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5.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96" r:id="rId5"/>
    <p:sldMasterId id="2147483713" r:id="rId6"/>
    <p:sldMasterId id="2147483730" r:id="rId7"/>
    <p:sldMasterId id="2147483747" r:id="rId8"/>
    <p:sldMasterId id="2147483764" r:id="rId9"/>
  </p:sldMasterIdLst>
  <p:notesMasterIdLst>
    <p:notesMasterId r:id="rId25"/>
  </p:notesMasterIdLst>
  <p:handoutMasterIdLst>
    <p:handoutMasterId r:id="rId26"/>
  </p:handoutMasterIdLst>
  <p:sldIdLst>
    <p:sldId id="256" r:id="rId10"/>
    <p:sldId id="291" r:id="rId11"/>
    <p:sldId id="295" r:id="rId12"/>
    <p:sldId id="276" r:id="rId13"/>
    <p:sldId id="277" r:id="rId14"/>
    <p:sldId id="288" r:id="rId15"/>
    <p:sldId id="278" r:id="rId16"/>
    <p:sldId id="289" r:id="rId17"/>
    <p:sldId id="290" r:id="rId18"/>
    <p:sldId id="292" r:id="rId19"/>
    <p:sldId id="293" r:id="rId20"/>
    <p:sldId id="280" r:id="rId21"/>
    <p:sldId id="283" r:id="rId22"/>
    <p:sldId id="294"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30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06" autoAdjust="0"/>
  </p:normalViewPr>
  <p:slideViewPr>
    <p:cSldViewPr snapToGrid="0" showGuides="1">
      <p:cViewPr varScale="1">
        <p:scale>
          <a:sx n="66" d="100"/>
          <a:sy n="66" d="100"/>
        </p:scale>
        <p:origin x="668" y="4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 /><Relationship Id="rId13" Type="http://schemas.openxmlformats.org/officeDocument/2006/relationships/slide" Target="slides/slide4.xml" /><Relationship Id="rId18" Type="http://schemas.openxmlformats.org/officeDocument/2006/relationships/slide" Target="slides/slide9.xml" /><Relationship Id="rId26" Type="http://schemas.openxmlformats.org/officeDocument/2006/relationships/handoutMaster" Target="handoutMasters/handoutMaster1.xml" /><Relationship Id="rId3" Type="http://schemas.openxmlformats.org/officeDocument/2006/relationships/customXml" Target="../customXml/item3.xml" /><Relationship Id="rId21" Type="http://schemas.openxmlformats.org/officeDocument/2006/relationships/slide" Target="slides/slide12.xml" /><Relationship Id="rId7" Type="http://schemas.openxmlformats.org/officeDocument/2006/relationships/slideMaster" Target="slideMasters/slideMaster4.xml" /><Relationship Id="rId12" Type="http://schemas.openxmlformats.org/officeDocument/2006/relationships/slide" Target="slides/slide3.xml" /><Relationship Id="rId17" Type="http://schemas.openxmlformats.org/officeDocument/2006/relationships/slide" Target="slides/slide8.xml" /><Relationship Id="rId25"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7.xml" /><Relationship Id="rId20" Type="http://schemas.openxmlformats.org/officeDocument/2006/relationships/slide" Target="slides/slide11.xml" /><Relationship Id="rId29"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Master" Target="slideMasters/slideMaster3.xml" /><Relationship Id="rId11" Type="http://schemas.openxmlformats.org/officeDocument/2006/relationships/slide" Target="slides/slide2.xml" /><Relationship Id="rId24" Type="http://schemas.openxmlformats.org/officeDocument/2006/relationships/slide" Target="slides/slide15.xml" /><Relationship Id="rId5" Type="http://schemas.openxmlformats.org/officeDocument/2006/relationships/slideMaster" Target="slideMasters/slideMaster2.xml" /><Relationship Id="rId15" Type="http://schemas.openxmlformats.org/officeDocument/2006/relationships/slide" Target="slides/slide6.xml" /><Relationship Id="rId23" Type="http://schemas.openxmlformats.org/officeDocument/2006/relationships/slide" Target="slides/slide14.xml" /><Relationship Id="rId28" Type="http://schemas.openxmlformats.org/officeDocument/2006/relationships/viewProps" Target="viewProps.xml" /><Relationship Id="rId10" Type="http://schemas.openxmlformats.org/officeDocument/2006/relationships/slide" Target="slides/slide1.xml" /><Relationship Id="rId19" Type="http://schemas.openxmlformats.org/officeDocument/2006/relationships/slide" Target="slides/slide10.xml" /><Relationship Id="rId4" Type="http://schemas.openxmlformats.org/officeDocument/2006/relationships/slideMaster" Target="slideMasters/slideMaster1.xml" /><Relationship Id="rId9" Type="http://schemas.openxmlformats.org/officeDocument/2006/relationships/slideMaster" Target="slideMasters/slideMaster6.xml" /><Relationship Id="rId14" Type="http://schemas.openxmlformats.org/officeDocument/2006/relationships/slide" Target="slides/slide5.xml" /><Relationship Id="rId22" Type="http://schemas.openxmlformats.org/officeDocument/2006/relationships/slide" Target="slides/slide13.xml" /><Relationship Id="rId27" Type="http://schemas.openxmlformats.org/officeDocument/2006/relationships/presProps" Target="presProps.xml" /><Relationship Id="rId30"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7/15/2024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7/15/2024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030699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244293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050113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06603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502567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107942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228416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707918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139165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0255783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133834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68376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797343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623229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855943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3033499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05814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81273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3100730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132485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8675865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340779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8445773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8114501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1409757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5330483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690170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1835680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
        <p:nvSpPr>
          <p:cNvPr id="5" name="Date Placeholder 4"/>
          <p:cNvSpPr>
            <a:spLocks noGrp="1"/>
          </p:cNvSpPr>
          <p:nvPr>
            <p:ph type="dt" sz="half" idx="10"/>
          </p:nvPr>
        </p:nvSpPr>
        <p:spPr/>
        <p:txBody>
          <a:bodyPr/>
          <a:lstStyle/>
          <a:p>
            <a:fld id="{40DA1498-92C7-4E4B-8045-C9195F453964}" type="datetimeFigureOut">
              <a:rPr lang="en-US" smtClean="0"/>
              <a:t>7/15/2024</a:t>
            </a:fld>
            <a:endParaRPr lang="en-US" dirty="0"/>
          </a:p>
        </p:txBody>
      </p:sp>
    </p:spTree>
    <p:extLst>
      <p:ext uri="{BB962C8B-B14F-4D97-AF65-F5344CB8AC3E}">
        <p14:creationId xmlns:p14="http://schemas.microsoft.com/office/powerpoint/2010/main" val="16620187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3848099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17865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18360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133351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756422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9482333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0149546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163250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839015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768537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82342796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3126550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0816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5155952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0493863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
        <p:nvSpPr>
          <p:cNvPr id="5" name="Date Placeholder 4"/>
          <p:cNvSpPr>
            <a:spLocks noGrp="1"/>
          </p:cNvSpPr>
          <p:nvPr>
            <p:ph type="dt" sz="half" idx="10"/>
          </p:nvPr>
        </p:nvSpPr>
        <p:spPr/>
        <p:txBody>
          <a:bodyPr/>
          <a:lstStyle/>
          <a:p>
            <a:fld id="{40DA1498-92C7-4E4B-8045-C9195F453964}" type="datetimeFigureOut">
              <a:rPr lang="en-US" smtClean="0"/>
              <a:t>7/15/2024</a:t>
            </a:fld>
            <a:endParaRPr lang="en-US" dirty="0"/>
          </a:p>
        </p:txBody>
      </p:sp>
    </p:spTree>
    <p:extLst>
      <p:ext uri="{BB962C8B-B14F-4D97-AF65-F5344CB8AC3E}">
        <p14:creationId xmlns:p14="http://schemas.microsoft.com/office/powerpoint/2010/main" val="30552285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1647716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97921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9263617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9135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4816670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8774555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414750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74920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6375566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7749986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0802271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11306921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42020380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0727553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5259149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1175863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7518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4364184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67019303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487033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1695720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17667832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9637232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137373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71613823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9697744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14363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32748158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323419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6725383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7216513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30059540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00186078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331300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13960543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8575466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045131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01984856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47995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slideLayout" Target="../slideLayouts/slideLayout24.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slideLayout" Target="../slideLayouts/slideLayout23.xml" /><Relationship Id="rId17" Type="http://schemas.openxmlformats.org/officeDocument/2006/relationships/theme" Target="../theme/theme2.xml" /><Relationship Id="rId2" Type="http://schemas.openxmlformats.org/officeDocument/2006/relationships/slideLayout" Target="../slideLayouts/slideLayout13.xml" /><Relationship Id="rId16" Type="http://schemas.openxmlformats.org/officeDocument/2006/relationships/slideLayout" Target="../slideLayouts/slideLayout27.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5" Type="http://schemas.openxmlformats.org/officeDocument/2006/relationships/slideLayout" Target="../slideLayouts/slideLayout2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 Id="rId14" Type="http://schemas.openxmlformats.org/officeDocument/2006/relationships/slideLayout" Target="../slideLayouts/slideLayout25.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 /><Relationship Id="rId13" Type="http://schemas.openxmlformats.org/officeDocument/2006/relationships/slideLayout" Target="../slideLayouts/slideLayout40.xml" /><Relationship Id="rId3" Type="http://schemas.openxmlformats.org/officeDocument/2006/relationships/slideLayout" Target="../slideLayouts/slideLayout30.xml" /><Relationship Id="rId7" Type="http://schemas.openxmlformats.org/officeDocument/2006/relationships/slideLayout" Target="../slideLayouts/slideLayout34.xml" /><Relationship Id="rId12" Type="http://schemas.openxmlformats.org/officeDocument/2006/relationships/slideLayout" Target="../slideLayouts/slideLayout39.xml" /><Relationship Id="rId17" Type="http://schemas.openxmlformats.org/officeDocument/2006/relationships/theme" Target="../theme/theme3.xml" /><Relationship Id="rId2" Type="http://schemas.openxmlformats.org/officeDocument/2006/relationships/slideLayout" Target="../slideLayouts/slideLayout29.xml" /><Relationship Id="rId16" Type="http://schemas.openxmlformats.org/officeDocument/2006/relationships/slideLayout" Target="../slideLayouts/slideLayout43.xml" /><Relationship Id="rId1" Type="http://schemas.openxmlformats.org/officeDocument/2006/relationships/slideLayout" Target="../slideLayouts/slideLayout28.xml" /><Relationship Id="rId6" Type="http://schemas.openxmlformats.org/officeDocument/2006/relationships/slideLayout" Target="../slideLayouts/slideLayout33.xml" /><Relationship Id="rId11" Type="http://schemas.openxmlformats.org/officeDocument/2006/relationships/slideLayout" Target="../slideLayouts/slideLayout38.xml" /><Relationship Id="rId5" Type="http://schemas.openxmlformats.org/officeDocument/2006/relationships/slideLayout" Target="../slideLayouts/slideLayout32.xml" /><Relationship Id="rId15" Type="http://schemas.openxmlformats.org/officeDocument/2006/relationships/slideLayout" Target="../slideLayouts/slideLayout42.xml" /><Relationship Id="rId10" Type="http://schemas.openxmlformats.org/officeDocument/2006/relationships/slideLayout" Target="../slideLayouts/slideLayout37.xml" /><Relationship Id="rId4" Type="http://schemas.openxmlformats.org/officeDocument/2006/relationships/slideLayout" Target="../slideLayouts/slideLayout31.xml" /><Relationship Id="rId9" Type="http://schemas.openxmlformats.org/officeDocument/2006/relationships/slideLayout" Target="../slideLayouts/slideLayout36.xml" /><Relationship Id="rId14" Type="http://schemas.openxmlformats.org/officeDocument/2006/relationships/slideLayout" Target="../slideLayouts/slideLayout41.xml" /></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 /><Relationship Id="rId13" Type="http://schemas.openxmlformats.org/officeDocument/2006/relationships/slideLayout" Target="../slideLayouts/slideLayout56.xml" /><Relationship Id="rId3" Type="http://schemas.openxmlformats.org/officeDocument/2006/relationships/slideLayout" Target="../slideLayouts/slideLayout46.xml" /><Relationship Id="rId7" Type="http://schemas.openxmlformats.org/officeDocument/2006/relationships/slideLayout" Target="../slideLayouts/slideLayout50.xml" /><Relationship Id="rId12" Type="http://schemas.openxmlformats.org/officeDocument/2006/relationships/slideLayout" Target="../slideLayouts/slideLayout55.xml" /><Relationship Id="rId17" Type="http://schemas.openxmlformats.org/officeDocument/2006/relationships/theme" Target="../theme/theme4.xml" /><Relationship Id="rId2" Type="http://schemas.openxmlformats.org/officeDocument/2006/relationships/slideLayout" Target="../slideLayouts/slideLayout45.xml" /><Relationship Id="rId16" Type="http://schemas.openxmlformats.org/officeDocument/2006/relationships/slideLayout" Target="../slideLayouts/slideLayout59.xml" /><Relationship Id="rId1" Type="http://schemas.openxmlformats.org/officeDocument/2006/relationships/slideLayout" Target="../slideLayouts/slideLayout44.xml" /><Relationship Id="rId6" Type="http://schemas.openxmlformats.org/officeDocument/2006/relationships/slideLayout" Target="../slideLayouts/slideLayout49.xml" /><Relationship Id="rId11" Type="http://schemas.openxmlformats.org/officeDocument/2006/relationships/slideLayout" Target="../slideLayouts/slideLayout54.xml" /><Relationship Id="rId5" Type="http://schemas.openxmlformats.org/officeDocument/2006/relationships/slideLayout" Target="../slideLayouts/slideLayout48.xml" /><Relationship Id="rId15" Type="http://schemas.openxmlformats.org/officeDocument/2006/relationships/slideLayout" Target="../slideLayouts/slideLayout58.xml" /><Relationship Id="rId10" Type="http://schemas.openxmlformats.org/officeDocument/2006/relationships/slideLayout" Target="../slideLayouts/slideLayout53.xml" /><Relationship Id="rId4" Type="http://schemas.openxmlformats.org/officeDocument/2006/relationships/slideLayout" Target="../slideLayouts/slideLayout47.xml" /><Relationship Id="rId9" Type="http://schemas.openxmlformats.org/officeDocument/2006/relationships/slideLayout" Target="../slideLayouts/slideLayout52.xml" /><Relationship Id="rId14" Type="http://schemas.openxmlformats.org/officeDocument/2006/relationships/slideLayout" Target="../slideLayouts/slideLayout57.xml" /></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 /><Relationship Id="rId13" Type="http://schemas.openxmlformats.org/officeDocument/2006/relationships/slideLayout" Target="../slideLayouts/slideLayout72.xml" /><Relationship Id="rId3" Type="http://schemas.openxmlformats.org/officeDocument/2006/relationships/slideLayout" Target="../slideLayouts/slideLayout62.xml" /><Relationship Id="rId7" Type="http://schemas.openxmlformats.org/officeDocument/2006/relationships/slideLayout" Target="../slideLayouts/slideLayout66.xml" /><Relationship Id="rId12" Type="http://schemas.openxmlformats.org/officeDocument/2006/relationships/slideLayout" Target="../slideLayouts/slideLayout71.xml" /><Relationship Id="rId17" Type="http://schemas.openxmlformats.org/officeDocument/2006/relationships/theme" Target="../theme/theme5.xml" /><Relationship Id="rId2" Type="http://schemas.openxmlformats.org/officeDocument/2006/relationships/slideLayout" Target="../slideLayouts/slideLayout61.xml" /><Relationship Id="rId16" Type="http://schemas.openxmlformats.org/officeDocument/2006/relationships/slideLayout" Target="../slideLayouts/slideLayout75.xml" /><Relationship Id="rId1" Type="http://schemas.openxmlformats.org/officeDocument/2006/relationships/slideLayout" Target="../slideLayouts/slideLayout60.xml" /><Relationship Id="rId6" Type="http://schemas.openxmlformats.org/officeDocument/2006/relationships/slideLayout" Target="../slideLayouts/slideLayout65.xml" /><Relationship Id="rId11" Type="http://schemas.openxmlformats.org/officeDocument/2006/relationships/slideLayout" Target="../slideLayouts/slideLayout70.xml" /><Relationship Id="rId5" Type="http://schemas.openxmlformats.org/officeDocument/2006/relationships/slideLayout" Target="../slideLayouts/slideLayout64.xml" /><Relationship Id="rId15" Type="http://schemas.openxmlformats.org/officeDocument/2006/relationships/slideLayout" Target="../slideLayouts/slideLayout74.xml" /><Relationship Id="rId10" Type="http://schemas.openxmlformats.org/officeDocument/2006/relationships/slideLayout" Target="../slideLayouts/slideLayout69.xml" /><Relationship Id="rId4" Type="http://schemas.openxmlformats.org/officeDocument/2006/relationships/slideLayout" Target="../slideLayouts/slideLayout63.xml" /><Relationship Id="rId9" Type="http://schemas.openxmlformats.org/officeDocument/2006/relationships/slideLayout" Target="../slideLayouts/slideLayout68.xml" /><Relationship Id="rId14" Type="http://schemas.openxmlformats.org/officeDocument/2006/relationships/slideLayout" Target="../slideLayouts/slideLayout73.xml" /></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3.xml" /><Relationship Id="rId13" Type="http://schemas.openxmlformats.org/officeDocument/2006/relationships/slideLayout" Target="../slideLayouts/slideLayout88.xml" /><Relationship Id="rId3" Type="http://schemas.openxmlformats.org/officeDocument/2006/relationships/slideLayout" Target="../slideLayouts/slideLayout78.xml" /><Relationship Id="rId7" Type="http://schemas.openxmlformats.org/officeDocument/2006/relationships/slideLayout" Target="../slideLayouts/slideLayout82.xml" /><Relationship Id="rId12" Type="http://schemas.openxmlformats.org/officeDocument/2006/relationships/slideLayout" Target="../slideLayouts/slideLayout87.xml" /><Relationship Id="rId17" Type="http://schemas.openxmlformats.org/officeDocument/2006/relationships/theme" Target="../theme/theme6.xml" /><Relationship Id="rId2" Type="http://schemas.openxmlformats.org/officeDocument/2006/relationships/slideLayout" Target="../slideLayouts/slideLayout77.xml" /><Relationship Id="rId16" Type="http://schemas.openxmlformats.org/officeDocument/2006/relationships/slideLayout" Target="../slideLayouts/slideLayout91.xml" /><Relationship Id="rId1" Type="http://schemas.openxmlformats.org/officeDocument/2006/relationships/slideLayout" Target="../slideLayouts/slideLayout76.xml" /><Relationship Id="rId6" Type="http://schemas.openxmlformats.org/officeDocument/2006/relationships/slideLayout" Target="../slideLayouts/slideLayout81.xml" /><Relationship Id="rId11" Type="http://schemas.openxmlformats.org/officeDocument/2006/relationships/slideLayout" Target="../slideLayouts/slideLayout86.xml" /><Relationship Id="rId5" Type="http://schemas.openxmlformats.org/officeDocument/2006/relationships/slideLayout" Target="../slideLayouts/slideLayout80.xml" /><Relationship Id="rId15" Type="http://schemas.openxmlformats.org/officeDocument/2006/relationships/slideLayout" Target="../slideLayouts/slideLayout90.xml" /><Relationship Id="rId10" Type="http://schemas.openxmlformats.org/officeDocument/2006/relationships/slideLayout" Target="../slideLayouts/slideLayout85.xml" /><Relationship Id="rId4" Type="http://schemas.openxmlformats.org/officeDocument/2006/relationships/slideLayout" Target="../slideLayouts/slideLayout79.xml" /><Relationship Id="rId9" Type="http://schemas.openxmlformats.org/officeDocument/2006/relationships/slideLayout" Target="../slideLayouts/slideLayout84.xml" /><Relationship Id="rId14" Type="http://schemas.openxmlformats.org/officeDocument/2006/relationships/slideLayout" Target="../slideLayouts/slideLayout8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7/15/2024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DA1498-92C7-4E4B-8045-C9195F453964}" type="datetimeFigureOut">
              <a:rPr lang="en-US" smtClean="0"/>
              <a:t>7/15/2024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22522528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DA1498-92C7-4E4B-8045-C9195F453964}" type="datetimeFigureOut">
              <a:rPr lang="en-US" smtClean="0"/>
              <a:t>7/15/2024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362738049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DA1498-92C7-4E4B-8045-C9195F453964}" type="datetimeFigureOut">
              <a:rPr lang="en-US" smtClean="0"/>
              <a:t>7/15/2024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116870332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DA1498-92C7-4E4B-8045-C9195F453964}" type="datetimeFigureOut">
              <a:rPr lang="en-US" smtClean="0"/>
              <a:t>7/15/2024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4292261815"/>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DA1498-92C7-4E4B-8045-C9195F453964}" type="datetimeFigureOut">
              <a:rPr lang="en-US" smtClean="0"/>
              <a:t>7/15/2024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332375766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8" Type="http://schemas.openxmlformats.org/officeDocument/2006/relationships/image" Target="../media/image6.svg" /><Relationship Id="rId13" Type="http://schemas.openxmlformats.org/officeDocument/2006/relationships/image" Target="../media/image11.png" /><Relationship Id="rId3" Type="http://schemas.openxmlformats.org/officeDocument/2006/relationships/image" Target="../media/image1.png" /><Relationship Id="rId7" Type="http://schemas.openxmlformats.org/officeDocument/2006/relationships/image" Target="../media/image5.png" /><Relationship Id="rId12" Type="http://schemas.openxmlformats.org/officeDocument/2006/relationships/image" Target="../media/image10.svg" /><Relationship Id="rId2" Type="http://schemas.openxmlformats.org/officeDocument/2006/relationships/notesSlide" Target="../notesSlides/notesSlide8.xml" /><Relationship Id="rId1" Type="http://schemas.openxmlformats.org/officeDocument/2006/relationships/slideLayout" Target="../slideLayouts/slideLayout7.xml" /><Relationship Id="rId6" Type="http://schemas.openxmlformats.org/officeDocument/2006/relationships/image" Target="../media/image4.svg" /><Relationship Id="rId11" Type="http://schemas.openxmlformats.org/officeDocument/2006/relationships/image" Target="../media/image9.png" /><Relationship Id="rId5" Type="http://schemas.openxmlformats.org/officeDocument/2006/relationships/image" Target="../media/image3.png" /><Relationship Id="rId10" Type="http://schemas.openxmlformats.org/officeDocument/2006/relationships/image" Target="../media/image8.svg" /><Relationship Id="rId4" Type="http://schemas.openxmlformats.org/officeDocument/2006/relationships/image" Target="../media/image2.svg" /><Relationship Id="rId9" Type="http://schemas.openxmlformats.org/officeDocument/2006/relationships/image" Target="../media/image7.png" /><Relationship Id="rId14" Type="http://schemas.openxmlformats.org/officeDocument/2006/relationships/image" Target="../media/image12.sv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1.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50.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66.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50.xml" /></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 /><Relationship Id="rId2" Type="http://schemas.openxmlformats.org/officeDocument/2006/relationships/slideLayout" Target="../slideLayouts/slideLayout66.xml" /><Relationship Id="rId1" Type="http://schemas.openxmlformats.org/officeDocument/2006/relationships/themeOverride" Target="../theme/themeOverride1.xml" /></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 /><Relationship Id="rId2" Type="http://schemas.openxmlformats.org/officeDocument/2006/relationships/slideLayout" Target="../slideLayouts/slideLayout82.xml" /><Relationship Id="rId1" Type="http://schemas.openxmlformats.org/officeDocument/2006/relationships/themeOverride" Target="../theme/themeOverride2.xml" /></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Project Analysis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4B76-2636-21A8-C26A-27B6C89A83F2}"/>
              </a:ext>
            </a:extLst>
          </p:cNvPr>
          <p:cNvSpPr>
            <a:spLocks noGrp="1"/>
          </p:cNvSpPr>
          <p:nvPr>
            <p:ph type="title"/>
          </p:nvPr>
        </p:nvSpPr>
        <p:spPr>
          <a:xfrm>
            <a:off x="1937593" y="-115107"/>
            <a:ext cx="10515600" cy="1325563"/>
          </a:xfrm>
        </p:spPr>
        <p:txBody>
          <a:bodyPr>
            <a:normAutofit/>
          </a:bodyPr>
          <a:lstStyle/>
          <a:p>
            <a:r>
              <a:rPr lang="en-IN" sz="3200" i="1" dirty="0">
                <a:ln w="0"/>
                <a:effectLst>
                  <a:outerShdw blurRad="38100" dist="19050" dir="2700000" algn="tl" rotWithShape="0">
                    <a:schemeClr val="dk1">
                      <a:alpha val="40000"/>
                    </a:schemeClr>
                  </a:outerShdw>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Architecture Diagram</a:t>
            </a:r>
          </a:p>
        </p:txBody>
      </p:sp>
      <p:sp>
        <p:nvSpPr>
          <p:cNvPr id="5" name="Rectangle 4">
            <a:extLst>
              <a:ext uri="{FF2B5EF4-FFF2-40B4-BE49-F238E27FC236}">
                <a16:creationId xmlns:a16="http://schemas.microsoft.com/office/drawing/2014/main" id="{84E56EC6-A80C-6881-19BA-87480301407A}"/>
              </a:ext>
            </a:extLst>
          </p:cNvPr>
          <p:cNvSpPr/>
          <p:nvPr/>
        </p:nvSpPr>
        <p:spPr>
          <a:xfrm>
            <a:off x="1168399" y="1523745"/>
            <a:ext cx="2975430" cy="2090510"/>
          </a:xfrm>
          <a:prstGeom prst="rect">
            <a:avLst/>
          </a:prstGeom>
          <a:ln/>
          <a:effectLst>
            <a:outerShdw blurRad="76200" dir="18900000" sy="23000" kx="-12000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endParaRPr lang="en-IN" dirty="0">
              <a:solidFill>
                <a:schemeClr val="tx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sp>
        <p:nvSpPr>
          <p:cNvPr id="6" name="Rectangle 5">
            <a:extLst>
              <a:ext uri="{FF2B5EF4-FFF2-40B4-BE49-F238E27FC236}">
                <a16:creationId xmlns:a16="http://schemas.microsoft.com/office/drawing/2014/main" id="{B92203E9-F832-1DD2-04E6-0AB8593C4D00}"/>
              </a:ext>
            </a:extLst>
          </p:cNvPr>
          <p:cNvSpPr/>
          <p:nvPr/>
        </p:nvSpPr>
        <p:spPr>
          <a:xfrm>
            <a:off x="1515834" y="2239623"/>
            <a:ext cx="2395766" cy="118937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9" name="Rectangle 8">
            <a:extLst>
              <a:ext uri="{FF2B5EF4-FFF2-40B4-BE49-F238E27FC236}">
                <a16:creationId xmlns:a16="http://schemas.microsoft.com/office/drawing/2014/main" id="{720C9A00-054F-6205-3BAD-0F4BDBF99D8D}"/>
              </a:ext>
            </a:extLst>
          </p:cNvPr>
          <p:cNvSpPr/>
          <p:nvPr/>
        </p:nvSpPr>
        <p:spPr>
          <a:xfrm>
            <a:off x="6712191" y="1523745"/>
            <a:ext cx="2830285" cy="1959430"/>
          </a:xfrm>
          <a:prstGeom prst="rect">
            <a:avLst/>
          </a:prstGeom>
          <a:ln/>
          <a:effectLst>
            <a:glow rad="63500">
              <a:schemeClr val="accent5">
                <a:satMod val="175000"/>
                <a:alpha val="40000"/>
              </a:schemeClr>
            </a:glow>
            <a:outerShdw blurRad="76200" dir="18900000" sy="23000" kx="-1200000" algn="bl" rotWithShape="0">
              <a:prstClr val="black">
                <a:alpha val="2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7EFC5176-959B-941D-D05D-D3A77E18B75B}"/>
              </a:ext>
            </a:extLst>
          </p:cNvPr>
          <p:cNvSpPr/>
          <p:nvPr/>
        </p:nvSpPr>
        <p:spPr>
          <a:xfrm>
            <a:off x="1899417" y="4594353"/>
            <a:ext cx="3164114" cy="1741715"/>
          </a:xfrm>
          <a:prstGeom prst="rect">
            <a:avLst/>
          </a:prstGeom>
          <a:ln/>
          <a:effectLst>
            <a:outerShdw blurRad="76200" dir="18900000" sy="23000" kx="-1200000" algn="bl" rotWithShape="0">
              <a:prstClr val="black">
                <a:alpha val="20000"/>
              </a:prstClr>
            </a:outerShdw>
          </a:effectLst>
          <a:scene3d>
            <a:camera prst="orthographicFront"/>
            <a:lightRig rig="threePt" dir="t"/>
          </a:scene3d>
          <a:sp3d>
            <a:bevelT w="165100" prst="coolSlan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ln>
                <a:solidFill>
                  <a:sysClr val="windowText" lastClr="000000"/>
                </a:solidFill>
              </a:ln>
            </a:endParaRPr>
          </a:p>
        </p:txBody>
      </p:sp>
      <p:sp>
        <p:nvSpPr>
          <p:cNvPr id="11" name="Rectangle 10">
            <a:extLst>
              <a:ext uri="{FF2B5EF4-FFF2-40B4-BE49-F238E27FC236}">
                <a16:creationId xmlns:a16="http://schemas.microsoft.com/office/drawing/2014/main" id="{FFC60DE2-0B2C-A0BB-2F39-8DC7146E1CA7}"/>
              </a:ext>
            </a:extLst>
          </p:cNvPr>
          <p:cNvSpPr/>
          <p:nvPr/>
        </p:nvSpPr>
        <p:spPr>
          <a:xfrm>
            <a:off x="7271769" y="4166184"/>
            <a:ext cx="2830285" cy="2162630"/>
          </a:xfrm>
          <a:prstGeom prst="rect">
            <a:avLst/>
          </a:prstGeom>
          <a:ln/>
          <a:effectLst>
            <a:outerShdw blurRad="76200" dir="18900000" sy="23000" kx="-12000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7D50091E-0CAF-6FCE-BF08-94F98B89078B}"/>
              </a:ext>
            </a:extLst>
          </p:cNvPr>
          <p:cNvSpPr txBox="1"/>
          <p:nvPr/>
        </p:nvSpPr>
        <p:spPr>
          <a:xfrm>
            <a:off x="1400627" y="1597168"/>
            <a:ext cx="2395765" cy="461665"/>
          </a:xfrm>
          <a:prstGeom prst="rect">
            <a:avLst/>
          </a:prstGeom>
          <a:noFill/>
        </p:spPr>
        <p:txBody>
          <a:bodyPr wrap="square" rtlCol="0">
            <a:spAutoFit/>
          </a:bodyPr>
          <a:lstStyle/>
          <a:p>
            <a:r>
              <a:rPr lang="en-IN" sz="24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Vehicle unit</a:t>
            </a:r>
          </a:p>
        </p:txBody>
      </p:sp>
      <p:sp>
        <p:nvSpPr>
          <p:cNvPr id="15" name="TextBox 14">
            <a:extLst>
              <a:ext uri="{FF2B5EF4-FFF2-40B4-BE49-F238E27FC236}">
                <a16:creationId xmlns:a16="http://schemas.microsoft.com/office/drawing/2014/main" id="{80515312-E4B6-D8D4-EEDF-C85C3280BAD1}"/>
              </a:ext>
            </a:extLst>
          </p:cNvPr>
          <p:cNvSpPr txBox="1"/>
          <p:nvPr/>
        </p:nvSpPr>
        <p:spPr>
          <a:xfrm>
            <a:off x="1600651" y="2321298"/>
            <a:ext cx="2543177" cy="1200329"/>
          </a:xfrm>
          <a:prstGeom prst="rect">
            <a:avLst/>
          </a:prstGeom>
          <a:noFill/>
        </p:spPr>
        <p:txBody>
          <a:bodyPr wrap="square" rtlCol="0">
            <a:spAutoFit/>
          </a:bodyPr>
          <a:lstStyle/>
          <a:p>
            <a:pPr marL="285750" indent="-285750">
              <a:buFont typeface="Arial" panose="020B0604020202020204" pitchFamily="34" charset="0"/>
              <a:buChar char="•"/>
            </a:pPr>
            <a:r>
              <a:rPr lang="en-IN"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GPS system</a:t>
            </a:r>
          </a:p>
          <a:p>
            <a:pPr marL="285750" indent="-285750">
              <a:buFont typeface="Arial" panose="020B0604020202020204" pitchFamily="34" charset="0"/>
              <a:buChar char="•"/>
            </a:pPr>
            <a:r>
              <a:rPr lang="en-IN"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Communication</a:t>
            </a:r>
          </a:p>
          <a:p>
            <a:pPr marL="285750" indent="-285750">
              <a:buFont typeface="Arial" panose="020B0604020202020204" pitchFamily="34" charset="0"/>
              <a:buChar char="•"/>
            </a:pPr>
            <a:r>
              <a:rPr lang="en-IN"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Module(cellular)</a:t>
            </a:r>
          </a:p>
          <a:p>
            <a:endParaRPr lang="en-IN" dirty="0"/>
          </a:p>
        </p:txBody>
      </p:sp>
      <p:sp>
        <p:nvSpPr>
          <p:cNvPr id="17" name="TextBox 16">
            <a:extLst>
              <a:ext uri="{FF2B5EF4-FFF2-40B4-BE49-F238E27FC236}">
                <a16:creationId xmlns:a16="http://schemas.microsoft.com/office/drawing/2014/main" id="{C70E3BE4-6D5A-E0F4-06E6-4D72FC493A88}"/>
              </a:ext>
            </a:extLst>
          </p:cNvPr>
          <p:cNvSpPr txBox="1"/>
          <p:nvPr/>
        </p:nvSpPr>
        <p:spPr>
          <a:xfrm>
            <a:off x="6796312" y="1539275"/>
            <a:ext cx="1807029" cy="646331"/>
          </a:xfrm>
          <a:prstGeom prst="rect">
            <a:avLst/>
          </a:prstGeom>
          <a:noFill/>
        </p:spPr>
        <p:txBody>
          <a:bodyPr wrap="square" rtlCol="0">
            <a:spAutoFit/>
          </a:bodyPr>
          <a:lstStyle/>
          <a:p>
            <a:r>
              <a:rPr lang="en-IN"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Communication Network</a:t>
            </a:r>
          </a:p>
        </p:txBody>
      </p:sp>
      <p:sp>
        <p:nvSpPr>
          <p:cNvPr id="18" name="Rectangle 17">
            <a:extLst>
              <a:ext uri="{FF2B5EF4-FFF2-40B4-BE49-F238E27FC236}">
                <a16:creationId xmlns:a16="http://schemas.microsoft.com/office/drawing/2014/main" id="{60975267-816D-732B-D6B2-6273750C5D54}"/>
              </a:ext>
            </a:extLst>
          </p:cNvPr>
          <p:cNvSpPr/>
          <p:nvPr/>
        </p:nvSpPr>
        <p:spPr>
          <a:xfrm>
            <a:off x="6872513" y="2222730"/>
            <a:ext cx="2418442" cy="103042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TextBox 18">
            <a:extLst>
              <a:ext uri="{FF2B5EF4-FFF2-40B4-BE49-F238E27FC236}">
                <a16:creationId xmlns:a16="http://schemas.microsoft.com/office/drawing/2014/main" id="{DE3773F0-D3AC-2B61-280D-4CD66343AC84}"/>
              </a:ext>
            </a:extLst>
          </p:cNvPr>
          <p:cNvSpPr txBox="1"/>
          <p:nvPr/>
        </p:nvSpPr>
        <p:spPr>
          <a:xfrm>
            <a:off x="6910467" y="2261982"/>
            <a:ext cx="1514021" cy="923330"/>
          </a:xfrm>
          <a:prstGeom prst="rect">
            <a:avLst/>
          </a:prstGeom>
          <a:noFill/>
        </p:spPr>
        <p:txBody>
          <a:bodyPr wrap="square" rtlCol="0">
            <a:spAutoFit/>
          </a:bodyPr>
          <a:lstStyle/>
          <a:p>
            <a:pPr marL="285750" indent="-285750">
              <a:buFont typeface="Arial" panose="020B0604020202020204" pitchFamily="34" charset="0"/>
              <a:buChar char="•"/>
            </a:pPr>
            <a:r>
              <a:rPr lang="en-IN"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Cellular </a:t>
            </a:r>
          </a:p>
          <a:p>
            <a:pPr marL="285750" indent="-285750">
              <a:buFont typeface="Arial" panose="020B0604020202020204" pitchFamily="34" charset="0"/>
              <a:buChar char="•"/>
            </a:pPr>
            <a:r>
              <a:rPr lang="en-IN"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Towers </a:t>
            </a:r>
          </a:p>
          <a:p>
            <a:pPr marL="285750" indent="-285750">
              <a:buFont typeface="Arial" panose="020B0604020202020204" pitchFamily="34" charset="0"/>
              <a:buChar char="•"/>
            </a:pPr>
            <a:r>
              <a:rPr lang="en-IN"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Internet</a:t>
            </a:r>
          </a:p>
        </p:txBody>
      </p:sp>
      <p:cxnSp>
        <p:nvCxnSpPr>
          <p:cNvPr id="21" name="Straight Connector 20">
            <a:extLst>
              <a:ext uri="{FF2B5EF4-FFF2-40B4-BE49-F238E27FC236}">
                <a16:creationId xmlns:a16="http://schemas.microsoft.com/office/drawing/2014/main" id="{D64DB624-3E17-6841-BBA6-2BC23B380DAF}"/>
              </a:ext>
            </a:extLst>
          </p:cNvPr>
          <p:cNvCxnSpPr/>
          <p:nvPr/>
        </p:nvCxnSpPr>
        <p:spPr>
          <a:xfrm>
            <a:off x="1944234" y="5268147"/>
            <a:ext cx="3189063"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5D7EB5FC-26D6-69DE-BBF4-8384DDF33525}"/>
              </a:ext>
            </a:extLst>
          </p:cNvPr>
          <p:cNvCxnSpPr>
            <a:cxnSpLocks/>
          </p:cNvCxnSpPr>
          <p:nvPr/>
        </p:nvCxnSpPr>
        <p:spPr>
          <a:xfrm>
            <a:off x="1899417" y="5839484"/>
            <a:ext cx="3164114" cy="0"/>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7E0BA19C-D595-04DB-5546-F205B464B84F}"/>
              </a:ext>
            </a:extLst>
          </p:cNvPr>
          <p:cNvSpPr txBox="1"/>
          <p:nvPr/>
        </p:nvSpPr>
        <p:spPr>
          <a:xfrm>
            <a:off x="2503183" y="4782424"/>
            <a:ext cx="1730154" cy="400110"/>
          </a:xfrm>
          <a:prstGeom prst="rect">
            <a:avLst/>
          </a:prstGeom>
          <a:noFill/>
        </p:spPr>
        <p:txBody>
          <a:bodyPr wrap="none" rtlCol="0">
            <a:spAutoFit/>
          </a:bodyPr>
          <a:lstStyle/>
          <a:p>
            <a:r>
              <a:rPr lang="en-IN"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User Interface</a:t>
            </a:r>
          </a:p>
        </p:txBody>
      </p:sp>
      <p:sp>
        <p:nvSpPr>
          <p:cNvPr id="25" name="TextBox 24">
            <a:extLst>
              <a:ext uri="{FF2B5EF4-FFF2-40B4-BE49-F238E27FC236}">
                <a16:creationId xmlns:a16="http://schemas.microsoft.com/office/drawing/2014/main" id="{1BC9D2C4-1547-A158-FEFE-688558A62319}"/>
              </a:ext>
            </a:extLst>
          </p:cNvPr>
          <p:cNvSpPr txBox="1"/>
          <p:nvPr/>
        </p:nvSpPr>
        <p:spPr>
          <a:xfrm>
            <a:off x="2114777" y="5331773"/>
            <a:ext cx="2847976" cy="369332"/>
          </a:xfrm>
          <a:prstGeom prst="rect">
            <a:avLst/>
          </a:prstGeom>
          <a:noFill/>
        </p:spPr>
        <p:txBody>
          <a:bodyPr wrap="square" rtlCol="0">
            <a:spAutoFit/>
          </a:bodyPr>
          <a:lstStyle/>
          <a:p>
            <a:r>
              <a:rPr lang="en-IN"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Mobile App/Web Portal</a:t>
            </a:r>
          </a:p>
        </p:txBody>
      </p:sp>
      <p:sp>
        <p:nvSpPr>
          <p:cNvPr id="26" name="TextBox 25">
            <a:extLst>
              <a:ext uri="{FF2B5EF4-FFF2-40B4-BE49-F238E27FC236}">
                <a16:creationId xmlns:a16="http://schemas.microsoft.com/office/drawing/2014/main" id="{120D47B2-4469-1652-D70A-BD2D75F27BE2}"/>
              </a:ext>
            </a:extLst>
          </p:cNvPr>
          <p:cNvSpPr txBox="1"/>
          <p:nvPr/>
        </p:nvSpPr>
        <p:spPr>
          <a:xfrm>
            <a:off x="2305488" y="5839484"/>
            <a:ext cx="2526846" cy="369332"/>
          </a:xfrm>
          <a:prstGeom prst="rect">
            <a:avLst/>
          </a:prstGeom>
          <a:noFill/>
        </p:spPr>
        <p:txBody>
          <a:bodyPr wrap="square" rtlCol="0">
            <a:spAutoFit/>
          </a:bodyPr>
          <a:lstStyle/>
          <a:p>
            <a:r>
              <a:rPr lang="en-IN"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Customer support</a:t>
            </a:r>
          </a:p>
        </p:txBody>
      </p:sp>
      <p:cxnSp>
        <p:nvCxnSpPr>
          <p:cNvPr id="30" name="Straight Connector 29">
            <a:extLst>
              <a:ext uri="{FF2B5EF4-FFF2-40B4-BE49-F238E27FC236}">
                <a16:creationId xmlns:a16="http://schemas.microsoft.com/office/drawing/2014/main" id="{F55AED2E-214B-7BF4-DD28-37E394245B06}"/>
              </a:ext>
            </a:extLst>
          </p:cNvPr>
          <p:cNvCxnSpPr/>
          <p:nvPr/>
        </p:nvCxnSpPr>
        <p:spPr>
          <a:xfrm>
            <a:off x="7286173" y="4484914"/>
            <a:ext cx="2830285"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8E0DF5D-02E1-7E1D-2FB1-C89EF3FA068D}"/>
              </a:ext>
            </a:extLst>
          </p:cNvPr>
          <p:cNvCxnSpPr/>
          <p:nvPr/>
        </p:nvCxnSpPr>
        <p:spPr>
          <a:xfrm>
            <a:off x="7271768" y="4880939"/>
            <a:ext cx="2830285"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8C3E202-CA71-F36F-9DAA-33ECC3C2FA39}"/>
              </a:ext>
            </a:extLst>
          </p:cNvPr>
          <p:cNvCxnSpPr>
            <a:cxnSpLocks/>
          </p:cNvCxnSpPr>
          <p:nvPr/>
        </p:nvCxnSpPr>
        <p:spPr>
          <a:xfrm>
            <a:off x="7271767" y="5839484"/>
            <a:ext cx="2830285"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174D9E0-877F-AB25-CAAA-7EBDD7A7B187}"/>
              </a:ext>
            </a:extLst>
          </p:cNvPr>
          <p:cNvCxnSpPr/>
          <p:nvPr/>
        </p:nvCxnSpPr>
        <p:spPr>
          <a:xfrm>
            <a:off x="7286173" y="6328814"/>
            <a:ext cx="2830285" cy="0"/>
          </a:xfrm>
          <a:prstGeom prst="line">
            <a:avLst/>
          </a:prstGeom>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13D623BF-9575-05CE-4FBD-3264F561FC3A}"/>
              </a:ext>
            </a:extLst>
          </p:cNvPr>
          <p:cNvSpPr txBox="1"/>
          <p:nvPr/>
        </p:nvSpPr>
        <p:spPr>
          <a:xfrm>
            <a:off x="7707087" y="4118937"/>
            <a:ext cx="1988459" cy="369332"/>
          </a:xfrm>
          <a:prstGeom prst="rect">
            <a:avLst/>
          </a:prstGeom>
          <a:noFill/>
        </p:spPr>
        <p:txBody>
          <a:bodyPr wrap="square" rtlCol="0">
            <a:spAutoFit/>
          </a:bodyPr>
          <a:lstStyle/>
          <a:p>
            <a:r>
              <a:rPr lang="en-IN"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Central System</a:t>
            </a:r>
          </a:p>
        </p:txBody>
      </p:sp>
      <p:sp>
        <p:nvSpPr>
          <p:cNvPr id="43" name="TextBox 42">
            <a:extLst>
              <a:ext uri="{FF2B5EF4-FFF2-40B4-BE49-F238E27FC236}">
                <a16:creationId xmlns:a16="http://schemas.microsoft.com/office/drawing/2014/main" id="{C9CAB5FF-C85E-D180-4B10-3FA8A7377834}"/>
              </a:ext>
            </a:extLst>
          </p:cNvPr>
          <p:cNvSpPr txBox="1"/>
          <p:nvPr/>
        </p:nvSpPr>
        <p:spPr>
          <a:xfrm>
            <a:off x="7667477" y="4511607"/>
            <a:ext cx="2554516" cy="369332"/>
          </a:xfrm>
          <a:prstGeom prst="rect">
            <a:avLst/>
          </a:prstGeom>
          <a:noFill/>
        </p:spPr>
        <p:txBody>
          <a:bodyPr wrap="square" rtlCol="0">
            <a:spAutoFit/>
          </a:bodyPr>
          <a:lstStyle/>
          <a:p>
            <a:r>
              <a:rPr lang="en-IN"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GPS data receiver</a:t>
            </a:r>
          </a:p>
        </p:txBody>
      </p:sp>
      <p:sp>
        <p:nvSpPr>
          <p:cNvPr id="45" name="TextBox 44">
            <a:extLst>
              <a:ext uri="{FF2B5EF4-FFF2-40B4-BE49-F238E27FC236}">
                <a16:creationId xmlns:a16="http://schemas.microsoft.com/office/drawing/2014/main" id="{D303A238-F950-368C-8708-26A89B4B88E4}"/>
              </a:ext>
            </a:extLst>
          </p:cNvPr>
          <p:cNvSpPr txBox="1"/>
          <p:nvPr/>
        </p:nvSpPr>
        <p:spPr>
          <a:xfrm>
            <a:off x="7920035" y="5343844"/>
            <a:ext cx="1605641" cy="369332"/>
          </a:xfrm>
          <a:prstGeom prst="rect">
            <a:avLst/>
          </a:prstGeom>
          <a:noFill/>
        </p:spPr>
        <p:txBody>
          <a:bodyPr wrap="square" rtlCol="0">
            <a:spAutoFit/>
          </a:bodyPr>
          <a:lstStyle/>
          <a:p>
            <a:r>
              <a:rPr lang="en-IN"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Billing system</a:t>
            </a:r>
          </a:p>
        </p:txBody>
      </p:sp>
      <p:sp>
        <p:nvSpPr>
          <p:cNvPr id="46" name="TextBox 45">
            <a:extLst>
              <a:ext uri="{FF2B5EF4-FFF2-40B4-BE49-F238E27FC236}">
                <a16:creationId xmlns:a16="http://schemas.microsoft.com/office/drawing/2014/main" id="{81FBE08B-A12A-822B-8A49-BA8E1DAC6395}"/>
              </a:ext>
            </a:extLst>
          </p:cNvPr>
          <p:cNvSpPr txBox="1"/>
          <p:nvPr/>
        </p:nvSpPr>
        <p:spPr>
          <a:xfrm>
            <a:off x="7699826" y="5839484"/>
            <a:ext cx="2046061" cy="369332"/>
          </a:xfrm>
          <a:prstGeom prst="rect">
            <a:avLst/>
          </a:prstGeom>
          <a:noFill/>
        </p:spPr>
        <p:txBody>
          <a:bodyPr wrap="square" rtlCol="0">
            <a:spAutoFit/>
          </a:bodyPr>
          <a:lstStyle/>
          <a:p>
            <a:r>
              <a:rPr lang="en-IN"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Data base server</a:t>
            </a:r>
          </a:p>
        </p:txBody>
      </p:sp>
      <p:cxnSp>
        <p:nvCxnSpPr>
          <p:cNvPr id="51" name="Straight Connector 50">
            <a:extLst>
              <a:ext uri="{FF2B5EF4-FFF2-40B4-BE49-F238E27FC236}">
                <a16:creationId xmlns:a16="http://schemas.microsoft.com/office/drawing/2014/main" id="{2380EEB4-747E-119B-4F1F-7391B127A459}"/>
              </a:ext>
            </a:extLst>
          </p:cNvPr>
          <p:cNvCxnSpPr/>
          <p:nvPr/>
        </p:nvCxnSpPr>
        <p:spPr>
          <a:xfrm>
            <a:off x="7271767" y="5352531"/>
            <a:ext cx="2830285" cy="0"/>
          </a:xfrm>
          <a:prstGeom prst="line">
            <a:avLst/>
          </a:prstGeom>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FC9EF4AE-2CCA-2987-4E66-2855EFC1B85A}"/>
              </a:ext>
            </a:extLst>
          </p:cNvPr>
          <p:cNvSpPr txBox="1"/>
          <p:nvPr/>
        </p:nvSpPr>
        <p:spPr>
          <a:xfrm>
            <a:off x="7507590" y="4898815"/>
            <a:ext cx="2786523" cy="369332"/>
          </a:xfrm>
          <a:prstGeom prst="rect">
            <a:avLst/>
          </a:prstGeom>
          <a:noFill/>
        </p:spPr>
        <p:txBody>
          <a:bodyPr wrap="square" rtlCol="0">
            <a:spAutoFit/>
          </a:bodyPr>
          <a:lstStyle/>
          <a:p>
            <a:r>
              <a:rPr lang="en-IN"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Toll calculation Engine</a:t>
            </a:r>
          </a:p>
        </p:txBody>
      </p:sp>
      <p:sp>
        <p:nvSpPr>
          <p:cNvPr id="55" name="Arrow: Right 54">
            <a:extLst>
              <a:ext uri="{FF2B5EF4-FFF2-40B4-BE49-F238E27FC236}">
                <a16:creationId xmlns:a16="http://schemas.microsoft.com/office/drawing/2014/main" id="{AEED61EF-B5B6-054D-980E-D92257725043}"/>
              </a:ext>
            </a:extLst>
          </p:cNvPr>
          <p:cNvSpPr/>
          <p:nvPr/>
        </p:nvSpPr>
        <p:spPr>
          <a:xfrm rot="10800000">
            <a:off x="5207463" y="5244399"/>
            <a:ext cx="1929011" cy="370300"/>
          </a:xfrm>
          <a:prstGeom prst="rightArrow">
            <a:avLst/>
          </a:prstGeom>
          <a:solidFill>
            <a:schemeClr val="accent4"/>
          </a:solidFill>
          <a:ln>
            <a:solidFill>
              <a:schemeClr val="accent4">
                <a:lumMod val="7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IN" b="1">
              <a:ln/>
              <a:solidFill>
                <a:schemeClr val="accent4"/>
              </a:solidFill>
            </a:endParaRPr>
          </a:p>
        </p:txBody>
      </p:sp>
      <p:sp>
        <p:nvSpPr>
          <p:cNvPr id="56" name="Arrow: Right 55">
            <a:extLst>
              <a:ext uri="{FF2B5EF4-FFF2-40B4-BE49-F238E27FC236}">
                <a16:creationId xmlns:a16="http://schemas.microsoft.com/office/drawing/2014/main" id="{D8621AFB-D5C6-1612-CD08-8F455D0197E4}"/>
              </a:ext>
            </a:extLst>
          </p:cNvPr>
          <p:cNvSpPr/>
          <p:nvPr/>
        </p:nvSpPr>
        <p:spPr>
          <a:xfrm>
            <a:off x="4343853" y="2605980"/>
            <a:ext cx="2116817" cy="370300"/>
          </a:xfrm>
          <a:prstGeom prst="rightArrow">
            <a:avLst/>
          </a:prstGeom>
          <a:solidFill>
            <a:schemeClr val="accent4"/>
          </a:solidFill>
          <a:ln>
            <a:solidFill>
              <a:schemeClr val="accent4">
                <a:lumMod val="7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IN" b="1">
              <a:ln/>
              <a:solidFill>
                <a:schemeClr val="accent4"/>
              </a:solidFill>
            </a:endParaRPr>
          </a:p>
        </p:txBody>
      </p:sp>
      <p:sp>
        <p:nvSpPr>
          <p:cNvPr id="57" name="Arrow: Bent 56">
            <a:extLst>
              <a:ext uri="{FF2B5EF4-FFF2-40B4-BE49-F238E27FC236}">
                <a16:creationId xmlns:a16="http://schemas.microsoft.com/office/drawing/2014/main" id="{C277DEE4-6B2B-852C-44E3-688AAE042521}"/>
              </a:ext>
            </a:extLst>
          </p:cNvPr>
          <p:cNvSpPr/>
          <p:nvPr/>
        </p:nvSpPr>
        <p:spPr>
          <a:xfrm rot="5400000">
            <a:off x="9258804" y="3033099"/>
            <a:ext cx="1637230" cy="919906"/>
          </a:xfrm>
          <a:prstGeom prst="bentArrow">
            <a:avLst/>
          </a:prstGeom>
          <a:solidFill>
            <a:schemeClr val="accent4"/>
          </a:solidFill>
          <a:ln>
            <a:solidFill>
              <a:schemeClr val="accent4">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5833398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F15B-BA92-CA53-27F5-165A4534FB0B}"/>
              </a:ext>
            </a:extLst>
          </p:cNvPr>
          <p:cNvSpPr>
            <a:spLocks noGrp="1"/>
          </p:cNvSpPr>
          <p:nvPr>
            <p:ph type="title"/>
          </p:nvPr>
        </p:nvSpPr>
        <p:spPr/>
        <p:txBody>
          <a:bodyPr/>
          <a:lstStyle/>
          <a:p>
            <a:r>
              <a:rPr lang="en-IN"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Technologies used</a:t>
            </a:r>
          </a:p>
        </p:txBody>
      </p:sp>
      <p:sp>
        <p:nvSpPr>
          <p:cNvPr id="3" name="Content Placeholder 2">
            <a:extLst>
              <a:ext uri="{FF2B5EF4-FFF2-40B4-BE49-F238E27FC236}">
                <a16:creationId xmlns:a16="http://schemas.microsoft.com/office/drawing/2014/main" id="{566CEB2A-27DF-ACD9-A2A8-11E00C885C0A}"/>
              </a:ext>
            </a:extLst>
          </p:cNvPr>
          <p:cNvSpPr>
            <a:spLocks noGrp="1"/>
          </p:cNvSpPr>
          <p:nvPr>
            <p:ph idx="1"/>
          </p:nvPr>
        </p:nvSpPr>
        <p:spPr>
          <a:xfrm>
            <a:off x="677334" y="1930400"/>
            <a:ext cx="8596668" cy="3880773"/>
          </a:xfrm>
        </p:spPr>
        <p:txBody>
          <a:bodyPr/>
          <a:lstStyle/>
          <a:p>
            <a:r>
              <a:rPr lang="en-IN"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GPS device</a:t>
            </a:r>
          </a:p>
          <a:p>
            <a:r>
              <a:rPr lang="en-IN"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Communication network</a:t>
            </a:r>
          </a:p>
          <a:p>
            <a:r>
              <a:rPr lang="en-IN"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GPS Data Receiver</a:t>
            </a:r>
          </a:p>
          <a:p>
            <a:r>
              <a:rPr lang="en-IN"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Toll Calculation Engine and Billing System</a:t>
            </a:r>
          </a:p>
          <a:p>
            <a:r>
              <a:rPr lang="en-IN"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Database Server</a:t>
            </a:r>
            <a:r>
              <a:rPr lang="en-IN"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a:t>
            </a:r>
            <a:r>
              <a:rPr lang="en-IN"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SQL Databases</a:t>
            </a:r>
          </a:p>
          <a:p>
            <a:r>
              <a:rPr lang="en-IN"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User Interface : Mobile App , Web portal</a:t>
            </a:r>
          </a:p>
          <a:p>
            <a:r>
              <a:rPr lang="en-IN"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Security and Privacy </a:t>
            </a:r>
          </a:p>
          <a:p>
            <a:r>
              <a:rPr lang="en-IN"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Authentication and Authorization</a:t>
            </a:r>
          </a:p>
          <a:p>
            <a:r>
              <a:rPr lang="en-IN"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Cloud Infrastructure</a:t>
            </a:r>
          </a:p>
          <a:p>
            <a:endParaRPr lang="en-IN" dirty="0"/>
          </a:p>
          <a:p>
            <a:endParaRPr lang="en-IN" dirty="0"/>
          </a:p>
        </p:txBody>
      </p:sp>
    </p:spTree>
    <p:extLst>
      <p:ext uri="{BB962C8B-B14F-4D97-AF65-F5344CB8AC3E}">
        <p14:creationId xmlns:p14="http://schemas.microsoft.com/office/powerpoint/2010/main" val="33291905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500"/>
                                        <p:tgtEl>
                                          <p:spTgt spid="3">
                                            <p:txEl>
                                              <p:pRg st="6" end="6"/>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8" dur="500"/>
                                        <p:tgtEl>
                                          <p:spTgt spid="3">
                                            <p:txEl>
                                              <p:pRg st="7" end="7"/>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Risk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84199" y="1878360"/>
            <a:ext cx="3374114" cy="974626"/>
          </a:xfrm>
          <a:prstGeom prst="rect">
            <a:avLst/>
          </a:prstGeom>
        </p:spPr>
        <p:txBody>
          <a:bodyPr wrap="square" lIns="0" tIns="0" rIns="0" bIns="0" anchor="t">
            <a:spAutoFit/>
          </a:bodyPr>
          <a:lstStyle/>
          <a:p>
            <a:pPr algn="ctr">
              <a:lnSpc>
                <a:spcPts val="1900"/>
              </a:lnSpc>
            </a:pPr>
            <a:r>
              <a:rPr lang="en-US" sz="1600" b="1" dirty="0"/>
              <a:t>Data Privacy Concerns</a:t>
            </a:r>
            <a:br>
              <a:rPr lang="en-US" sz="1600" dirty="0"/>
            </a:br>
            <a:r>
              <a:rPr lang="en-US" sz="1600" i="1" dirty="0"/>
              <a:t>Ensuring the protection of user location data is critical. Medium likelihood but high impact</a:t>
            </a:r>
            <a:r>
              <a:rPr lang="en-US" sz="1600" dirty="0">
                <a:solidFill>
                  <a:schemeClr val="tx1">
                    <a:lumMod val="75000"/>
                    <a:lumOff val="25000"/>
                  </a:schemeClr>
                </a:solidFill>
                <a:cs typeface="Segoe UI" panose="020B0502040204020203" pitchFamily="34" charset="0"/>
              </a:rPr>
              <a:t>.</a:t>
            </a:r>
          </a:p>
        </p:txBody>
      </p:sp>
      <p:sp>
        <p:nvSpPr>
          <p:cNvPr id="33" name="Rectangle 32">
            <a:extLst>
              <a:ext uri="{FF2B5EF4-FFF2-40B4-BE49-F238E27FC236}">
                <a16:creationId xmlns:a16="http://schemas.microsoft.com/office/drawing/2014/main" id="{913AB221-FD8D-4664-9B4C-AE1B1660ECAA}"/>
              </a:ext>
            </a:extLst>
          </p:cNvPr>
          <p:cNvSpPr/>
          <p:nvPr/>
        </p:nvSpPr>
        <p:spPr>
          <a:xfrm>
            <a:off x="4698847" y="959515"/>
            <a:ext cx="2428875" cy="1218282"/>
          </a:xfrm>
          <a:prstGeom prst="rect">
            <a:avLst/>
          </a:prstGeom>
        </p:spPr>
        <p:txBody>
          <a:bodyPr wrap="square" lIns="0" tIns="0" rIns="0" bIns="0" anchor="t">
            <a:spAutoFit/>
          </a:bodyPr>
          <a:lstStyle/>
          <a:p>
            <a:pPr algn="ctr">
              <a:lnSpc>
                <a:spcPts val="1900"/>
              </a:lnSpc>
            </a:pPr>
            <a:r>
              <a:rPr lang="en-US" sz="1600" b="1" dirty="0"/>
              <a:t>GPS Signal Loss</a:t>
            </a:r>
            <a:br>
              <a:rPr lang="en-US" sz="1600" dirty="0"/>
            </a:br>
            <a:r>
              <a:rPr lang="en-US" sz="1600" i="1" dirty="0"/>
              <a:t>Intermittent loss of GPS signal can affect toll accuracy. Medium likelihood with medium impact</a:t>
            </a:r>
            <a:r>
              <a:rPr lang="en-US" sz="1400" i="1" dirty="0"/>
              <a:t>.</a:t>
            </a:r>
            <a:r>
              <a:rPr lang="en-US" sz="1400" dirty="0">
                <a:solidFill>
                  <a:schemeClr val="tx1">
                    <a:lumMod val="75000"/>
                    <a:lumOff val="25000"/>
                  </a:schemeClr>
                </a:solidFill>
                <a:cs typeface="Segoe UI" panose="020B0502040204020203" pitchFamily="34" charset="0"/>
              </a:rPr>
              <a:t>.</a:t>
            </a:r>
          </a:p>
        </p:txBody>
      </p:sp>
      <p:sp>
        <p:nvSpPr>
          <p:cNvPr id="34" name="Rectangle 33">
            <a:extLst>
              <a:ext uri="{FF2B5EF4-FFF2-40B4-BE49-F238E27FC236}">
                <a16:creationId xmlns:a16="http://schemas.microsoft.com/office/drawing/2014/main" id="{53F5EDC0-C02E-4790-A681-CA7AB9133338}"/>
              </a:ext>
            </a:extLst>
          </p:cNvPr>
          <p:cNvSpPr/>
          <p:nvPr/>
        </p:nvSpPr>
        <p:spPr>
          <a:xfrm>
            <a:off x="8461831" y="1737687"/>
            <a:ext cx="3374114" cy="974626"/>
          </a:xfrm>
          <a:prstGeom prst="rect">
            <a:avLst/>
          </a:prstGeom>
        </p:spPr>
        <p:txBody>
          <a:bodyPr wrap="square" lIns="0" tIns="0" rIns="0" bIns="0" anchor="t">
            <a:spAutoFit/>
          </a:bodyPr>
          <a:lstStyle/>
          <a:p>
            <a:pPr>
              <a:lnSpc>
                <a:spcPts val="1900"/>
              </a:lnSpc>
            </a:pPr>
            <a:r>
              <a:rPr lang="en-US" sz="1600" dirty="0">
                <a:solidFill>
                  <a:schemeClr val="tx1">
                    <a:lumMod val="75000"/>
                    <a:lumOff val="25000"/>
                  </a:schemeClr>
                </a:solidFill>
                <a:cs typeface="Segoe UI" panose="020B0502040204020203" pitchFamily="34" charset="0"/>
              </a:rPr>
              <a:t>.</a:t>
            </a:r>
            <a:r>
              <a:rPr lang="en-US" sz="1600" b="1" dirty="0"/>
              <a:t> System Downtime</a:t>
            </a:r>
            <a:br>
              <a:rPr lang="en-US" sz="1600" dirty="0"/>
            </a:br>
            <a:r>
              <a:rPr lang="en-US" sz="1600" i="1" dirty="0"/>
              <a:t>Any system outages can cause significant disruptions. Low likelihood but high impact</a:t>
            </a:r>
            <a:r>
              <a:rPr lang="en-US" sz="1400" i="1" dirty="0"/>
              <a:t>.</a:t>
            </a:r>
            <a:endParaRPr lang="en-US" sz="1400" dirty="0">
              <a:solidFill>
                <a:schemeClr val="tx1">
                  <a:lumMod val="75000"/>
                  <a:lumOff val="25000"/>
                </a:schemeClr>
              </a:solidFill>
              <a:cs typeface="Segoe UI" panose="020B0502040204020203" pitchFamily="34" charset="0"/>
            </a:endParaRPr>
          </a:p>
        </p:txBody>
      </p:sp>
      <p:sp>
        <p:nvSpPr>
          <p:cNvPr id="35" name="Rectangle 34">
            <a:extLst>
              <a:ext uri="{FF2B5EF4-FFF2-40B4-BE49-F238E27FC236}">
                <a16:creationId xmlns:a16="http://schemas.microsoft.com/office/drawing/2014/main" id="{857F5370-BF8E-406B-BEAE-B1224615626A}"/>
              </a:ext>
            </a:extLst>
          </p:cNvPr>
          <p:cNvSpPr/>
          <p:nvPr/>
        </p:nvSpPr>
        <p:spPr>
          <a:xfrm>
            <a:off x="743888" y="4618006"/>
            <a:ext cx="2792939" cy="1218282"/>
          </a:xfrm>
          <a:prstGeom prst="rect">
            <a:avLst/>
          </a:prstGeom>
        </p:spPr>
        <p:txBody>
          <a:bodyPr wrap="square" lIns="0" tIns="0" rIns="0" bIns="0" anchor="t">
            <a:spAutoFit/>
          </a:bodyPr>
          <a:lstStyle/>
          <a:p>
            <a:pPr algn="ctr">
              <a:lnSpc>
                <a:spcPts val="1900"/>
              </a:lnSpc>
            </a:pPr>
            <a:r>
              <a:rPr lang="en-US" b="1" dirty="0"/>
              <a:t>High Implementation Costs</a:t>
            </a:r>
            <a:br>
              <a:rPr lang="en-US" dirty="0"/>
            </a:br>
            <a:r>
              <a:rPr lang="en-US" i="1" dirty="0"/>
              <a:t>Initial setup and integration can be costly. Medium likelihood with medium impact</a:t>
            </a:r>
            <a:r>
              <a:rPr lang="en-US" dirty="0">
                <a:solidFill>
                  <a:schemeClr val="tx1">
                    <a:lumMod val="75000"/>
                    <a:lumOff val="25000"/>
                  </a:schemeClr>
                </a:solidFill>
                <a:cs typeface="Segoe UI" panose="020B0502040204020203" pitchFamily="34" charset="0"/>
              </a:rPr>
              <a: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1218282"/>
          </a:xfrm>
          <a:prstGeom prst="rect">
            <a:avLst/>
          </a:prstGeom>
        </p:spPr>
        <p:txBody>
          <a:bodyPr wrap="square" lIns="0" tIns="0" rIns="0" bIns="0" anchor="t">
            <a:spAutoFit/>
          </a:bodyPr>
          <a:lstStyle/>
          <a:p>
            <a:pPr algn="ctr">
              <a:lnSpc>
                <a:spcPts val="1900"/>
              </a:lnSpc>
            </a:pPr>
            <a:r>
              <a:rPr lang="en-US" sz="1600" b="1" dirty="0"/>
              <a:t>User Resistance</a:t>
            </a:r>
            <a:br>
              <a:rPr lang="en-US" sz="1600" dirty="0"/>
            </a:br>
            <a:r>
              <a:rPr lang="en-US" sz="1600" i="1" dirty="0"/>
              <a:t>Adoption of new technology can face resistance from users. High likelihood but low impact.</a:t>
            </a:r>
            <a:r>
              <a:rPr lang="en-US" sz="1600" dirty="0">
                <a:solidFill>
                  <a:schemeClr val="tx1">
                    <a:lumMod val="75000"/>
                    <a:lumOff val="25000"/>
                  </a:schemeClr>
                </a:solidFill>
                <a:cs typeface="Segoe UI" panose="020B0502040204020203" pitchFamily="34" charset="0"/>
              </a:rPr>
              <a:t>.</a:t>
            </a:r>
          </a:p>
        </p:txBody>
      </p:sp>
      <p:sp>
        <p:nvSpPr>
          <p:cNvPr id="37" name="Rectangle 36">
            <a:extLst>
              <a:ext uri="{FF2B5EF4-FFF2-40B4-BE49-F238E27FC236}">
                <a16:creationId xmlns:a16="http://schemas.microsoft.com/office/drawing/2014/main" id="{0C310CC8-6624-4352-A642-89EF6FA7DCE6}"/>
              </a:ext>
            </a:extLst>
          </p:cNvPr>
          <p:cNvSpPr/>
          <p:nvPr/>
        </p:nvSpPr>
        <p:spPr>
          <a:xfrm>
            <a:off x="9072636" y="4764959"/>
            <a:ext cx="2428875" cy="1461939"/>
          </a:xfrm>
          <a:prstGeom prst="rect">
            <a:avLst/>
          </a:prstGeom>
        </p:spPr>
        <p:txBody>
          <a:bodyPr wrap="square" lIns="0" tIns="0" rIns="0" bIns="0" anchor="t">
            <a:spAutoFit/>
          </a:bodyPr>
          <a:lstStyle/>
          <a:p>
            <a:pPr>
              <a:lnSpc>
                <a:spcPts val="1900"/>
              </a:lnSpc>
            </a:pPr>
            <a:r>
              <a:rPr lang="en-US" sz="1600" b="1" dirty="0"/>
              <a:t>Technological Obsolescence</a:t>
            </a:r>
            <a:br>
              <a:rPr lang="en-US" sz="1600" dirty="0"/>
            </a:br>
            <a:r>
              <a:rPr lang="en-US" sz="1600" i="1" dirty="0"/>
              <a:t>The rapid pace of technological advancement could render the system outdated. Low likelihood but medium impact.</a:t>
            </a:r>
            <a:endParaRPr lang="en-US" sz="1600" dirty="0">
              <a:solidFill>
                <a:schemeClr val="tx1">
                  <a:lumMod val="75000"/>
                  <a:lumOff val="25000"/>
                </a:schemeClr>
              </a:solidFill>
              <a:cs typeface="Segoe UI" panose="020B0502040204020203" pitchFamily="34" charset="0"/>
            </a:endParaRPr>
          </a:p>
        </p:txBody>
      </p:sp>
      <p:pic>
        <p:nvPicPr>
          <p:cNvPr id="4" name="Graphic 3" descr="Lock">
            <a:extLst>
              <a:ext uri="{FF2B5EF4-FFF2-40B4-BE49-F238E27FC236}">
                <a16:creationId xmlns:a16="http://schemas.microsoft.com/office/drawing/2014/main" id="{5A1B2A83-1ED9-F5A5-54C5-E05CF6AD22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82686" y="2742936"/>
            <a:ext cx="573632" cy="573632"/>
          </a:xfrm>
          <a:prstGeom prst="rect">
            <a:avLst/>
          </a:prstGeom>
        </p:spPr>
      </p:pic>
      <p:pic>
        <p:nvPicPr>
          <p:cNvPr id="6" name="Graphic 5" descr="Satellite dish">
            <a:extLst>
              <a:ext uri="{FF2B5EF4-FFF2-40B4-BE49-F238E27FC236}">
                <a16:creationId xmlns:a16="http://schemas.microsoft.com/office/drawing/2014/main" id="{E672DE84-198F-27EA-7A00-5296271499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25741" y="2776196"/>
            <a:ext cx="580474" cy="580474"/>
          </a:xfrm>
          <a:prstGeom prst="rect">
            <a:avLst/>
          </a:prstGeom>
        </p:spPr>
      </p:pic>
      <p:pic>
        <p:nvPicPr>
          <p:cNvPr id="13" name="Graphic 12" descr="Exclamation mark">
            <a:extLst>
              <a:ext uri="{FF2B5EF4-FFF2-40B4-BE49-F238E27FC236}">
                <a16:creationId xmlns:a16="http://schemas.microsoft.com/office/drawing/2014/main" id="{66C56322-64B3-E203-44E7-0EC5788711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30786" y="2742936"/>
            <a:ext cx="593873" cy="593873"/>
          </a:xfrm>
          <a:prstGeom prst="rect">
            <a:avLst/>
          </a:prstGeom>
        </p:spPr>
      </p:pic>
      <p:pic>
        <p:nvPicPr>
          <p:cNvPr id="16" name="Graphic 15" descr="Dollar">
            <a:extLst>
              <a:ext uri="{FF2B5EF4-FFF2-40B4-BE49-F238E27FC236}">
                <a16:creationId xmlns:a16="http://schemas.microsoft.com/office/drawing/2014/main" id="{ADB63DD9-3C43-02D5-2618-1514D89E2A5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2505" y="3985858"/>
            <a:ext cx="546622" cy="546622"/>
          </a:xfrm>
          <a:prstGeom prst="rect">
            <a:avLst/>
          </a:prstGeom>
        </p:spPr>
      </p:pic>
      <p:pic>
        <p:nvPicPr>
          <p:cNvPr id="18" name="Graphic 17" descr="Group of men">
            <a:extLst>
              <a:ext uri="{FF2B5EF4-FFF2-40B4-BE49-F238E27FC236}">
                <a16:creationId xmlns:a16="http://schemas.microsoft.com/office/drawing/2014/main" id="{2C0FE6CF-97B9-71F2-A3A8-90E6E8FA41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39547" y="3956138"/>
            <a:ext cx="606061" cy="606061"/>
          </a:xfrm>
          <a:prstGeom prst="rect">
            <a:avLst/>
          </a:prstGeom>
        </p:spPr>
      </p:pic>
      <p:pic>
        <p:nvPicPr>
          <p:cNvPr id="20" name="Graphic 19" descr="Stopwatch">
            <a:extLst>
              <a:ext uri="{FF2B5EF4-FFF2-40B4-BE49-F238E27FC236}">
                <a16:creationId xmlns:a16="http://schemas.microsoft.com/office/drawing/2014/main" id="{716C0486-BE33-6656-0302-5127368BD98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30016" y="3956137"/>
            <a:ext cx="576343" cy="576343"/>
          </a:xfrm>
          <a:prstGeom prst="rect">
            <a:avLst/>
          </a:prstGeom>
        </p:spPr>
      </p:pic>
    </p:spTree>
    <p:extLst>
      <p:ext uri="{BB962C8B-B14F-4D97-AF65-F5344CB8AC3E}">
        <p14:creationId xmlns:p14="http://schemas.microsoft.com/office/powerpoint/2010/main" val="38875798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Comparison</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ADVANTAGES</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DISADVANTAGES</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842CE6B-862D-4B18-B10B-3436A7D24058}"/>
              </a:ext>
            </a:extLst>
          </p:cNvPr>
          <p:cNvSpPr/>
          <p:nvPr/>
        </p:nvSpPr>
        <p:spPr>
          <a:xfrm>
            <a:off x="6742934" y="2604466"/>
            <a:ext cx="2858266" cy="1379265"/>
          </a:xfrm>
          <a:prstGeom prst="rect">
            <a:avLst/>
          </a:prstGeom>
        </p:spPr>
        <p:txBody>
          <a:bodyPr wrap="square" lIns="0" tIns="0" rIns="0" bIns="0" anchor="t">
            <a:spAutoFit/>
          </a:bodyPr>
          <a:lstStyle/>
          <a:p>
            <a:pPr>
              <a:spcBef>
                <a:spcPts val="1200"/>
              </a:spcBef>
              <a:buClr>
                <a:schemeClr val="tx2"/>
              </a:buClr>
            </a:pPr>
            <a:r>
              <a:rPr lang="en-US" dirty="0">
                <a:solidFill>
                  <a:schemeClr val="tx1">
                    <a:lumMod val="75000"/>
                    <a:lumOff val="25000"/>
                  </a:schemeClr>
                </a:solidFill>
                <a:cs typeface="Segoe UI" panose="020B0502040204020203" pitchFamily="34" charset="0"/>
              </a:rPr>
              <a:t>Privacy concerns, implementation cost, technical challenges, data security ,user acceptance, </a:t>
            </a:r>
            <a:r>
              <a:rPr lang="en-US" dirty="0" err="1">
                <a:solidFill>
                  <a:schemeClr val="tx1">
                    <a:lumMod val="75000"/>
                    <a:lumOff val="25000"/>
                  </a:schemeClr>
                </a:solidFill>
                <a:cs typeface="Segoe UI" panose="020B0502040204020203" pitchFamily="34" charset="0"/>
              </a:rPr>
              <a:t>maintainance</a:t>
            </a:r>
            <a:endParaRPr lang="en-US" dirty="0">
              <a:solidFill>
                <a:schemeClr val="tx1">
                  <a:lumMod val="75000"/>
                  <a:lumOff val="25000"/>
                </a:schemeClr>
              </a:solidFill>
              <a:cs typeface="Segoe UI" panose="020B0502040204020203" pitchFamily="34" charset="0"/>
            </a:endParaRP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2939588" cy="1107996"/>
          </a:xfrm>
          <a:prstGeom prst="rect">
            <a:avLst/>
          </a:prstGeom>
        </p:spPr>
        <p:txBody>
          <a:bodyPr wrap="square" lIns="0" tIns="0" rIns="0" bIns="0" anchor="t">
            <a:spAutoFit/>
          </a:bodyPr>
          <a:lstStyle/>
          <a:p>
            <a:pPr>
              <a:spcBef>
                <a:spcPts val="1200"/>
              </a:spcBef>
              <a:buClr>
                <a:schemeClr val="tx2"/>
              </a:buClr>
            </a:pPr>
            <a:r>
              <a:rPr lang="en-US" dirty="0">
                <a:solidFill>
                  <a:schemeClr val="tx1">
                    <a:lumMod val="75000"/>
                    <a:lumOff val="25000"/>
                  </a:schemeClr>
                </a:solidFill>
                <a:cs typeface="Segoe UI" panose="020B0502040204020203" pitchFamily="34" charset="0"/>
              </a:rPr>
              <a:t>Smart city integration , Innovative technologies ,user services ,global adoption , public private partnerships</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3113758" cy="1107996"/>
          </a:xfrm>
          <a:prstGeom prst="rect">
            <a:avLst/>
          </a:prstGeom>
        </p:spPr>
        <p:txBody>
          <a:bodyPr wrap="square" lIns="0" tIns="0" rIns="0" bIns="0" anchor="t">
            <a:spAutoFit/>
          </a:bodyPr>
          <a:lstStyle/>
          <a:p>
            <a:pPr>
              <a:spcBef>
                <a:spcPts val="1200"/>
              </a:spcBef>
              <a:buClr>
                <a:schemeClr val="tx2"/>
              </a:buClr>
            </a:pPr>
            <a:r>
              <a:rPr lang="en-US" dirty="0">
                <a:solidFill>
                  <a:schemeClr val="tx1">
                    <a:lumMod val="75000"/>
                    <a:lumOff val="25000"/>
                  </a:schemeClr>
                </a:solidFill>
                <a:cs typeface="Segoe UI" panose="020B0502040204020203" pitchFamily="34" charset="0"/>
              </a:rPr>
              <a:t>System failures ,market competition ,economic </a:t>
            </a:r>
            <a:r>
              <a:rPr lang="en-US" dirty="0" err="1">
                <a:solidFill>
                  <a:schemeClr val="tx1">
                    <a:lumMod val="75000"/>
                    <a:lumOff val="25000"/>
                  </a:schemeClr>
                </a:solidFill>
                <a:cs typeface="Segoe UI" panose="020B0502040204020203" pitchFamily="34" charset="0"/>
              </a:rPr>
              <a:t>factors,public</a:t>
            </a:r>
            <a:r>
              <a:rPr lang="en-US" dirty="0">
                <a:solidFill>
                  <a:schemeClr val="tx1">
                    <a:lumMod val="75000"/>
                    <a:lumOff val="25000"/>
                  </a:schemeClr>
                </a:solidFill>
                <a:cs typeface="Segoe UI" panose="020B0502040204020203" pitchFamily="34" charset="0"/>
              </a:rPr>
              <a:t> resistance,     cyber security risks</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
        <p:nvSpPr>
          <p:cNvPr id="6" name="TextBox 5">
            <a:extLst>
              <a:ext uri="{FF2B5EF4-FFF2-40B4-BE49-F238E27FC236}">
                <a16:creationId xmlns:a16="http://schemas.microsoft.com/office/drawing/2014/main" id="{05D65A62-0BC6-96E1-C283-441E0EBBDED6}"/>
              </a:ext>
            </a:extLst>
          </p:cNvPr>
          <p:cNvSpPr txBox="1"/>
          <p:nvPr/>
        </p:nvSpPr>
        <p:spPr>
          <a:xfrm>
            <a:off x="1632399" y="2554735"/>
            <a:ext cx="2697554" cy="1477328"/>
          </a:xfrm>
          <a:prstGeom prst="rect">
            <a:avLst/>
          </a:prstGeom>
          <a:noFill/>
        </p:spPr>
        <p:txBody>
          <a:bodyPr wrap="square" rtlCol="0">
            <a:spAutoFit/>
          </a:bodyPr>
          <a:lstStyle/>
          <a:p>
            <a:r>
              <a:rPr lang="en-IN" dirty="0"/>
              <a:t>Efficiency ,cost savings, convenience,</a:t>
            </a:r>
          </a:p>
          <a:p>
            <a:r>
              <a:rPr lang="en-IN" dirty="0"/>
              <a:t>Accuracy , scalability , data insights, environmental benefits</a:t>
            </a:r>
          </a:p>
        </p:txBody>
      </p:sp>
    </p:spTree>
    <p:extLst>
      <p:ext uri="{BB962C8B-B14F-4D97-AF65-F5344CB8AC3E}">
        <p14:creationId xmlns:p14="http://schemas.microsoft.com/office/powerpoint/2010/main" val="7273641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504F6-FDAE-7BC3-59A2-B85B67843559}"/>
              </a:ext>
            </a:extLst>
          </p:cNvPr>
          <p:cNvSpPr>
            <a:spLocks noGrp="1"/>
          </p:cNvSpPr>
          <p:nvPr>
            <p:ph type="title"/>
          </p:nvPr>
        </p:nvSpPr>
        <p:spPr>
          <a:xfrm>
            <a:off x="677334" y="301907"/>
            <a:ext cx="8596668" cy="1320800"/>
          </a:xfrm>
        </p:spPr>
        <p:txBody>
          <a:bodyPr>
            <a:normAutofit/>
          </a:bodyPr>
          <a:lstStyle/>
          <a:p>
            <a:r>
              <a:rPr lang="en-IN" sz="44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Conclusion</a:t>
            </a:r>
          </a:p>
        </p:txBody>
      </p:sp>
      <p:sp>
        <p:nvSpPr>
          <p:cNvPr id="5" name="Content Placeholder 4">
            <a:extLst>
              <a:ext uri="{FF2B5EF4-FFF2-40B4-BE49-F238E27FC236}">
                <a16:creationId xmlns:a16="http://schemas.microsoft.com/office/drawing/2014/main" id="{2548CE9C-B28A-1E0C-2858-269F3886FB58}"/>
              </a:ext>
            </a:extLst>
          </p:cNvPr>
          <p:cNvSpPr>
            <a:spLocks noGrp="1"/>
          </p:cNvSpPr>
          <p:nvPr>
            <p:ph idx="1"/>
          </p:nvPr>
        </p:nvSpPr>
        <p:spPr>
          <a:xfrm>
            <a:off x="677334" y="1622707"/>
            <a:ext cx="8596668" cy="3880773"/>
          </a:xfrm>
        </p:spPr>
        <p:txBody>
          <a:bodyPr>
            <a:noAutofit/>
          </a:bodyPr>
          <a:lstStyle/>
          <a:p>
            <a:r>
              <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The GPS toll-based system offers a transformative solution to traditional toll collection, leveraging modern technology to enhance efficiency and user convenience. </a:t>
            </a:r>
          </a:p>
          <a:p>
            <a:r>
              <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By minimizing traffic congestion at toll booths, reducing operational and maintenance costs, and decreasing vehicle emissions, this system provides significant environmental and economic benefits. </a:t>
            </a:r>
          </a:p>
          <a:p>
            <a:r>
              <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Utilizing Python for its robust libraries and seamless integration with GPS and web technologies, the system is designed to be scalable and adaptable, ready for future enhancements and integrations with other smart transportation systems. </a:t>
            </a:r>
          </a:p>
          <a:p>
            <a:r>
              <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Overall, adopting a GPS toll-based system aligns with the future of smart city infrastructure, promising a significant upgrade in road toll management and benefiting both users and operators.</a:t>
            </a:r>
            <a:endParaRPr lang="en-IN"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spTree>
    <p:extLst>
      <p:ext uri="{BB962C8B-B14F-4D97-AF65-F5344CB8AC3E}">
        <p14:creationId xmlns:p14="http://schemas.microsoft.com/office/powerpoint/2010/main" val="40971898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0" dur="500"/>
                                        <p:tgtEl>
                                          <p:spTgt spid="5">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3" dur="500"/>
                                        <p:tgtEl>
                                          <p:spTgt spid="5">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1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0CB4-4BBE-5CEA-9CF3-7691B2ED5F2C}"/>
              </a:ext>
            </a:extLst>
          </p:cNvPr>
          <p:cNvSpPr>
            <a:spLocks noGrp="1"/>
          </p:cNvSpPr>
          <p:nvPr>
            <p:ph type="title"/>
          </p:nvPr>
        </p:nvSpPr>
        <p:spPr/>
        <p:txBody>
          <a:bodyPr/>
          <a:lstStyle/>
          <a:p>
            <a:r>
              <a:rPr lang="en-IN" i="1" dirty="0">
                <a:solidFill>
                  <a:schemeClr val="tx1"/>
                </a:solidFill>
              </a:rPr>
              <a:t>Team : Logic Loom</a:t>
            </a:r>
          </a:p>
        </p:txBody>
      </p:sp>
      <p:sp>
        <p:nvSpPr>
          <p:cNvPr id="3" name="Content Placeholder 2">
            <a:extLst>
              <a:ext uri="{FF2B5EF4-FFF2-40B4-BE49-F238E27FC236}">
                <a16:creationId xmlns:a16="http://schemas.microsoft.com/office/drawing/2014/main" id="{B7D2D81D-1788-D17E-1646-F9DF73C94A6D}"/>
              </a:ext>
            </a:extLst>
          </p:cNvPr>
          <p:cNvSpPr>
            <a:spLocks noGrp="1"/>
          </p:cNvSpPr>
          <p:nvPr>
            <p:ph idx="1"/>
          </p:nvPr>
        </p:nvSpPr>
        <p:spPr>
          <a:xfrm>
            <a:off x="812798" y="2038349"/>
            <a:ext cx="10018713" cy="3124201"/>
          </a:xfrm>
        </p:spPr>
        <p:txBody>
          <a:bodyPr/>
          <a:lstStyle/>
          <a:p>
            <a:pPr marL="0" indent="0">
              <a:buNone/>
            </a:pPr>
            <a:r>
              <a:rPr lang="en-IN" sz="3600" b="1" i="1" dirty="0"/>
              <a:t>T</a:t>
            </a:r>
            <a:r>
              <a:rPr lang="en-IN" sz="36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eam Members</a:t>
            </a:r>
          </a:p>
          <a:p>
            <a:r>
              <a:rPr lang="en-IN" sz="2400" i="1" dirty="0" err="1"/>
              <a:t>Hima</a:t>
            </a:r>
            <a:r>
              <a:rPr lang="en-IN" sz="2400" i="1" dirty="0"/>
              <a:t> Rose George</a:t>
            </a:r>
          </a:p>
          <a:p>
            <a:r>
              <a:rPr lang="en-IN" sz="2400" i="1" dirty="0"/>
              <a:t>Ashwini Anil</a:t>
            </a:r>
          </a:p>
          <a:p>
            <a:r>
              <a:rPr lang="en-IN" sz="2400" i="1" dirty="0" err="1"/>
              <a:t>Anjitha</a:t>
            </a:r>
            <a:r>
              <a:rPr lang="en-IN" sz="2400" i="1" dirty="0"/>
              <a:t> Anil</a:t>
            </a:r>
          </a:p>
          <a:p>
            <a:r>
              <a:rPr lang="en-IN" sz="32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Mentor</a:t>
            </a:r>
            <a:r>
              <a:rPr lang="en-IN" i="1" dirty="0"/>
              <a:t> : </a:t>
            </a:r>
            <a:r>
              <a:rPr lang="en-IN" sz="2400" i="1" dirty="0" err="1"/>
              <a:t>Dr.Anju</a:t>
            </a:r>
            <a:r>
              <a:rPr lang="en-IN" sz="2400" i="1" dirty="0"/>
              <a:t> Pratap</a:t>
            </a:r>
          </a:p>
        </p:txBody>
      </p:sp>
    </p:spTree>
    <p:extLst>
      <p:ext uri="{BB962C8B-B14F-4D97-AF65-F5344CB8AC3E}">
        <p14:creationId xmlns:p14="http://schemas.microsoft.com/office/powerpoint/2010/main" val="11956564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D6243-D48A-D3CC-DFAC-21D46EE46402}"/>
              </a:ext>
            </a:extLst>
          </p:cNvPr>
          <p:cNvSpPr>
            <a:spLocks noGrp="1"/>
          </p:cNvSpPr>
          <p:nvPr>
            <p:ph type="title"/>
          </p:nvPr>
        </p:nvSpPr>
        <p:spPr/>
        <p:txBody>
          <a:bodyPr/>
          <a:lstStyle/>
          <a:p>
            <a:r>
              <a:rPr lang="en-IN" i="1" dirty="0">
                <a:solidFill>
                  <a:schemeClr val="tx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INTRODUCTION</a:t>
            </a:r>
          </a:p>
        </p:txBody>
      </p:sp>
      <p:sp>
        <p:nvSpPr>
          <p:cNvPr id="4" name="Rectangle 1">
            <a:extLst>
              <a:ext uri="{FF2B5EF4-FFF2-40B4-BE49-F238E27FC236}">
                <a16:creationId xmlns:a16="http://schemas.microsoft.com/office/drawing/2014/main" id="{7A65B54F-F3D3-5500-CFBF-7AEB9166CE1C}"/>
              </a:ext>
            </a:extLst>
          </p:cNvPr>
          <p:cNvSpPr>
            <a:spLocks noGrp="1" noChangeArrowheads="1"/>
          </p:cNvSpPr>
          <p:nvPr>
            <p:ph idx="1"/>
          </p:nvPr>
        </p:nvSpPr>
        <p:spPr bwMode="auto">
          <a:xfrm>
            <a:off x="475628" y="1930400"/>
            <a:ext cx="924252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lang="en-US"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 GPS toll-based system leverages satellite navigation technology to track vehicles and calculate tolls based on the distance traveled. This modern approach eliminates the need for traditional toll booths, reducing traffic congestion and operational costs. Python, known for its simplicity and powerful capabilities, is an ideal programming language for developing such a system. </a:t>
            </a:r>
            <a:endParaRPr kumimoji="0" lang="en-US" altLang="en-US" b="0"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defTabSz="914400" eaLnBrk="0" fontAlgn="base" hangingPunct="0">
              <a:spcBef>
                <a:spcPct val="0"/>
              </a:spcBef>
              <a:spcAft>
                <a:spcPct val="0"/>
              </a:spcAft>
              <a:buClrTx/>
              <a:buSzTx/>
            </a:pPr>
            <a:r>
              <a:rPr kumimoji="0" lang="en-US" altLang="en-US" b="0"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The system's architecture consists of a vehicle unit with a GPS device and communication module,</a:t>
            </a:r>
            <a:r>
              <a:rPr lang="en-US" altLang="en-US" i="1" dirty="0">
                <a:solidFill>
                  <a:schemeClr val="tx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a:t>
            </a:r>
            <a:r>
              <a:rPr kumimoji="0" lang="en-US" altLang="en-US" b="0"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a central system that includes a data receiver, toll calculation engine, billing system, and database server, and a user interface provided through a mobile app and web portal.</a:t>
            </a:r>
          </a:p>
          <a:p>
            <a:pPr defTabSz="914400" eaLnBrk="0" fontAlgn="base" hangingPunct="0">
              <a:spcBef>
                <a:spcPct val="0"/>
              </a:spcBef>
              <a:spcAft>
                <a:spcPct val="0"/>
              </a:spcAft>
              <a:buClrTx/>
              <a:buSzTx/>
            </a:pPr>
            <a:r>
              <a:rPr kumimoji="0" lang="en-US" altLang="en-US" b="0"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Python's libraries, such as </a:t>
            </a:r>
            <a:r>
              <a:rPr kumimoji="0" lang="en-US" altLang="en-US" b="0" i="1" u="none" strike="noStrike" cap="none" normalizeH="0" baseline="0" dirty="0" err="1">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geopy</a:t>
            </a:r>
            <a:r>
              <a:rPr kumimoji="0" lang="en-US" altLang="en-US" b="0"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 </a:t>
            </a:r>
            <a:r>
              <a:rPr kumimoji="0" lang="en-US" altLang="en-US"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for geospatial operations, Flask for API development, and PostgreSQL for database management, play crucial roles in the implementation of this system. Integration with cloud services ensures scalability and reliability, making Python a robust choice for developing an efficient GPS toll-based system. </a:t>
            </a:r>
          </a:p>
        </p:txBody>
      </p:sp>
    </p:spTree>
    <p:extLst>
      <p:ext uri="{BB962C8B-B14F-4D97-AF65-F5344CB8AC3E}">
        <p14:creationId xmlns:p14="http://schemas.microsoft.com/office/powerpoint/2010/main" val="37810285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GPS TOLL BASED SYSTEM</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PROCESS FLOW</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TECHNOLOGIES USED</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CONCLUSION</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PROBLEM STATEMENT</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BRIEF IDEA</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FEATURES OFFERED</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9"/>
                                          </p:stCondLst>
                                        </p:cTn>
                                        <p:tgtEl>
                                          <p:spTgt spid="25"/>
                                        </p:tgtEl>
                                        <p:attrNameLst>
                                          <p:attrName>style.visibility</p:attrName>
                                        </p:attrNameLst>
                                      </p:cBhvr>
                                      <p:to>
                                        <p:strVal val="visible"/>
                                      </p:to>
                                    </p:set>
                                  </p:childTnLst>
                                </p:cTn>
                              </p:par>
                            </p:childTnLst>
                          </p:cTn>
                        </p:par>
                        <p:par>
                          <p:cTn id="7" fill="hold">
                            <p:stCondLst>
                              <p:cond delay="10"/>
                            </p:stCondLst>
                            <p:childTnLst>
                              <p:par>
                                <p:cTn id="8" presetID="1" presetClass="entr" presetSubtype="0" fill="hold" grpId="0" nodeType="afterEffect">
                                  <p:stCondLst>
                                    <p:cond delay="250"/>
                                  </p:stCondLst>
                                  <p:childTnLst>
                                    <p:set>
                                      <p:cBhvr>
                                        <p:cTn id="9" dur="1" fill="hold">
                                          <p:stCondLst>
                                            <p:cond delay="9"/>
                                          </p:stCondLst>
                                        </p:cTn>
                                        <p:tgtEl>
                                          <p:spTgt spid="16"/>
                                        </p:tgtEl>
                                        <p:attrNameLst>
                                          <p:attrName>style.visibility</p:attrName>
                                        </p:attrNameLst>
                                      </p:cBhvr>
                                      <p:to>
                                        <p:strVal val="visible"/>
                                      </p:to>
                                    </p:set>
                                  </p:childTnLst>
                                </p:cTn>
                              </p:par>
                            </p:childTnLst>
                          </p:cTn>
                        </p:par>
                        <p:par>
                          <p:cTn id="10" fill="hold">
                            <p:stCondLst>
                              <p:cond delay="270"/>
                            </p:stCondLst>
                            <p:childTnLst>
                              <p:par>
                                <p:cTn id="11" presetID="1" presetClass="entr" presetSubtype="0" fill="hold" grpId="0" nodeType="afterEffect">
                                  <p:stCondLst>
                                    <p:cond delay="500"/>
                                  </p:stCondLst>
                                  <p:childTnLst>
                                    <p:set>
                                      <p:cBhvr>
                                        <p:cTn id="12" dur="1" fill="hold">
                                          <p:stCondLst>
                                            <p:cond delay="0"/>
                                          </p:stCondLst>
                                        </p:cTn>
                                        <p:tgtEl>
                                          <p:spTgt spid="27"/>
                                        </p:tgtEl>
                                        <p:attrNameLst>
                                          <p:attrName>style.visibility</p:attrName>
                                        </p:attrNameLst>
                                      </p:cBhvr>
                                      <p:to>
                                        <p:strVal val="visible"/>
                                      </p:to>
                                    </p:set>
                                  </p:childTnLst>
                                </p:cTn>
                              </p:par>
                            </p:childTnLst>
                          </p:cTn>
                        </p:par>
                        <p:par>
                          <p:cTn id="13" fill="hold">
                            <p:stCondLst>
                              <p:cond delay="770"/>
                            </p:stCondLst>
                            <p:childTnLst>
                              <p:par>
                                <p:cTn id="14" presetID="1" presetClass="entr" presetSubtype="0" fill="hold" grpId="0" nodeType="afterEffect">
                                  <p:stCondLst>
                                    <p:cond delay="750"/>
                                  </p:stCondLst>
                                  <p:childTnLst>
                                    <p:set>
                                      <p:cBhvr>
                                        <p:cTn id="15" dur="1" fill="hold">
                                          <p:stCondLst>
                                            <p:cond delay="0"/>
                                          </p:stCondLst>
                                        </p:cTn>
                                        <p:tgtEl>
                                          <p:spTgt spid="19"/>
                                        </p:tgtEl>
                                        <p:attrNameLst>
                                          <p:attrName>style.visibility</p:attrName>
                                        </p:attrNameLst>
                                      </p:cBhvr>
                                      <p:to>
                                        <p:strVal val="visible"/>
                                      </p:to>
                                    </p:set>
                                  </p:childTnLst>
                                </p:cTn>
                              </p:par>
                            </p:childTnLst>
                          </p:cTn>
                        </p:par>
                        <p:par>
                          <p:cTn id="16" fill="hold">
                            <p:stCondLst>
                              <p:cond delay="1520"/>
                            </p:stCondLst>
                            <p:childTnLst>
                              <p:par>
                                <p:cTn id="17" presetID="1" presetClass="entr" presetSubtype="0" fill="hold" grpId="0" nodeType="afterEffect">
                                  <p:stCondLst>
                                    <p:cond delay="1000"/>
                                  </p:stCondLst>
                                  <p:childTnLst>
                                    <p:set>
                                      <p:cBhvr>
                                        <p:cTn id="18" dur="1" fill="hold">
                                          <p:stCondLst>
                                            <p:cond delay="0"/>
                                          </p:stCondLst>
                                        </p:cTn>
                                        <p:tgtEl>
                                          <p:spTgt spid="29"/>
                                        </p:tgtEl>
                                        <p:attrNameLst>
                                          <p:attrName>style.visibility</p:attrName>
                                        </p:attrNameLst>
                                      </p:cBhvr>
                                      <p:to>
                                        <p:strVal val="visible"/>
                                      </p:to>
                                    </p:set>
                                  </p:childTnLst>
                                </p:cTn>
                              </p:par>
                            </p:childTnLst>
                          </p:cTn>
                        </p:par>
                        <p:par>
                          <p:cTn id="19" fill="hold">
                            <p:stCondLst>
                              <p:cond delay="2520"/>
                            </p:stCondLst>
                            <p:childTnLst>
                              <p:par>
                                <p:cTn id="20" presetID="1" presetClass="entr" presetSubtype="0" fill="hold" grpId="0" nodeType="afterEffect">
                                  <p:stCondLst>
                                    <p:cond delay="125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1" grpId="0" animBg="1"/>
      <p:bldP spid="25" grpId="0" animBg="1"/>
      <p:bldP spid="27"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2664"/>
            <a:ext cx="11734800" cy="830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i="1" dirty="0">
                <a:solidFill>
                  <a:schemeClr val="bg2">
                    <a:lumMod val="25000"/>
                  </a:schemeClr>
                </a:solidFill>
              </a:rPr>
              <a:t>Problem Statement</a:t>
            </a:r>
            <a:br>
              <a:rPr lang="en-US" sz="2800" i="1" dirty="0">
                <a:solidFill>
                  <a:schemeClr val="tx1">
                    <a:lumMod val="75000"/>
                    <a:lumOff val="25000"/>
                  </a:schemeClr>
                </a:solidFill>
              </a:rPr>
            </a:br>
            <a:endParaRPr lang="en-US" sz="2800" i="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BB4BD040-877D-E8E6-6EF1-9CEAE287C9DE}"/>
              </a:ext>
            </a:extLst>
          </p:cNvPr>
          <p:cNvSpPr txBox="1"/>
          <p:nvPr/>
        </p:nvSpPr>
        <p:spPr>
          <a:xfrm>
            <a:off x="525895" y="929786"/>
            <a:ext cx="10332116" cy="5595550"/>
          </a:xfrm>
          <a:prstGeom prst="rect">
            <a:avLst/>
          </a:prstGeom>
          <a:noFill/>
        </p:spPr>
        <p:txBody>
          <a:bodyPr wrap="square">
            <a:spAutoFit/>
          </a:bodyPr>
          <a:lstStyle/>
          <a:p>
            <a:r>
              <a:rPr lang="en-US" sz="2800" b="1" i="1" u="sng"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Current Challenges in Toll Collection Systems</a:t>
            </a:r>
          </a:p>
          <a:p>
            <a:endParaRPr lang="en-US"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Arial" panose="020B0604020202020204" pitchFamily="34" charset="0"/>
              <a:buChar char="•"/>
            </a:pPr>
            <a:r>
              <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Inefficiency and Delays</a:t>
            </a:r>
            <a:r>
              <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Traditional toll booths often result in long queues and significant delays, leading to traffic congestion.</a:t>
            </a:r>
          </a:p>
          <a:p>
            <a:pPr>
              <a:buFont typeface="Arial" panose="020B0604020202020204" pitchFamily="34" charset="0"/>
              <a:buChar char="•"/>
            </a:pPr>
            <a:endPar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Arial" panose="020B0604020202020204" pitchFamily="34" charset="0"/>
              <a:buChar char="•"/>
            </a:pPr>
            <a:r>
              <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Inaccurate Toll Collection</a:t>
            </a:r>
            <a:r>
              <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Manual toll collection can lead to errors in toll calculation and potential revenue losses.</a:t>
            </a:r>
          </a:p>
          <a:p>
            <a:pPr>
              <a:buFont typeface="Arial" panose="020B0604020202020204" pitchFamily="34" charset="0"/>
              <a:buChar char="•"/>
            </a:pPr>
            <a:endPar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Arial" panose="020B0604020202020204" pitchFamily="34" charset="0"/>
              <a:buChar char="•"/>
            </a:pPr>
            <a:r>
              <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High Operational Costs</a:t>
            </a:r>
            <a:r>
              <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Maintaining and staffing toll booths is expensive and resource-intensive.</a:t>
            </a:r>
          </a:p>
          <a:p>
            <a:pPr>
              <a:buFont typeface="Arial" panose="020B0604020202020204" pitchFamily="34" charset="0"/>
              <a:buChar char="•"/>
            </a:pPr>
            <a:endPar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Arial" panose="020B0604020202020204" pitchFamily="34" charset="0"/>
              <a:buChar char="•"/>
            </a:pPr>
            <a:r>
              <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Environmental Impact</a:t>
            </a:r>
            <a:r>
              <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Prolonged idling at toll booths contributes to increased vehicle emissions.</a:t>
            </a:r>
          </a:p>
          <a:p>
            <a:pPr>
              <a:buFont typeface="Arial" panose="020B0604020202020204" pitchFamily="34" charset="0"/>
              <a:buChar char="•"/>
            </a:pPr>
            <a:endPar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Arial" panose="020B0604020202020204" pitchFamily="34" charset="0"/>
              <a:buChar char="•"/>
            </a:pPr>
            <a:r>
              <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User Inconvenience</a:t>
            </a:r>
            <a:r>
              <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Drivers face inconvenience and frustration due to stopping at multiple toll points and handling cash transactions</a:t>
            </a:r>
            <a:r>
              <a:rPr lang="en-US" sz="24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t>
            </a:r>
          </a:p>
        </p:txBody>
      </p:sp>
    </p:spTree>
    <p:extLst>
      <p:ext uri="{BB962C8B-B14F-4D97-AF65-F5344CB8AC3E}">
        <p14:creationId xmlns:p14="http://schemas.microsoft.com/office/powerpoint/2010/main" val="8225691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6085"/>
            <a:ext cx="11734800" cy="830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i="1" dirty="0">
                <a:solidFill>
                  <a:schemeClr val="bg2">
                    <a:lumMod val="25000"/>
                  </a:schemeClr>
                </a:solidFill>
              </a:rPr>
              <a:t>Problem Statement</a:t>
            </a:r>
            <a:br>
              <a:rPr lang="en-US" sz="2800" i="1" dirty="0">
                <a:solidFill>
                  <a:schemeClr val="tx1">
                    <a:lumMod val="75000"/>
                    <a:lumOff val="25000"/>
                  </a:schemeClr>
                </a:solidFill>
              </a:rPr>
            </a:br>
            <a:endParaRPr lang="en-US" sz="2800" i="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BB4BD040-877D-E8E6-6EF1-9CEAE287C9DE}"/>
              </a:ext>
            </a:extLst>
          </p:cNvPr>
          <p:cNvSpPr txBox="1"/>
          <p:nvPr/>
        </p:nvSpPr>
        <p:spPr>
          <a:xfrm>
            <a:off x="507055" y="1095047"/>
            <a:ext cx="10608341" cy="5416868"/>
          </a:xfrm>
          <a:prstGeom prst="rect">
            <a:avLst/>
          </a:prstGeom>
          <a:noFill/>
        </p:spPr>
        <p:txBody>
          <a:bodyPr wrap="square">
            <a:spAutoFit/>
          </a:bodyPr>
          <a:lstStyle/>
          <a:p>
            <a:r>
              <a:rPr lang="en-US" sz="2800" b="1" i="1" u="sng"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Need for Innovation</a:t>
            </a:r>
          </a:p>
          <a:p>
            <a:endParaRPr lang="en-US"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Arial" panose="020B0604020202020204" pitchFamily="34" charset="0"/>
              <a:buChar char="•"/>
            </a:pPr>
            <a:r>
              <a:rPr lang="en-US" sz="24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Automated Toll Collection</a:t>
            </a:r>
            <a:r>
              <a:rPr lang="en-US" sz="24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A need for a system that automates toll collection based on vehicle location using GPS technology.</a:t>
            </a:r>
          </a:p>
          <a:p>
            <a:pPr>
              <a:buFont typeface="Arial" panose="020B0604020202020204" pitchFamily="34" charset="0"/>
              <a:buChar char="•"/>
            </a:pPr>
            <a:endParaRPr lang="en-US" sz="24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Arial" panose="020B0604020202020204" pitchFamily="34" charset="0"/>
              <a:buChar char="•"/>
            </a:pPr>
            <a:r>
              <a:rPr lang="en-US" sz="24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Real-Time Processing</a:t>
            </a:r>
            <a:r>
              <a:rPr lang="en-US" sz="24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An efficient solution that processes toll payments in real-time, reducing delays and improving traffic flow.</a:t>
            </a:r>
          </a:p>
          <a:p>
            <a:pPr>
              <a:buFont typeface="Arial" panose="020B0604020202020204" pitchFamily="34" charset="0"/>
              <a:buChar char="•"/>
            </a:pPr>
            <a:endParaRPr lang="en-US" sz="24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Arial" panose="020B0604020202020204" pitchFamily="34" charset="0"/>
              <a:buChar char="•"/>
            </a:pPr>
            <a:r>
              <a:rPr lang="en-US" sz="24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Accuracy and Accountability</a:t>
            </a:r>
            <a:r>
              <a:rPr lang="en-US" sz="24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A system that ensures accurate toll charges based on the distance traveled and vehicle type.</a:t>
            </a:r>
          </a:p>
          <a:p>
            <a:pPr>
              <a:buFont typeface="Arial" panose="020B0604020202020204" pitchFamily="34" charset="0"/>
              <a:buChar char="•"/>
            </a:pPr>
            <a:endParaRPr lang="en-US" sz="24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Arial" panose="020B0604020202020204" pitchFamily="34" charset="0"/>
              <a:buChar char="•"/>
            </a:pPr>
            <a:r>
              <a:rPr lang="en-US" sz="24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Scalability and Flexibility</a:t>
            </a:r>
            <a:r>
              <a:rPr lang="en-US" sz="24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A scalable solution that can adapt to various toll policies and road networks.</a:t>
            </a:r>
          </a:p>
          <a:p>
            <a:endParaRPr lang="en-US" i="1" dirty="0"/>
          </a:p>
        </p:txBody>
      </p:sp>
    </p:spTree>
    <p:extLst>
      <p:ext uri="{BB962C8B-B14F-4D97-AF65-F5344CB8AC3E}">
        <p14:creationId xmlns:p14="http://schemas.microsoft.com/office/powerpoint/2010/main" val="27251952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i="1" dirty="0">
                <a:solidFill>
                  <a:schemeClr val="bg2">
                    <a:lumMod val="25000"/>
                  </a:schemeClr>
                </a:solidFill>
              </a:rPr>
              <a:t>Unique Idea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asks</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468356"/>
            <a:ext cx="1348582" cy="223394"/>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a:t>
            </a:r>
          </a:p>
        </p:txBody>
      </p:sp>
      <p:sp>
        <p:nvSpPr>
          <p:cNvPr id="5" name="Rectangle 3">
            <a:extLst>
              <a:ext uri="{FF2B5EF4-FFF2-40B4-BE49-F238E27FC236}">
                <a16:creationId xmlns:a16="http://schemas.microsoft.com/office/drawing/2014/main" id="{79A6C7AD-4B6D-9A8F-32BF-F297A3EDD65E}"/>
              </a:ext>
            </a:extLst>
          </p:cNvPr>
          <p:cNvSpPr>
            <a:spLocks noChangeArrowheads="1"/>
          </p:cNvSpPr>
          <p:nvPr/>
        </p:nvSpPr>
        <p:spPr bwMode="auto">
          <a:xfrm>
            <a:off x="487017" y="771543"/>
            <a:ext cx="11217965"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Automated Toll Collection</a:t>
            </a:r>
            <a:r>
              <a:rPr kumimoji="0" lang="en-US" altLang="en-US" b="0"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 Our system leverages GPS technology to automate toll collection, eliminating the need for manual toll booths.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Real-time Vehicle Tracking</a:t>
            </a:r>
            <a:r>
              <a:rPr kumimoji="0" lang="en-US" altLang="en-US" b="0"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 By using GPS coordinates, the system tracks vehicle movements and automatically calculates toll charges based on the distance traveled.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Seamless User Experience</a:t>
            </a:r>
            <a:r>
              <a:rPr kumimoji="0" lang="en-US" altLang="en-US" b="0"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 Drivers can pass through toll points without stopping, leading to smoother traffic flow and reduced congestion.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Accurate Toll Charges</a:t>
            </a:r>
            <a:r>
              <a:rPr kumimoji="0" lang="en-US" altLang="en-US" b="0"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 The system ensures accurate toll calculation by considering vehicle type, distance traveled, and predefined toll rates.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Cost-Effective and Scalable</a:t>
            </a:r>
            <a:r>
              <a:rPr kumimoji="0" lang="en-US" altLang="en-US" b="0"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 Our solution reduces operational costs associated with traditional toll booths and is easily scalable to accommodate different road networks and toll policies.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Environmental Benefits</a:t>
            </a:r>
            <a:r>
              <a:rPr kumimoji="0" lang="en-US" altLang="en-US" b="0"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 By minimizing idling at toll booths, the system helps reduce vehicle emissions and promotes environmental sustainability.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Comprehensive Simulation</a:t>
            </a:r>
            <a:r>
              <a:rPr kumimoji="0" lang="en-US" altLang="en-US" b="0"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 Utilizing Python libraries (</a:t>
            </a:r>
            <a:r>
              <a:rPr kumimoji="0" lang="en-US" altLang="en-US" b="0" i="1" u="none" strike="noStrike" cap="none" normalizeH="0" baseline="0" dirty="0" err="1">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SimPy</a:t>
            </a:r>
            <a:r>
              <a:rPr kumimoji="0" lang="en-US" altLang="en-US" b="0"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 </a:t>
            </a:r>
            <a:r>
              <a:rPr kumimoji="0" lang="en-US" altLang="en-US" b="0" i="1" u="none" strike="noStrike" cap="none" normalizeH="0" baseline="0" dirty="0" err="1">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GeoPandas</a:t>
            </a:r>
            <a:r>
              <a:rPr kumimoji="0" lang="en-US" altLang="en-US" b="0"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 </a:t>
            </a:r>
            <a:r>
              <a:rPr kumimoji="0" lang="en-US" altLang="en-US" b="0" i="1" u="none" strike="noStrike" cap="none" normalizeH="0" baseline="0" dirty="0" err="1">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Geopy</a:t>
            </a:r>
            <a:r>
              <a:rPr kumimoji="0" lang="en-US" altLang="en-US" b="0"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 the system simulates toll booth operations, analyzes vehicle behavior, and provides fina</a:t>
            </a:r>
            <a:r>
              <a:rPr lang="en-US" altLang="en-US"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ncial insights.</a:t>
            </a:r>
            <a:endParaRPr kumimoji="0" lang="en-US" altLang="en-US" b="0"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1" u="none" strike="noStrike" cap="none" normalizeH="0" baseline="0" dirty="0">
              <a:ln>
                <a:noFill/>
              </a:ln>
              <a:solidFill>
                <a:schemeClr val="tx1"/>
              </a:solidFill>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spTree>
    <p:extLst>
      <p:ext uri="{BB962C8B-B14F-4D97-AF65-F5344CB8AC3E}">
        <p14:creationId xmlns:p14="http://schemas.microsoft.com/office/powerpoint/2010/main" val="8437681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1" dirty="0">
                <a:solidFill>
                  <a:schemeClr val="bg2">
                    <a:lumMod val="25000"/>
                  </a:schemeClr>
                </a:solidFill>
              </a:rPr>
              <a:t>Features Offered</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asks</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468356"/>
            <a:ext cx="1348582" cy="223394"/>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a:t>
            </a:r>
          </a:p>
        </p:txBody>
      </p:sp>
      <p:sp>
        <p:nvSpPr>
          <p:cNvPr id="10" name="TextBox 9">
            <a:extLst>
              <a:ext uri="{FF2B5EF4-FFF2-40B4-BE49-F238E27FC236}">
                <a16:creationId xmlns:a16="http://schemas.microsoft.com/office/drawing/2014/main" id="{14D7F425-22B2-A91F-46DF-15DEA2B278F5}"/>
              </a:ext>
            </a:extLst>
          </p:cNvPr>
          <p:cNvSpPr txBox="1"/>
          <p:nvPr/>
        </p:nvSpPr>
        <p:spPr>
          <a:xfrm>
            <a:off x="662138" y="704907"/>
            <a:ext cx="11415562" cy="6463308"/>
          </a:xfrm>
          <a:prstGeom prst="rect">
            <a:avLst/>
          </a:prstGeom>
          <a:noFill/>
        </p:spPr>
        <p:txBody>
          <a:bodyPr wrap="square">
            <a:spAutoFit/>
          </a:bodyPr>
          <a:lstStyle/>
          <a:p>
            <a:r>
              <a:rPr lang="en-US" sz="2000" b="1" i="1" u="sng"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Key Features of the GPS Toll-based System</a:t>
            </a:r>
          </a:p>
          <a:p>
            <a:endParaRPr lang="en-US" sz="2000" b="1" i="1" u="sng"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mj-lt"/>
              <a:buAutoNum type="arabicPeriod"/>
            </a:pPr>
            <a:r>
              <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Automated Toll Collection</a:t>
            </a:r>
          </a:p>
          <a:p>
            <a:pPr>
              <a:buFont typeface="+mj-lt"/>
              <a:buAutoNum type="arabicPeriod"/>
            </a:pPr>
            <a:endPar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mj-lt"/>
              <a:buAutoNum type="arabicPeriod"/>
            </a:pPr>
            <a:r>
              <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Real-Time Vehicle Tracking Dynamic Toll Calculation</a:t>
            </a:r>
          </a:p>
          <a:p>
            <a:pPr>
              <a:buFont typeface="+mj-lt"/>
              <a:buAutoNum type="arabicPeriod"/>
            </a:pPr>
            <a:endPar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mj-lt"/>
              <a:buAutoNum type="arabicPeriod"/>
            </a:pPr>
            <a:r>
              <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Seamless User Experience</a:t>
            </a:r>
          </a:p>
          <a:p>
            <a:pPr>
              <a:buFont typeface="+mj-lt"/>
              <a:buAutoNum type="arabicPeriod"/>
            </a:pPr>
            <a:endPar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mj-lt"/>
              <a:buAutoNum type="arabicPeriod"/>
            </a:pPr>
            <a:r>
              <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Geospatial Data Visualization</a:t>
            </a:r>
          </a:p>
          <a:p>
            <a:pPr>
              <a:buFont typeface="+mj-lt"/>
              <a:buAutoNum type="arabicPeriod"/>
            </a:pPr>
            <a:endPar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mj-lt"/>
              <a:buAutoNum type="arabicPeriod"/>
            </a:pPr>
            <a:r>
              <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Financial Analysis and Reporting</a:t>
            </a:r>
          </a:p>
          <a:p>
            <a:pPr>
              <a:buFont typeface="+mj-lt"/>
              <a:buAutoNum type="arabicPeriod"/>
            </a:pPr>
            <a:endPar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mj-lt"/>
              <a:buAutoNum type="arabicPeriod"/>
            </a:pPr>
            <a:r>
              <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Security and Compliance</a:t>
            </a:r>
          </a:p>
          <a:p>
            <a:pPr>
              <a:buFont typeface="+mj-lt"/>
              <a:buAutoNum type="arabicPeriod"/>
            </a:pPr>
            <a:endPar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mj-lt"/>
              <a:buAutoNum type="arabicPeriod"/>
            </a:pPr>
            <a:r>
              <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Environmental Impact</a:t>
            </a:r>
          </a:p>
          <a:p>
            <a:pPr>
              <a:buFont typeface="+mj-lt"/>
              <a:buAutoNum type="arabicPeriod"/>
            </a:pPr>
            <a:endPar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mj-lt"/>
              <a:buAutoNum type="arabicPeriod"/>
            </a:pPr>
            <a:r>
              <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Scalability and Flexibility</a:t>
            </a:r>
          </a:p>
          <a:p>
            <a:pPr>
              <a:buFont typeface="+mj-lt"/>
              <a:buAutoNum type="arabicPeriod"/>
            </a:pPr>
            <a:endPar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mj-lt"/>
              <a:buAutoNum type="arabicPeriod"/>
            </a:pPr>
            <a:r>
              <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Simulation Capabilities</a:t>
            </a:r>
            <a:endPar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lvl="1"/>
            <a:endPar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spTree>
    <p:extLst>
      <p:ext uri="{BB962C8B-B14F-4D97-AF65-F5344CB8AC3E}">
        <p14:creationId xmlns:p14="http://schemas.microsoft.com/office/powerpoint/2010/main" val="838073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tx1">
                    <a:lumMod val="75000"/>
                    <a:lumOff val="25000"/>
                  </a:schemeClr>
                </a:solidFill>
              </a:rPr>
              <a:t>Process</a:t>
            </a:r>
            <a:r>
              <a:rPr lang="en-US" sz="2800" b="1" dirty="0">
                <a:solidFill>
                  <a:schemeClr val="tx1">
                    <a:lumMod val="75000"/>
                    <a:lumOff val="25000"/>
                  </a:schemeClr>
                </a:solidFill>
              </a:rPr>
              <a:t> </a:t>
            </a:r>
            <a:r>
              <a:rPr lang="en-US" sz="3600" b="1" i="1" dirty="0">
                <a:solidFill>
                  <a:schemeClr val="tx1">
                    <a:lumMod val="75000"/>
                    <a:lumOff val="25000"/>
                  </a:schemeClr>
                </a:solidFill>
              </a:rPr>
              <a:t>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asks</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468356"/>
            <a:ext cx="1348582" cy="223394"/>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a:t>
            </a:r>
          </a:p>
        </p:txBody>
      </p:sp>
      <p:sp>
        <p:nvSpPr>
          <p:cNvPr id="3" name="TextBox 2">
            <a:extLst>
              <a:ext uri="{FF2B5EF4-FFF2-40B4-BE49-F238E27FC236}">
                <a16:creationId xmlns:a16="http://schemas.microsoft.com/office/drawing/2014/main" id="{52A5B8F4-6647-04C1-4420-CFDA552B6D68}"/>
              </a:ext>
            </a:extLst>
          </p:cNvPr>
          <p:cNvSpPr txBox="1"/>
          <p:nvPr/>
        </p:nvSpPr>
        <p:spPr>
          <a:xfrm>
            <a:off x="542390" y="969016"/>
            <a:ext cx="11535310" cy="5324535"/>
          </a:xfrm>
          <a:prstGeom prst="rect">
            <a:avLst/>
          </a:prstGeom>
          <a:noFill/>
        </p:spPr>
        <p:txBody>
          <a:bodyPr wrap="square">
            <a:spAutoFit/>
          </a:bodyPr>
          <a:lstStyle/>
          <a:p>
            <a:r>
              <a:rPr lang="en-US" sz="2000" b="1" i="1" u="sng" dirty="0">
                <a:effectLst>
                  <a:outerShdw blurRad="38100" dist="38100" dir="2700000" algn="tl">
                    <a:srgbClr val="000000">
                      <a:alpha val="43137"/>
                    </a:srgbClr>
                  </a:outerShdw>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Simulation Workflow of the GPS Toll-based System</a:t>
            </a:r>
          </a:p>
          <a:p>
            <a:endPar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mj-lt"/>
              <a:buAutoNum type="arabicPeriod"/>
            </a:pPr>
            <a:r>
              <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Define Toll Booth Location and Rates</a:t>
            </a:r>
            <a:endPar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marL="742950" lvl="1" indent="-285750">
              <a:buFont typeface="+mj-lt"/>
              <a:buAutoNum type="arabicPeriod"/>
            </a:pPr>
            <a:endPar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mj-lt"/>
              <a:buAutoNum type="arabicPeriod"/>
            </a:pPr>
            <a:r>
              <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Initialize Vehicle Data</a:t>
            </a:r>
          </a:p>
          <a:p>
            <a:pPr>
              <a:buFont typeface="+mj-lt"/>
              <a:buAutoNum type="arabicPeriod"/>
            </a:pPr>
            <a:endPar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mj-lt"/>
              <a:buAutoNum type="arabicPeriod"/>
            </a:pPr>
            <a:r>
              <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Create Simulation Environment</a:t>
            </a:r>
            <a:endPar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marL="742950" lvl="1" indent="-285750">
              <a:buFont typeface="+mj-lt"/>
              <a:buAutoNum type="arabicPeriod"/>
            </a:pPr>
            <a:endPar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mj-lt"/>
              <a:buAutoNum type="arabicPeriod"/>
            </a:pPr>
            <a:r>
              <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Track Vehicle Movements</a:t>
            </a:r>
            <a:endPar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mj-lt"/>
              <a:buAutoNum type="arabicPeriod"/>
            </a:pPr>
            <a:endPar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mj-lt"/>
              <a:buAutoNum type="arabicPeriod"/>
            </a:pPr>
            <a:r>
              <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Calculate Toll Charges</a:t>
            </a:r>
            <a:endPar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marL="742950" lvl="1" indent="-285750">
              <a:buFont typeface="+mj-lt"/>
              <a:buAutoNum type="arabicPeriod"/>
            </a:pPr>
            <a:endPar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mj-lt"/>
              <a:buAutoNum type="arabicPeriod"/>
            </a:pPr>
            <a:r>
              <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Deduct Toll Fees</a:t>
            </a:r>
          </a:p>
          <a:p>
            <a:pPr>
              <a:buFont typeface="+mj-lt"/>
              <a:buAutoNum type="arabicPeriod"/>
            </a:pPr>
            <a:endPar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mj-lt"/>
              <a:buAutoNum type="arabicPeriod"/>
            </a:pPr>
            <a:r>
              <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Update and Visualize Data</a:t>
            </a:r>
          </a:p>
          <a:p>
            <a:pPr>
              <a:buFont typeface="+mj-lt"/>
              <a:buAutoNum type="arabicPeriod"/>
            </a:pPr>
            <a:endPar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buFont typeface="+mj-lt"/>
              <a:buAutoNum type="arabicPeriod"/>
            </a:pPr>
            <a:r>
              <a:rPr lang="en-US" sz="2000" b="1" i="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Generate Reports</a:t>
            </a:r>
            <a:endParaRPr lang="en-US" sz="2000" i="1"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spTree>
    <p:extLst>
      <p:ext uri="{BB962C8B-B14F-4D97-AF65-F5344CB8AC3E}">
        <p14:creationId xmlns:p14="http://schemas.microsoft.com/office/powerpoint/2010/main" val="31467971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Fac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4.xml><?xml version="1.0" encoding="utf-8"?>
<a:theme xmlns:a="http://schemas.openxmlformats.org/drawingml/2006/main" name="2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5.xml><?xml version="1.0" encoding="utf-8"?>
<a:theme xmlns:a="http://schemas.openxmlformats.org/drawingml/2006/main" name="3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6.xml><?xml version="1.0" encoding="utf-8"?>
<a:theme xmlns:a="http://schemas.openxmlformats.org/drawingml/2006/main" name="4_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ppt/theme/themeOverride2.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351</TotalTime>
  <Words>1263</Words>
  <Application>Microsoft Office PowerPoint</Application>
  <PresentationFormat>Widescreen</PresentationFormat>
  <Paragraphs>189</Paragraphs>
  <Slides>15</Slides>
  <Notes>10</Notes>
  <HiddenSlides>0</HiddenSlides>
  <MMClips>0</MMClips>
  <ScaleCrop>false</ScaleCrop>
  <HeadingPairs>
    <vt:vector size="4" baseType="variant">
      <vt:variant>
        <vt:lpstr>Theme</vt:lpstr>
      </vt:variant>
      <vt:variant>
        <vt:i4>6</vt:i4>
      </vt:variant>
      <vt:variant>
        <vt:lpstr>Slide Titles</vt:lpstr>
      </vt:variant>
      <vt:variant>
        <vt:i4>15</vt:i4>
      </vt:variant>
    </vt:vector>
  </HeadingPairs>
  <TitlesOfParts>
    <vt:vector size="21" baseType="lpstr">
      <vt:lpstr>Office Theme</vt:lpstr>
      <vt:lpstr>Facet</vt:lpstr>
      <vt:lpstr>1_Facet</vt:lpstr>
      <vt:lpstr>2_Facet</vt:lpstr>
      <vt:lpstr>3_Facet</vt:lpstr>
      <vt:lpstr>4_Facet</vt:lpstr>
      <vt:lpstr>Project Analysis Presentation</vt:lpstr>
      <vt:lpstr>Team : Logic Loom</vt:lpstr>
      <vt:lpstr>INTRODUCTION</vt:lpstr>
      <vt:lpstr>Project analysis slide 2</vt:lpstr>
      <vt:lpstr>Project analysis slide 3</vt:lpstr>
      <vt:lpstr>Project analysis slide 3</vt:lpstr>
      <vt:lpstr>Project analysis slide 4</vt:lpstr>
      <vt:lpstr>Project analysis slide 4</vt:lpstr>
      <vt:lpstr>Project analysis slide 4</vt:lpstr>
      <vt:lpstr>Architecture Diagram</vt:lpstr>
      <vt:lpstr>Technologies used</vt:lpstr>
      <vt:lpstr>Project analysis slide 6</vt:lpstr>
      <vt:lpstr>Project analysis slide 8</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Presentation</dc:title>
  <dc:creator>Anjitha Anil</dc:creator>
  <cp:lastModifiedBy>Anjitha Anil</cp:lastModifiedBy>
  <cp:revision>6</cp:revision>
  <dcterms:created xsi:type="dcterms:W3CDTF">2024-07-10T17:12:15Z</dcterms:created>
  <dcterms:modified xsi:type="dcterms:W3CDTF">2024-07-15T08:18:31Z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