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f5033309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f5033309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f5033309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f5033309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4c95972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4c95972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f5033309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f503330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f5033309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f5033309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0fe7722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0fe7722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4c959726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4c95972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f5033309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f5033309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f5033309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f5033309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0fe77229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0fe7722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4c95972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4c95972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5033309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5033309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4e02bbf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4e02bbf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f5033309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f5033309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f503330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f503330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f503330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f503330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5033309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5033309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f5033309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f5033309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c95972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c95972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kgarg001@odu.edu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3800" y="4957100"/>
            <a:ext cx="9116400" cy="114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r>
              <a:rPr lang="en" sz="900">
                <a:solidFill>
                  <a:srgbClr val="4A86E8"/>
                </a:solidFill>
              </a:rPr>
              <a:t>@kritika_garg</a:t>
            </a:r>
            <a:r>
              <a:rPr lang="en" sz="900"/>
              <a:t>    (</a:t>
            </a:r>
            <a:r>
              <a:rPr lang="en" sz="9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kgarg001@odu.edu</a:t>
            </a:r>
            <a:r>
              <a:rPr lang="en" sz="900"/>
              <a:t>)                                                                                                                         CS895  Web Archiving Forensics, Fall 2020                                               </a:t>
            </a:r>
            <a:endParaRPr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hyperlink" Target="mailto:kgarg001@odu.edu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3800" y="4957100"/>
            <a:ext cx="9116400" cy="114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r>
              <a:rPr lang="en" sz="900">
                <a:solidFill>
                  <a:srgbClr val="4A86E8"/>
                </a:solidFill>
              </a:rPr>
              <a:t>@kritika_garg</a:t>
            </a:r>
            <a:r>
              <a:rPr lang="en" sz="900"/>
              <a:t>    (</a:t>
            </a:r>
            <a:r>
              <a:rPr lang="en" sz="900" u="sng">
                <a:solidFill>
                  <a:srgbClr val="0097A7"/>
                </a:solidFill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kgarg001@odu.edu</a:t>
            </a:r>
            <a:r>
              <a:rPr lang="en" sz="900"/>
              <a:t>)                                                                                                                         CS895  Web Archiving Forensics, Fall 2020                                               </a:t>
            </a:r>
            <a:endParaRPr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garg001@od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s-dl.blogspot.com/2018/03/2018-03-21-cookies-are-why-your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github.com/webrecorder/pywb" TargetMode="External"/><Relationship Id="rId6" Type="http://schemas.openxmlformats.org/officeDocument/2006/relationships/hyperlink" Target="https://ws-dl.blogspot.com/2018/03/2018-03-21-cookies-are-why-your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hyperlink" Target="https://ws-dl.blogspot.com/2019/03/2019-03-18-cookie-violations-caus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s-dl.blogspot.com/2019/03/2019-03-18-cookie-violations-caus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ws-dl.blogspot.com/2019/03/2019-03-18-cookie-violations-cause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s-dl.blogspot.com/2019/03/2019-03-18-cookie-violations-caus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kgarg001@odu.edu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s://ws-dl.blogspot.com/2018/03/2018-03-21-cookies-are-why-your.html" TargetMode="External"/><Relationship Id="rId6" Type="http://schemas.openxmlformats.org/officeDocument/2006/relationships/hyperlink" Target="http://web.archive.org/web/20170909164231if_/https://twitter.com/BarackObam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ws-dl.blogspot.com/2018/03/2018-03-21-cookies-are-why-your.html" TargetMode="External"/><Relationship Id="rId5" Type="http://schemas.openxmlformats.org/officeDocument/2006/relationships/hyperlink" Target="https://ws-dl.blogspot.com/2018/03/2018-03-21-cookies-are-why-your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st.github.com/ibnesayeed/c7e5773318d6ea041984fb2433bf1d1e" TargetMode="External"/><Relationship Id="rId4" Type="http://schemas.openxmlformats.org/officeDocument/2006/relationships/hyperlink" Target="https://developer.twitter.com/en/docs/twitter-for-websites/supported-languages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s-dl.blogspot.com/2018/03/2018-03-21-cookies-are-why-you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600"/>
              <a:t>  Impact of HTTP Cookie Violations in Web Archives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Sawood Alam, Plinio Vargas, Michele C. Weigle, Michael L. Nelson</a:t>
            </a:r>
            <a:r>
              <a:rPr lang="en" sz="16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( arXiv:1906.07141, 2019)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27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CS895 - Web Archiving Forensics, Fall 2020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Old Dominion University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of Computer Science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Kritika Garg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kgarg001@odu.edu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3800" y="4957100"/>
            <a:ext cx="9116400" cy="114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r>
              <a:rPr lang="en" sz="900">
                <a:solidFill>
                  <a:srgbClr val="4A86E8"/>
                </a:solidFill>
              </a:rPr>
              <a:t>@kritika_garg</a:t>
            </a:r>
            <a:r>
              <a:rPr lang="en" sz="900"/>
              <a:t>    (</a:t>
            </a:r>
            <a:r>
              <a:rPr lang="en" sz="9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kgarg001@odu.edu</a:t>
            </a:r>
            <a:r>
              <a:rPr lang="en" sz="900"/>
              <a:t>)                                                                                                                         CS895  Web Archiving Forensics, Fall 2020                                               </a:t>
            </a:r>
            <a:endParaRPr sz="900"/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07000"/>
            <a:ext cx="39393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WARC request and response headers for 2nd seed.</a:t>
            </a:r>
            <a:endParaRPr sz="2500"/>
          </a:p>
        </p:txBody>
      </p:sp>
      <p:sp>
        <p:nvSpPr>
          <p:cNvPr id="131" name="Google Shape;131;p22"/>
          <p:cNvSpPr/>
          <p:nvPr/>
        </p:nvSpPr>
        <p:spPr>
          <a:xfrm>
            <a:off x="311700" y="1637725"/>
            <a:ext cx="3773400" cy="32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WARC/1.0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WARC-Type: request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WARC-Target-URI: https://twitter.com/phonedude_mln/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WARC-Date: 2018-03-16T21:58:48Z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WARC-Concurrent-To: &lt;urn:uuid:634dea88-6994-4bd4-af05-5663d24c3727&gt;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WARC-Record-ID: &lt;urn:uuid:eef134ed-f3dc-459b-95e7-624b4d747bc1&gt;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application/http; msgtype=request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655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/phonedude_mln/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HTTP/1.0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User-Agent: Mozilla/5.0 (compatible; heritrix/3.2.0 +http://cs.odu.edu/)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Accept: text/html,application/xhtml+xml,application/xml;q=0.9,*/*;q=0.8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Host: twitter.com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Cookie: lang=ar;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_twitter_sess=BAh7CSIKZmxhc2hJQzonQWN0aW9uQ29udHJvbGxlcjo6Rmxhc2g6OkZsYXNo%250ASGFzaHsABjoKQHVzZWR7ADoPY3JlYXRlZF9hdGwrCGKB0jBiAToMY3NyZl9p%250AZCIlZmQ1MTY4ZjQ3NmExZWQ1NjUyNDRmMzhhZGNiMmFhZjQ6B2lkIiU0OTQ0%250AZDMxMDY4NjJhYjM4NjBkMzI4MDE0NjYyOGM5ZA%253D%253D--f571656f1526d7ff1b363d527822ebd4495a1fa3; ct0=10558ec97ee83fe0f2bc6de552ed4b0e; guest_id=v1%3A152123752160566016; personalization_id=v1_uAUfoUV9+DkWI8mETqfuFg==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4288000" y="138025"/>
            <a:ext cx="4710900" cy="470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WARC/1.0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WARC-Type: response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WARC-Target-URI: https://twitter.com/phonedude_mln/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WARC-Date: 2018-03-16T21:58:48Z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WARC-Payload-Digest: sha1:5LI3DGWO6NGK4LWSIHFZZHW43H2Z2IWA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WARC-IP-Address: 104.244.42.129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WARC-Record-ID: &lt;urn:uuid:634dea88-6994-4bd4-af05-5663d24c3727&gt;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application/http; msgtype=response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518086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HTTP/1.0 200 OK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cache-control: no-cache, no-store, must-revalidate, pre-check=0, post-check=0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516921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text/html;charset=utf-8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date: Fri, 16 Mar 2018 21:58:48 GMT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expires: Tue, 31 Mar 1981 05:00:00 GMT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last-modified: Fri, 16 Mar 2018 21:58:48 GMT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pragma: no-cache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server: tsa_b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set-cookie: fm=0; Expires=Fri, 16 Mar 2018 21:58:38 UTC; Path=/; Domain=.twitter.com; Secure; HTTPOnly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set-cookie: _twitter_sess=BAh7CSIKZmxhc2hJQzonQWN0aW9uQ29udHJvbGxlcjo6Rmxhc2g6OkZsYXNo%250ASGFzaHsABjoKQHVzZWR7ADoPY3JlYXRlZF9hdGwrCGKB0jBiAToMY3NyZl9p%250AZCIlZmQ1MTY4ZjQ3NmExZWQ1NjUyNDRmMzhhZGNiMmFhZjQ6B2lkIiU0OTQ0%250AZDMxMDY4NjJhYjM4NjBkMzI4MDE0NjYyOGM5ZA%253D%253D--f571656f1526d7ff1b363d527822ebd4495a1fa3; Path=/; Domain=.twitter.com; Secure; HTTPOnly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status: 200 OK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strict-transport-security: max-age=631138519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x-connection-hash: ef102c969c74f3abf92966e5ffddb6ba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x-content-type-options: nosniff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x-frame-options: SAMEORIGIN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x-response-time: 335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x-transaction: 0014986c00687fa3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x-twitter-response-tags: BouncerCompliant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x-ua-compatible: IE=edge,chrome=1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x-xss-protection: 1; mode=block; report=https://twitter.com/i/xss_report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lang="ar"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data-scribe-reduced-action-queue="true"&gt;..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https://ws-dl.blogspot.com/2018/03/2018-03-21-cookies-are-why-your.html</a:t>
            </a:r>
            <a:endParaRPr sz="800"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Replay the </a:t>
            </a:r>
            <a:r>
              <a:rPr lang="en"/>
              <a:t>captured</a:t>
            </a:r>
            <a:r>
              <a:rPr lang="en"/>
              <a:t> WARC using PyWb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222325"/>
            <a:ext cx="4057550" cy="304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1225"/>
            <a:ext cx="4057549" cy="306618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457200" y="4447300"/>
            <a:ext cx="40098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https://github.com/webrecorder/pywb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450850" y="1094950"/>
            <a:ext cx="27972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https://twitter.com/?lang=ar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4661000" y="1094950"/>
            <a:ext cx="30957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https://twitter.com/phonedude_mln/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https://ws-dl.blogspot.com/2018/03/2018-03-21-cookies-are-why-your.html</a:t>
            </a:r>
            <a:endParaRPr sz="800"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275275" y="445025"/>
            <a:ext cx="85569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 was Kannada so dominant?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311700" y="3057300"/>
            <a:ext cx="6614700" cy="165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hreflang="</a:t>
            </a:r>
            <a:r>
              <a:rPr lang="en">
                <a:solidFill>
                  <a:srgbClr val="FF0000"/>
                </a:solidFill>
              </a:rPr>
              <a:t>x-default</a:t>
            </a:r>
            <a:r>
              <a:rPr lang="en"/>
              <a:t>" href="https://twitter.com/"&gt;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</a:t>
            </a:r>
            <a:r>
              <a:rPr lang="en">
                <a:solidFill>
                  <a:srgbClr val="FF0000"/>
                </a:solidFill>
              </a:rPr>
              <a:t>hreflang="fr"</a:t>
            </a:r>
            <a:r>
              <a:rPr lang="en"/>
              <a:t> href="https://twitter.com/?lang=fr"&gt;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hreflang="en" href="https://twitter.com/?lang=en"&gt;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hreflang="ar" href="https://twitter.com/?lang=ar"&gt;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 (43 links truncated)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</a:t>
            </a:r>
            <a:r>
              <a:rPr lang="en">
                <a:solidFill>
                  <a:srgbClr val="FF0000"/>
                </a:solidFill>
              </a:rPr>
              <a:t>hreflang="kn"</a:t>
            </a:r>
            <a:r>
              <a:rPr lang="en"/>
              <a:t> href="https://twitter.com/?lang=kn"&gt;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Kanada was the last language in the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languages gets </a:t>
            </a:r>
            <a:r>
              <a:rPr lang="en"/>
              <a:t>overwritten</a:t>
            </a:r>
            <a:r>
              <a:rPr lang="en"/>
              <a:t> when the next language specific link in the frontier queue is </a:t>
            </a:r>
            <a:r>
              <a:rPr lang="en"/>
              <a:t>loaded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Similarly, Bengali was last </a:t>
            </a:r>
            <a:r>
              <a:rPr lang="en"/>
              <a:t>language</a:t>
            </a:r>
            <a:r>
              <a:rPr lang="en"/>
              <a:t> in the list for year 2015 making it a  dominant language for archival </a:t>
            </a:r>
            <a:r>
              <a:rPr lang="en"/>
              <a:t>activities</a:t>
            </a:r>
            <a:r>
              <a:rPr lang="en"/>
              <a:t> between July 2014 to July 2015.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15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Defaced composite memento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955" y="732425"/>
            <a:ext cx="5355491" cy="41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https://ws-dl.blogspot.com/2019/03/2019-03-18-cookie-violations-cause.html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5171100" y="341600"/>
            <a:ext cx="366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Anatomy of a Twitter timeline of old interface.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50" y="152500"/>
            <a:ext cx="4718124" cy="47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5296075" y="1779150"/>
            <a:ext cx="3434100" cy="29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Bio and initial 20 tweets are </a:t>
            </a:r>
            <a:r>
              <a:rPr lang="en"/>
              <a:t>embedded</a:t>
            </a:r>
            <a:r>
              <a:rPr lang="en"/>
              <a:t> in the HTML.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“You might like” section and media timeline are lazily loaded.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tweets after every 30 sec for an active page.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Global trends are loaded after every 5 min.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https://ws-dl.blogspot.com/2019/03/2019-03-18-cookie-violations-cause.html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15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Defaced composite memento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955" y="732425"/>
            <a:ext cx="5355491" cy="41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6555450" y="1540300"/>
            <a:ext cx="14394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Embedded</a:t>
            </a:r>
            <a:r>
              <a:rPr lang="en" sz="1100"/>
              <a:t> in HTML</a:t>
            </a:r>
            <a:endParaRPr sz="1100"/>
          </a:p>
        </p:txBody>
      </p:sp>
      <p:sp>
        <p:nvSpPr>
          <p:cNvPr id="179" name="Google Shape;179;p27"/>
          <p:cNvSpPr/>
          <p:nvPr/>
        </p:nvSpPr>
        <p:spPr>
          <a:xfrm>
            <a:off x="5806800" y="576575"/>
            <a:ext cx="2463000" cy="3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memento is archived in Portuguese</a:t>
            </a:r>
            <a:endParaRPr sz="1100"/>
          </a:p>
        </p:txBody>
      </p:sp>
      <p:sp>
        <p:nvSpPr>
          <p:cNvPr id="180" name="Google Shape;180;p27"/>
          <p:cNvSpPr/>
          <p:nvPr/>
        </p:nvSpPr>
        <p:spPr>
          <a:xfrm>
            <a:off x="1316800" y="2957950"/>
            <a:ext cx="1387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Media not archived</a:t>
            </a:r>
            <a:endParaRPr sz="1100"/>
          </a:p>
        </p:txBody>
      </p:sp>
      <p:sp>
        <p:nvSpPr>
          <p:cNvPr id="181" name="Google Shape;181;p27"/>
          <p:cNvSpPr/>
          <p:nvPr/>
        </p:nvSpPr>
        <p:spPr>
          <a:xfrm>
            <a:off x="6704400" y="2798625"/>
            <a:ext cx="1565400" cy="3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Loaded right after main page</a:t>
            </a:r>
            <a:endParaRPr sz="1100"/>
          </a:p>
        </p:txBody>
      </p:sp>
      <p:sp>
        <p:nvSpPr>
          <p:cNvPr id="182" name="Google Shape;182;p27"/>
          <p:cNvSpPr/>
          <p:nvPr/>
        </p:nvSpPr>
        <p:spPr>
          <a:xfrm>
            <a:off x="6704400" y="4155650"/>
            <a:ext cx="1690500" cy="5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closest archived copy in English (2019:02:11T13:21:45)</a:t>
            </a:r>
            <a:endParaRPr sz="1100"/>
          </a:p>
        </p:txBody>
      </p:sp>
      <p:sp>
        <p:nvSpPr>
          <p:cNvPr id="183" name="Google Shape;183;p27"/>
          <p:cNvSpPr/>
          <p:nvPr/>
        </p:nvSpPr>
        <p:spPr>
          <a:xfrm>
            <a:off x="3841575" y="1999050"/>
            <a:ext cx="1604400" cy="5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closest archived copy in Urdu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(2019:02:27T22:04:50)</a:t>
            </a:r>
            <a:endParaRPr sz="1100"/>
          </a:p>
        </p:txBody>
      </p:sp>
      <p:sp>
        <p:nvSpPr>
          <p:cNvPr id="184" name="Google Shape;184;p27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https://ws-dl.blogspot.com/2019/03/2019-03-18-cookie-violations-cause.html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581775" y="1433175"/>
            <a:ext cx="7572900" cy="19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$ curl --silent -b 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/tmp/twitter.cookie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"https://twitter.com/i/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trends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?k=&amp;pc=true&amp;profileUserId=28631536&amp;show_context=true&amp;src=module" | jq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"module_html": "&lt;div class=\"flex-module trends-container context-trends-container\"&gt;\n  &lt;div class=\"flex-module-header\"&gt;\n    \n    &lt;h3&gt;&lt;span class=\"trend-location js-trend-location\"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&gt;دنیا بھر کے میں رجحانات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&lt;/span&gt;&lt;/h3&gt;\n  &lt;/div&gt;\n  &lt;div class=\"flex-module-inner\"&gt;\n    &lt;ul class=\"trend-items js-trends\"&gt;\n        &lt;li class=\"trend-item js-trend-item  context-trend-item\"\n    data-trend-name=\"#PiDay\"\n    data-trends-id=\"1025618545345384837\"\n    data-trend-token=\":location_request:hashtag_trend:taxi_country_source:moments_metadescription:moments_badge:\"\n    \n  &gt;\n\n    &lt;a class=\"pretty-link js-nav js-tooltip u-linkComplex \"\n 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&lt;/div&gt;\n&lt;/div&gt;\n",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"personalized": false,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"woeid": 1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cookies may impact subsequent XHR responses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https://ws-dl.blogspot.com/2019/03/2019-03-18-cookie-violations-cause.html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</a:t>
            </a:r>
            <a:r>
              <a:rPr lang="en"/>
              <a:t> solutions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Cookies </a:t>
            </a:r>
            <a:r>
              <a:rPr lang="en"/>
              <a:t>with short expiration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Isolating sessions by sandboxing the crawl jobs from same domain.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 content negotiation in “Vary” header.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cookies during replay (renaming cookies).</a:t>
            </a:r>
            <a:endParaRPr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session cookie in new Twitter UI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#Accept-Language request header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FEFEF"/>
                </a:highlight>
              </a:rPr>
              <a:t>$ curl --silent -H "</a:t>
            </a:r>
            <a:r>
              <a:rPr lang="en" sz="1200">
                <a:solidFill>
                  <a:srgbClr val="FF0000"/>
                </a:solidFill>
                <a:highlight>
                  <a:srgbClr val="EFEFEF"/>
                </a:highlight>
              </a:rPr>
              <a:t>Accept-Language: hi</a:t>
            </a:r>
            <a:r>
              <a:rPr lang="en" sz="1200">
                <a:highlight>
                  <a:srgbClr val="EFEFEF"/>
                </a:highlight>
              </a:rPr>
              <a:t>" https://twitter.com/ | grep "&lt;html"</a:t>
            </a:r>
            <a:endParaRPr sz="12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FEFEF"/>
                </a:highlight>
              </a:rPr>
              <a:t>&lt;html dir="ltr" </a:t>
            </a:r>
            <a:r>
              <a:rPr lang="en" sz="1200">
                <a:solidFill>
                  <a:srgbClr val="FF0000"/>
                </a:solidFill>
                <a:highlight>
                  <a:srgbClr val="EFEFEF"/>
                </a:highlight>
              </a:rPr>
              <a:t>lang="hi"</a:t>
            </a:r>
            <a:r>
              <a:rPr lang="en" sz="1200">
                <a:highlight>
                  <a:srgbClr val="EFEFEF"/>
                </a:highlight>
              </a:rPr>
              <a:t>&gt;</a:t>
            </a:r>
            <a:endParaRPr sz="12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#"lang" query parameter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FEFEF"/>
                </a:highlight>
              </a:rPr>
              <a:t>$ curl --silent  </a:t>
            </a:r>
            <a:r>
              <a:rPr lang="en" sz="1200">
                <a:solidFill>
                  <a:srgbClr val="FF0000"/>
                </a:solidFill>
                <a:highlight>
                  <a:srgbClr val="EFEFEF"/>
                </a:highlight>
              </a:rPr>
              <a:t>-c /tmp/twitter.cookie</a:t>
            </a:r>
            <a:r>
              <a:rPr lang="en" sz="1200">
                <a:highlight>
                  <a:srgbClr val="EFEFEF"/>
                </a:highlight>
              </a:rPr>
              <a:t> https://twitter.com/?</a:t>
            </a:r>
            <a:r>
              <a:rPr lang="en" sz="1200">
                <a:solidFill>
                  <a:srgbClr val="FF0000"/>
                </a:solidFill>
                <a:highlight>
                  <a:srgbClr val="EFEFEF"/>
                </a:highlight>
              </a:rPr>
              <a:t>lang=hi</a:t>
            </a:r>
            <a:r>
              <a:rPr lang="en" sz="1200">
                <a:highlight>
                  <a:srgbClr val="EFEFEF"/>
                </a:highlight>
              </a:rPr>
              <a:t> | grep "&lt;html"</a:t>
            </a:r>
            <a:endParaRPr sz="12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FEFEF"/>
                </a:highlight>
              </a:rPr>
              <a:t>&lt;html dir="rtl" </a:t>
            </a:r>
            <a:r>
              <a:rPr lang="en" sz="1200">
                <a:solidFill>
                  <a:srgbClr val="FF0000"/>
                </a:solidFill>
                <a:highlight>
                  <a:srgbClr val="EFEFEF"/>
                </a:highlight>
              </a:rPr>
              <a:t>lang="hi"</a:t>
            </a:r>
            <a:r>
              <a:rPr lang="en" sz="1200">
                <a:highlight>
                  <a:srgbClr val="EFEFEF"/>
                </a:highlight>
              </a:rPr>
              <a:t>&gt;</a:t>
            </a:r>
            <a:endParaRPr sz="12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FEFEF"/>
                </a:highlight>
              </a:rPr>
              <a:t>$ curl --silent </a:t>
            </a:r>
            <a:r>
              <a:rPr lang="en" sz="1200">
                <a:solidFill>
                  <a:srgbClr val="FF0000"/>
                </a:solidFill>
                <a:highlight>
                  <a:srgbClr val="EFEFEF"/>
                </a:highlight>
              </a:rPr>
              <a:t>-b /tmp/twitter.cookie</a:t>
            </a:r>
            <a:r>
              <a:rPr lang="en" sz="1200">
                <a:highlight>
                  <a:srgbClr val="EFEFEF"/>
                </a:highlight>
              </a:rPr>
              <a:t> https://twitter.com/ | grep "&lt;html"</a:t>
            </a:r>
            <a:endParaRPr sz="12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#Saved Cookie </a:t>
            </a:r>
            <a:r>
              <a:rPr b="1" lang="en" sz="1200">
                <a:solidFill>
                  <a:srgbClr val="000000"/>
                </a:solidFill>
              </a:rPr>
              <a:t>(No lang, no session information)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EFEFEF"/>
                </a:highlight>
              </a:rPr>
              <a:t>$ cat /tmp/twitter.cookie </a:t>
            </a:r>
            <a:endParaRPr sz="13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EFEFEF"/>
                </a:highlight>
              </a:rPr>
              <a:t># Netscape HTTP Cookie File</a:t>
            </a:r>
            <a:endParaRPr sz="11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EFEFEF"/>
                </a:highlight>
              </a:rPr>
              <a:t># https://curl.haxx.se/docs/http-cookies.html</a:t>
            </a:r>
            <a:endParaRPr sz="11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EFEFEF"/>
                </a:highlight>
              </a:rPr>
              <a:t># This file was generated by libcurl! Edit at your own risk.</a:t>
            </a:r>
            <a:endParaRPr sz="11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EFEFEF"/>
                </a:highlight>
              </a:rPr>
              <a:t>.twitter.com	TRUE	/	TRUE	1667659100	personalization_id	"v1_k4XhlqGYDP2KKq+3uw0hEg=="</a:t>
            </a:r>
            <a:endParaRPr sz="11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EFEFEF"/>
                </a:highlight>
              </a:rPr>
              <a:t>.twitter.com	TRUE	/	TRUE	1667659100	guest_id	v1%3A160458710070234309</a:t>
            </a:r>
            <a:endParaRPr sz="11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3800" y="4957100"/>
            <a:ext cx="9116400" cy="114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r>
              <a:rPr lang="en" sz="900">
                <a:solidFill>
                  <a:srgbClr val="4A86E8"/>
                </a:solidFill>
              </a:rPr>
              <a:t>@kritika_garg</a:t>
            </a:r>
            <a:r>
              <a:rPr lang="en" sz="900"/>
              <a:t>    (</a:t>
            </a:r>
            <a:r>
              <a:rPr lang="en" sz="9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kgarg001@odu.edu</a:t>
            </a:r>
            <a:r>
              <a:rPr lang="en" sz="900"/>
              <a:t>)                                                                                                                         CS895  Web Archiving Forensics, Fall 2020                                               </a:t>
            </a:r>
            <a:endParaRPr sz="9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425" y="1020550"/>
            <a:ext cx="5026575" cy="37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275275" y="445025"/>
            <a:ext cx="85569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x-President Obama's archived Twitter page in Urdu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https://ws-dl.blogspot.com/2018/03/2018-03-21-cookies-are-why-your.html</a:t>
            </a:r>
            <a:endParaRPr sz="800"/>
          </a:p>
        </p:txBody>
      </p:sp>
      <p:sp>
        <p:nvSpPr>
          <p:cNvPr id="68" name="Google Shape;68;p14"/>
          <p:cNvSpPr txBox="1"/>
          <p:nvPr/>
        </p:nvSpPr>
        <p:spPr>
          <a:xfrm>
            <a:off x="2189875" y="4458250"/>
            <a:ext cx="5778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http://web.archive.org/web/20170909164231if_/https://twitter.com/BarackObama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84025" y="316225"/>
            <a:ext cx="45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language list 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5033075" y="1152475"/>
            <a:ext cx="3799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sorted in alphabetical order.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“zh-Hant” traditional </a:t>
            </a:r>
            <a:r>
              <a:rPr lang="en"/>
              <a:t>chinese</a:t>
            </a:r>
            <a:r>
              <a:rPr lang="en"/>
              <a:t> is the last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228875" y="1017725"/>
            <a:ext cx="4481400" cy="38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hreflang="x-default" href="https://twitter.com/home"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hreflang="ar" href="https://twitter.com/home?lang&amp;#x3D;ar"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hreflang="bg" href="https://twitter.com/home?lang&amp;#x3D;bg"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hreflang="bn" href="https://twitter.com/home?lang&amp;#x3D;bn"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hreflang="ca" href="https://twitter.com/home?lang&amp;#x3D;ca"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hreflang="cs" href="https://twitter.com/home?lang&amp;#x3D;cs"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hreflang="da" href="https://twitter.com/home?lang&amp;#x3D;da"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hreflang="de" href="https://twitter.com/home?lang&amp;#x3D;de"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hreflang="el" href="https://twitter.com/home?lang&amp;#x3D;el"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hreflang="en" href="https://twitter.com/home?lang&amp;#x3D;en"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hreflang="en-GB" href="https://twitter.com/home?lang&amp;#x3D;en-GB"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-----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hreflang="ro" href="https://twitter.com/home?lang&amp;#x3D;ro"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hreflang="ru" href="https://twitter.com/home?lang&amp;#x3D;ru"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hreflang="sk" href="https://twitter.com/home?lang&amp;#x3D;sk"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hreflang="sr" href="https://twitter.com/home?lang&amp;#x3D;sr"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hreflang="sv" href="https://twitter.com/home?lang&amp;#x3D;sv"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hreflang="ta" href="https://twitter.com/home?lang&amp;#x3D;ta"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hreflang="th" href="https://twitter.com/home?lang&amp;#x3D;th"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hreflang="tr" href="https://twitter.com/home?lang&amp;#x3D;tr"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hreflang="uk" href="https://twitter.com/home?lang&amp;#x3D;uk"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hreflang="ur" href="https://twitter.com/home?lang&amp;#x3D;ur"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hreflang="vi" href="https://twitter.com/home?lang&amp;#x3D;vi"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hreflang="zh" href="https://twitter.com/home?lang&amp;#x3D;zh"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hreflang="zh-Hant" href="https://twitter.com/home?lang&amp;#x3D;zh-Hant"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Kannada is a prominent language in web archives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25" y="1017725"/>
            <a:ext cx="4383015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410350" y="1421550"/>
            <a:ext cx="32205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Overall Twitter language distribution of over 9,000 @BarackObama mementos: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53% English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22% Kannada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25% Other languages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262300" y="3928925"/>
            <a:ext cx="3627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https://ws-dl.blogspothttps://blog.dshr.org/2018/04/all-your-tweets-are-belong-to-kannada.html.com/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https://ws-dl.blogspot.com/2018/03/2018-03-21-cookies-are-why-your.html</a:t>
            </a:r>
            <a:endParaRPr sz="900"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Twitter’s list of alternate links for 47 language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446075" y="1291300"/>
            <a:ext cx="3089700" cy="23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page source of twitter provides a list of alternate links for each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49025" y="4464425"/>
            <a:ext cx="73617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List: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https://gist.github.com/ibnesayeed/c7e5773318d6ea041984fb2433bf1d1e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https://developer.twitter.com/en/docs/twitter-for-websites/supported-languages</a:t>
            </a:r>
            <a:endParaRPr sz="9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48" y="1081875"/>
            <a:ext cx="4437176" cy="33825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Twitter's language negotiation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#"lang" query parameter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$ curl -s https://twitter.com/?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lang=hi</a:t>
            </a:r>
            <a:r>
              <a:rPr lang="en" sz="1400">
                <a:highlight>
                  <a:srgbClr val="EFEFEF"/>
                </a:highlight>
              </a:rPr>
              <a:t> | grep "&lt;html"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&lt;html dir="ltr" 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lang="hi</a:t>
            </a:r>
            <a:r>
              <a:rPr lang="en" sz="1400">
                <a:highlight>
                  <a:srgbClr val="EFEFEF"/>
                </a:highlight>
              </a:rPr>
              <a:t>"&gt;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9999"/>
                </a:solidFill>
              </a:rPr>
              <a:t>#Accept-Language request header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$ curl --silent -H "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Accept-Language: hi</a:t>
            </a:r>
            <a:r>
              <a:rPr lang="en" sz="1400">
                <a:highlight>
                  <a:srgbClr val="EFEFEF"/>
                </a:highlight>
              </a:rPr>
              <a:t>" https://twitter.com/ | grep "&lt;html"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&lt;html dir="ltr" 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lang="hi"</a:t>
            </a:r>
            <a:r>
              <a:rPr lang="en" sz="1400">
                <a:highlight>
                  <a:srgbClr val="EFEFEF"/>
                </a:highlight>
              </a:rPr>
              <a:t>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$ curl --silent -A "googlebot" 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-c /tmp/twitter.cookie.old</a:t>
            </a:r>
            <a:r>
              <a:rPr lang="en" sz="1400">
                <a:highlight>
                  <a:srgbClr val="EFEFEF"/>
                </a:highlight>
              </a:rPr>
              <a:t> https://twitter.com/?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lang=hi</a:t>
            </a:r>
            <a:r>
              <a:rPr lang="en" sz="1400">
                <a:highlight>
                  <a:srgbClr val="EFEFEF"/>
                </a:highlight>
              </a:rPr>
              <a:t> | grep "&lt;html"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&lt;html 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lang="hi"</a:t>
            </a:r>
            <a:r>
              <a:rPr lang="en" sz="1400">
                <a:highlight>
                  <a:srgbClr val="EFEFEF"/>
                </a:highlight>
              </a:rPr>
              <a:t> data-scribe-reduced-action-queue="true"&gt;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$ curl --silent -A "googlebot" 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-b /tmp/twitter.cookie.old</a:t>
            </a:r>
            <a:r>
              <a:rPr lang="en" sz="1400">
                <a:highlight>
                  <a:srgbClr val="EFEFEF"/>
                </a:highlight>
              </a:rPr>
              <a:t> https://twitter.com/ | grep "&lt;html"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&lt;html 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lang="hi"</a:t>
            </a:r>
            <a:r>
              <a:rPr lang="en" sz="1400">
                <a:highlight>
                  <a:srgbClr val="EFEFEF"/>
                </a:highlight>
              </a:rPr>
              <a:t> data-scribe-reduced-action-queue="true"&gt;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cookies 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11700" y="1320250"/>
            <a:ext cx="6830400" cy="308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$ cat </a:t>
            </a:r>
            <a:r>
              <a:rPr lang="en" sz="1000">
                <a:solidFill>
                  <a:srgbClr val="FF0000"/>
                </a:solidFill>
              </a:rPr>
              <a:t>/tmp/twitter.cookie.old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# Netscape HTTP Cookie File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# https://curl.haxx.se/docs/http-cookies.html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# This file was generated by libcurl! Edit at your own risk.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#HttpOnly_.twitter.com	TRUE	/	TRUE	1604589198	fm	0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#HttpOnly_.twitter.com	TRUE	/	TRUE	0	</a:t>
            </a:r>
            <a:r>
              <a:rPr lang="en" sz="1000">
                <a:solidFill>
                  <a:srgbClr val="FF0000"/>
                </a:solidFill>
              </a:rPr>
              <a:t>_twitter_sess</a:t>
            </a:r>
            <a:r>
              <a:rPr lang="en" sz="1000">
                <a:solidFill>
                  <a:schemeClr val="dk2"/>
                </a:solidFill>
              </a:rPr>
              <a:t>	BAh7CSIKZmxhc2hJQzonQWN0aW9uQ29udHJvbGxlcjo6Rmxhc2g6OkZsYXNo%250ASGFzaHsABjoKQHVzZWR7ADoPY3JlYXRlZF9hdGwrCHMa%252BJh1AToMY3NyZl9p%250AZCIlOWFiY2VkZGJiMjM4M2U0ZmYzZjUwY2I0NzMyODg2Yzk6B2lkIiUyOTU1%250AZDdhNTMyMGUyZjFjYjdlMTRiMjFmOWFlMmNjMA%253D%253D--1ccc619bf24402d1bbc3ef90dc2ee5d9bf30606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.twitter.com	TRUE	/	TRUE	1667661198	personalization_id	"v1_N5t2gb9AlH2GDksMP3a2Tg=="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twitter.com	FALSE	/	FALSE	0	</a:t>
            </a:r>
            <a:r>
              <a:rPr b="1" lang="en" sz="1000">
                <a:solidFill>
                  <a:srgbClr val="FF0000"/>
                </a:solidFill>
              </a:rPr>
              <a:t>lang	hi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.twitter.com	TRUE	/	TRUE	1667661198	guest_id	v1%3A160458919793691525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.twitter.com	TRUE	/	TRUE	1604610798	ct0	e948c8891fb71e0be1c0b7bbe24f7659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Sticky cookies are the real culprit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crawler’s use of session cookies while archiving the Twitter pages impacts the language displayed in the resulting memento.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crawlers such as </a:t>
            </a:r>
            <a:r>
              <a:rPr lang="en"/>
              <a:t>Heritrix uses cookies for language negotiation with Twitter.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Twitter’s list of 47 alternate language links get added to the frontier queue of the crawler while crawling a Twitter page.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any of the link is loaded, the language gets set based on cookie for the </a:t>
            </a:r>
            <a:r>
              <a:rPr lang="en"/>
              <a:t>consecutive</a:t>
            </a:r>
            <a:r>
              <a:rPr lang="en"/>
              <a:t> links in the frontier </a:t>
            </a:r>
            <a:r>
              <a:rPr lang="en"/>
              <a:t>queue</a:t>
            </a:r>
            <a:r>
              <a:rPr lang="en"/>
              <a:t> as well, </a:t>
            </a:r>
            <a:r>
              <a:rPr lang="en"/>
              <a:t>until</a:t>
            </a:r>
            <a:r>
              <a:rPr lang="en"/>
              <a:t> the language is overwritten or session expires.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054375" y="3795750"/>
            <a:ext cx="5712000" cy="7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</a:t>
            </a:r>
            <a:r>
              <a:rPr lang="en">
                <a:solidFill>
                  <a:srgbClr val="FF0000"/>
                </a:solidFill>
              </a:rPr>
              <a:t>hreflang="fr"</a:t>
            </a:r>
            <a:r>
              <a:rPr lang="en"/>
              <a:t> href="https://twitter.com/?lang=fr"&gt;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hreflang="en" href="https://twitter.com/?lang=en"&gt;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Cookies &amp; Crawlers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Replicated the crawling process to verify the impact of the Twitter cookies on archiving Twitter page in Internet Archive.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Heritrix to crawl the following seeds in this particular sequence: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https://twitter.com/?lang=ar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https://twitter.com/phonedude_mln/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07000"/>
            <a:ext cx="39393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WARC request and response headers for 1st seed.</a:t>
            </a:r>
            <a:endParaRPr sz="2500"/>
          </a:p>
        </p:txBody>
      </p:sp>
      <p:sp>
        <p:nvSpPr>
          <p:cNvPr id="122" name="Google Shape;122;p21"/>
          <p:cNvSpPr/>
          <p:nvPr/>
        </p:nvSpPr>
        <p:spPr>
          <a:xfrm>
            <a:off x="311700" y="1637725"/>
            <a:ext cx="3773400" cy="32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WARC/1.0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WARC-Type: request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WARC-Target-URI: https://twitter.com/?lang=ar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WARC-Date: 2018-03-16T21:58:44Z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WARC-Concurrent-To: &lt;urn:uuid:7dbc3a67-5cf8-4375-8343-c0f6b03039f4&gt;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WARC-Record-ID: &lt;urn:uuid:473273f6-48fa-4dd3-a5f0-81caf9786e07&gt;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application/http; msgtype=request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301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/?lang=ar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HTTP/1.0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User-Agent: Mozilla/5.0 (compatible; heritrix/3.2.0 +http://cs.odu.edu/)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Accept: text/html,application/xhtml+xml,application/xml;q=0.9,*/*;q=0.8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Host: twitter.com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Cookie: guest_id=v1%3A152123752160566016; personalization_id=v1_uAUfoUV9+DkWI8mETqfuFg==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3" name="Google Shape;123;p21"/>
          <p:cNvSpPr/>
          <p:nvPr/>
        </p:nvSpPr>
        <p:spPr>
          <a:xfrm>
            <a:off x="4288000" y="138025"/>
            <a:ext cx="4710900" cy="470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WARC/1.0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WARC-Type: response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WARC-Target-URI: https://twitter.com/?lang=ar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WARC-Date: 2018-03-16T21:58:44Z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WARC-Payload-Digest: sha1:FCOPDBN2U5LXU7FEUUGQ4WXYGR7OP5JI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WARC-IP-Address: 104.244.42.129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WARC-Record-ID: &lt;urn:uuid:7dbc3a67-5cf8-4375-8343-c0f6b03039f4&gt;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application/http; msgtype=response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151985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HTTP/1.0 200 OK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cache-control: no-cache, no-store, must-revalidate, pre-check=0, post-check=0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150665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text/html;charset=utf-8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date: Fri, 16 Mar 2018 21:58:44 GMT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expires: Tue, 31 Mar 1981 05:00:00 GMT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last-modified: Fri, 16 Mar 2018 21:58:44 GMT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pragma: no-cache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server: tsa_b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set-cookie: fm=0; Expires=Fri, 16 Mar 2018 21:58:34 UTC; Path=/; Domain=.twitter.com; Secure; HTTPOnly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set-cookie: _twitter_sess=BAh7CSIKZmxhc2hJQzonQWN0aW9uQ29udHJvbGxlcjo6Rmxhc2g6OkZsYXNo%250ASGFzaHsABjoKQHVzZWR7ADoPY3JlYXRlZF9hdGwrCGKB0jBiAToMY3NyZl9p%250AZCIlZmQ1MTY4ZjQ3NmExZWQ1NjUyNDRmMzhhZGNiMmFhZjQ6B2lkIiU0OTQ0%250AZDMxMDY4NjJhYjM4NjBkMzI4MDE0NjYyOGM5ZA%253D%253D--f571656f1526d7ff1b363d527822ebd4495a1fa3; Path=/; Domain=.twitter.com; Secure; HTTPOnly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set-cookie: lang=ar; Path=/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set-cookie: ct0=10558ec97ee83fe0f2bc6de552ed4b0e; Expires=Sat, 17 Mar 2018 03:58:44 UTC; Path=/; Domain=.twitter.com; Secure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status: 200 OK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strict-transport-security: max-age=631138519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x-connection-hash: 2a2fc89f51b930202ab24be79b305312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x-content-type-options: nosniff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x-frame-options: SAMEORIGIN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x-response-time: 100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x-transaction: 001495f800dc517f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x-twitter-response-tags: BouncerCompliant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x-ua-compatible: IE=edge,chrome=1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x-xss-protection: 1; mode=block; report=https://twitter.com/i/xss_report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lang="ar"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data-scribe-reduced-action-queue="true"&gt;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https://ws-dl.blogspot.com/2018/03/2018-03-21-cookies-are-why-your.html</a:t>
            </a:r>
            <a:endParaRPr sz="800"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