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4" r:id="rId5"/>
    <p:sldId id="285" r:id="rId6"/>
    <p:sldId id="258" r:id="rId7"/>
    <p:sldId id="284" r:id="rId8"/>
    <p:sldId id="260" r:id="rId9"/>
    <p:sldId id="262" r:id="rId10"/>
    <p:sldId id="263" r:id="rId11"/>
    <p:sldId id="283" r:id="rId12"/>
    <p:sldId id="265" r:id="rId13"/>
    <p:sldId id="281" r:id="rId14"/>
    <p:sldId id="266" r:id="rId15"/>
    <p:sldId id="267" r:id="rId16"/>
    <p:sldId id="286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9" r:id="rId28"/>
    <p:sldId id="280" r:id="rId29"/>
    <p:sldId id="28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0EB5BF-38A3-3A11-D3F9-EB9F4ABAC8E9}" v="327" dt="2020-12-02T18:24:34.238"/>
    <p1510:client id="{470ED763-BCFF-0B69-7027-EEB1854AC052}" v="2717" dt="2020-12-02T19:26:30.709"/>
    <p1510:client id="{88161536-43CD-266D-031C-ABF47B67F429}" v="83" dt="2020-11-30T16:23:42.753"/>
    <p1510:client id="{A10639A3-485F-187B-CBD3-94A01316ADB0}" v="81" dt="2020-12-03T20:03:01.823"/>
    <p1510:client id="{BC69DFAD-CC54-225B-A11E-82C74EBDC732}" v="5328" dt="2020-11-29T20:10:38.7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Foytik CS895F20 Chinese Citizens Circumvent Censorship 12/3/2020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Foytik CS895F20 Chinese Citizens Circumvent Censorship 12/3/2020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Foytik CS895F20 Chinese Citizens Circumvent Censorship 12/3/2020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Foytik CS895F20 Chinese Citizens Circumvent Censorship 12/3/2020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Foytik CS895F20 Chinese Citizens Circumvent Censorship 12/3/2020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Foytik CS895F20 Chinese Citizens Circumvent Censorship 12/3/2020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Foytik CS895F20 Chinese Citizens Circumvent Censorship 12/3/2020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Foytik CS895F20 Chinese Citizens Circumvent Censorship 12/3/2020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Foytik CS895F20 Chinese Citizens Circumvent Censorship 12/3/2020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Foytik CS895F20 Chinese Citizens Circumvent Censorship 12/3/2020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Foytik CS895F20 Chinese Citizens Circumvent Censorship 12/3/2020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Peter Foytik CS895F20 Chinese Citizens Circumvent Censorship 12/3/2020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us2049.github.io/" TargetMode="External"/><Relationship Id="rId2" Type="http://schemas.openxmlformats.org/officeDocument/2006/relationships/hyperlink" Target="https://github.com/2019ncovmemory/nCovMemory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archive.org/web/20190701023627/http:/news.bbc.co.uk/2/hi/8727647.s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75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Chinese Citizens Find Ways to Circumvent Covid-19 Censorship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51434"/>
            <a:ext cx="9144000" cy="299369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Mary Huber</a:t>
            </a:r>
            <a:endParaRPr lang="en-US" dirty="0"/>
          </a:p>
          <a:p>
            <a:r>
              <a:rPr lang="en-US" sz="1200" dirty="0">
                <a:ea typeface="+mn-lt"/>
                <a:cs typeface="+mn-lt"/>
              </a:rPr>
              <a:t>https://medium.com/good-systems/chinese-citizens-find-ways-to-circumvent-covid-19-censorship-e8934e978158</a:t>
            </a:r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r>
              <a:rPr lang="en-US" dirty="0"/>
              <a:t>Platforms, Community Archives and Remembering the Pandemic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cs typeface="Calibri" panose="020F0502020204030204"/>
              </a:rPr>
              <a:t>Amelia Acker</a:t>
            </a:r>
          </a:p>
          <a:p>
            <a:r>
              <a:rPr lang="en-US" sz="1200" dirty="0">
                <a:ea typeface="+mn-lt"/>
                <a:cs typeface="+mn-lt"/>
              </a:rPr>
              <a:t>https://globalmedia.mit.edu/2020/06/09/platforms-community-archives-and-remembering-the-pandemic</a:t>
            </a:r>
            <a:endParaRPr lang="en-US" dirty="0"/>
          </a:p>
          <a:p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Presented by Peter Foytik</a:t>
            </a:r>
          </a:p>
          <a:p>
            <a:r>
              <a:rPr lang="en-US" dirty="0">
                <a:cs typeface="Calibri"/>
              </a:rPr>
              <a:t>12/3/2020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2C8E8-BF7D-4EBF-A84F-9D2334762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DD39F3A-01CE-4EF0-8661-251339A81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Foytik CS895F20 Chinese Citizens Circumvent Censorship 12/3/2020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790E-2E99-465B-A78E-399D07ED0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Difficulty for China to censor content on Github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8548B-DDD0-431C-BFE7-4B7A5BDAE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Cannot block service (developers need access)</a:t>
            </a:r>
            <a:endParaRPr lang="en-US"/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To remove specific content must convince Microsoft to remove it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cs typeface="Calibri" panose="020F0502020204030204"/>
              </a:rPr>
              <a:t>The ability and ease of distribution of content to communities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The ability and ease to fork and clone repos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6CEB50-EAE9-4CE0-873F-546CBC123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Foytik CS895F20 Chinese Citizens Circumvent Censorship 12/3/2020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935698-47BB-4296-BE91-E668B30DA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65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1D5F-980A-4010-95B8-50E408DF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Sources of archives of the novel coronavirus from Jady Liu, a freelance journalist in China</a:t>
            </a:r>
            <a:endParaRPr lang="en-US"/>
          </a:p>
        </p:txBody>
      </p:sp>
      <p:pic>
        <p:nvPicPr>
          <p:cNvPr id="7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48344E5-AC1F-4F0B-83DC-63ECE1422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276" y="1712261"/>
            <a:ext cx="3697499" cy="495703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0355F4-8700-4773-ADEA-1A1FF2027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Foytik CS895F20 Chinese Citizens Circumvent Censorship 12/3/2020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28986-C8AB-40E9-AE42-727A035CC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16D65-CA4F-4EE1-8812-90503F10DC7B}"/>
              </a:ext>
            </a:extLst>
          </p:cNvPr>
          <p:cNvSpPr txBox="1"/>
          <p:nvPr/>
        </p:nvSpPr>
        <p:spPr>
          <a:xfrm>
            <a:off x="5047155" y="5419005"/>
            <a:ext cx="65049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https://twitter.com/JadyWhitesand/status/1227855444749758464</a:t>
            </a:r>
          </a:p>
        </p:txBody>
      </p:sp>
      <p:pic>
        <p:nvPicPr>
          <p:cNvPr id="8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FDA726A-FC6C-4F1E-93B7-959FE3C72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784" y="2096445"/>
            <a:ext cx="4814276" cy="312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54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63758-9789-4F2B-93CA-03E0D2496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China Covid-19 Github archives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A5CED-3F07-4033-B77C-C3C7A2176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ea typeface="+mn-lt"/>
                <a:cs typeface="+mn-lt"/>
              </a:rPr>
              <a:t>2 repos, both of which popped up in late January at the crux of the COVID-19 pandemic in China.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/nCovMemory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https://github.com/2019ncovmemory/nCovMemory (Taken down April 25 2020)</a:t>
            </a:r>
          </a:p>
          <a:p>
            <a:pPr lvl="1"/>
            <a:r>
              <a:rPr lang="en-US">
                <a:ea typeface="+mn-lt"/>
                <a:cs typeface="+mn-lt"/>
              </a:rPr>
              <a:t>https://2019ncovmemory.github.io/nCovMemory/ (github pages for repo)</a:t>
            </a:r>
          </a:p>
          <a:p>
            <a:pPr lvl="1"/>
            <a:r>
              <a:rPr lang="en-US">
                <a:ea typeface="+mn-lt"/>
                <a:cs typeface="+mn-lt"/>
              </a:rPr>
              <a:t>https://github.com/memeshk/nCovMemory</a:t>
            </a:r>
          </a:p>
          <a:p>
            <a:pPr lvl="1"/>
            <a:r>
              <a:rPr lang="en-US">
                <a:ea typeface="+mn-lt"/>
                <a:cs typeface="+mn-lt"/>
              </a:rPr>
              <a:t>https://github.com/memeshk/nCovMemory-en</a:t>
            </a:r>
          </a:p>
          <a:p>
            <a:pPr lvl="1"/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/Wuhan2019</a:t>
            </a:r>
          </a:p>
          <a:p>
            <a:pPr lvl="1"/>
            <a:r>
              <a:rPr lang="en-US">
                <a:ea typeface="+mn-lt"/>
                <a:cs typeface="+mn-lt"/>
              </a:rPr>
              <a:t>https://github.com/lestweforget/wuhan2019</a:t>
            </a:r>
          </a:p>
          <a:p>
            <a:pPr lvl="1"/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B7939-0245-44E9-9A34-39C925292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Foytik CS895F20 Chinese Citizens Circumvent Censorship 12/3/2020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214EC-CCDE-4282-A106-4DE8275D9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63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8FAE3-D934-4E41-BB64-F379C251F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/2019nCovMemory archive availability for the Github repo and the github.io page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25AA22-F72C-43F2-A7A6-591AAE3E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Foytik CS895F20 Chinese Citizens Circumvent Censorship 12/3/2020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C20E6-E810-4938-B0AB-EB3F117B0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B6BE76-D348-4644-B321-BAEC099A5A00}"/>
              </a:ext>
            </a:extLst>
          </p:cNvPr>
          <p:cNvSpPr txBox="1"/>
          <p:nvPr/>
        </p:nvSpPr>
        <p:spPr>
          <a:xfrm>
            <a:off x="787400" y="1959709"/>
            <a:ext cx="10802814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Lucida Sans Typewriter"/>
              </a:rPr>
              <a:t>curl -s http://memgator.cs.odu.edu/timemap/link/</a:t>
            </a:r>
            <a:r>
              <a:rPr lang="en-US" sz="1200" b="1">
                <a:latin typeface="Lucida Sans Typewriter"/>
              </a:rPr>
              <a:t>https://https://github.com/2019ncovmemory/nCovMemory</a:t>
            </a:r>
            <a:r>
              <a:rPr lang="en-US" sz="1200">
                <a:latin typeface="Lucida Sans Typewriter"/>
              </a:rPr>
              <a:t> | grep datetime | awk '{print $1}' | awk -v FS=/ '{print $3}' | sort | uniq -c | sort –n</a:t>
            </a:r>
            <a:endParaRPr lang="en-US" sz="1200"/>
          </a:p>
          <a:p>
            <a:endParaRPr lang="en-US">
              <a:latin typeface="Lucida Sans Typewriter"/>
            </a:endParaRPr>
          </a:p>
          <a:p>
            <a:endParaRPr lang="en-US">
              <a:latin typeface="Lucida Sans Typewriter"/>
            </a:endParaRPr>
          </a:p>
          <a:p>
            <a:r>
              <a:rPr lang="en-US">
                <a:latin typeface="Lucida Sans Typewriter"/>
              </a:rPr>
              <a:t>    </a:t>
            </a:r>
            <a:r>
              <a:rPr lang="en-US" b="1">
                <a:latin typeface="Lucida Sans Typewriter"/>
              </a:rPr>
              <a:t>268 web.archive.org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8DEB08-C3F5-4D5A-B7C1-990701A3B172}"/>
              </a:ext>
            </a:extLst>
          </p:cNvPr>
          <p:cNvSpPr txBox="1"/>
          <p:nvPr/>
        </p:nvSpPr>
        <p:spPr>
          <a:xfrm>
            <a:off x="719016" y="3923323"/>
            <a:ext cx="10998198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Lucida Sans Typewriter"/>
                <a:cs typeface="Lucida Sans Unicode"/>
              </a:rPr>
              <a:t>curl –s http://memgator.cs.odu.edu/timemap/link/</a:t>
            </a:r>
            <a:r>
              <a:rPr lang="en-US" sz="1200" b="1">
                <a:latin typeface="Lucida Sans Typewriter"/>
                <a:cs typeface="Lucida Sans Unicode"/>
              </a:rPr>
              <a:t>https://2019ncovmemory.github.io/nCovMemory/</a:t>
            </a:r>
            <a:r>
              <a:rPr lang="en-US" sz="1200">
                <a:latin typeface="Lucida Sans Typewriter"/>
                <a:cs typeface="Lucida Sans Unicode"/>
              </a:rPr>
              <a:t> | grep datetime | awk '{print $1}' | awk -v FS=/ '{print $3}' | sort | uniq -c | sort –n</a:t>
            </a:r>
            <a:endParaRPr lang="en-US" sz="1200"/>
          </a:p>
          <a:p>
            <a:endParaRPr lang="en-US">
              <a:latin typeface="Lucida Sans Typewriter"/>
              <a:cs typeface="Lucida Sans Unicode"/>
            </a:endParaRPr>
          </a:p>
          <a:p>
            <a:r>
              <a:rPr lang="en-US">
                <a:latin typeface="Lucida Sans Typewriter"/>
                <a:cs typeface="Lucida Sans Unicode"/>
              </a:rPr>
              <a:t>      </a:t>
            </a:r>
            <a:r>
              <a:rPr lang="en-US" b="1">
                <a:latin typeface="Lucida Sans Typewriter"/>
                <a:cs typeface="Lucida Sans Unicode"/>
              </a:rPr>
              <a:t>3 wayback.archive-it.org</a:t>
            </a:r>
          </a:p>
          <a:p>
            <a:r>
              <a:rPr lang="en-US" b="1">
                <a:latin typeface="Lucida Sans Typewriter"/>
                <a:cs typeface="Lucida Sans Unicode"/>
              </a:rPr>
              <a:t>     10 archive.md</a:t>
            </a:r>
          </a:p>
          <a:p>
            <a:r>
              <a:rPr lang="en-US" b="1">
                <a:latin typeface="Lucida Sans Typewriter"/>
                <a:cs typeface="Lucida Sans Unicode"/>
              </a:rPr>
              <a:t>    148 web.archive.org</a:t>
            </a:r>
          </a:p>
        </p:txBody>
      </p:sp>
    </p:spTree>
    <p:extLst>
      <p:ext uri="{BB962C8B-B14F-4D97-AF65-F5344CB8AC3E}">
        <p14:creationId xmlns:p14="http://schemas.microsoft.com/office/powerpoint/2010/main" val="3311904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0B9C-A06F-4769-8109-5A5FD199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/nCovMemory summary from web.archive.org</a:t>
            </a:r>
            <a:endParaRPr lang="en-US"/>
          </a:p>
        </p:txBody>
      </p:sp>
      <p:pic>
        <p:nvPicPr>
          <p:cNvPr id="6" name="Picture 6" descr="A picture containing calendar&#10;&#10;Description automatically generated">
            <a:extLst>
              <a:ext uri="{FF2B5EF4-FFF2-40B4-BE49-F238E27FC236}">
                <a16:creationId xmlns:a16="http://schemas.microsoft.com/office/drawing/2014/main" id="{2C2CDE09-C72D-468F-8C6C-3F8096E17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2073" y="1718164"/>
            <a:ext cx="8311544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78C6D-BC43-4887-B752-F0EF3F95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Foytik CS895F20 Chinese Citizens Circumvent Censorship 12/3/2020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7F45E-5556-4535-9328-C8F5424B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287106-792F-4FB0-BA5B-25972221C4A7}"/>
              </a:ext>
            </a:extLst>
          </p:cNvPr>
          <p:cNvSpPr txBox="1"/>
          <p:nvPr/>
        </p:nvSpPr>
        <p:spPr>
          <a:xfrm>
            <a:off x="2203939" y="6023708"/>
            <a:ext cx="81846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http://web.archive.org/web/*/https://github.com/2019ncovmemory/nCoVMemory</a:t>
            </a:r>
          </a:p>
        </p:txBody>
      </p:sp>
    </p:spTree>
    <p:extLst>
      <p:ext uri="{BB962C8B-B14F-4D97-AF65-F5344CB8AC3E}">
        <p14:creationId xmlns:p14="http://schemas.microsoft.com/office/powerpoint/2010/main" val="3499610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2228-520A-436E-A620-4BF1BF6AC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 of content in nCovMemory repo from Wayback Machine</a:t>
            </a:r>
            <a:endParaRPr lang="en-US"/>
          </a:p>
        </p:txBody>
      </p:sp>
      <p:pic>
        <p:nvPicPr>
          <p:cNvPr id="6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77BCC10D-5B8D-499B-A266-76ED62097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618" y="1640257"/>
            <a:ext cx="8672763" cy="416572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654CB-229E-48A3-9E28-8E4371DB9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Foytik CS895F20 Chinese Citizens Circumvent Censorship 12/3/2020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07F80-3AC2-488F-AF37-80F813A2A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833974-FADB-487C-A704-A5D7D64A6431}"/>
              </a:ext>
            </a:extLst>
          </p:cNvPr>
          <p:cNvSpPr txBox="1"/>
          <p:nvPr/>
        </p:nvSpPr>
        <p:spPr>
          <a:xfrm>
            <a:off x="1556944" y="5847242"/>
            <a:ext cx="1028047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http://web.archive.org/web/20200425044035if_/https://github.com/2019ncovmemory/nCoVMemory#%E7%A1%95%E4%BF%8A%E5%AE%B6%E4%B9%A6</a:t>
            </a:r>
          </a:p>
        </p:txBody>
      </p:sp>
    </p:spTree>
    <p:extLst>
      <p:ext uri="{BB962C8B-B14F-4D97-AF65-F5344CB8AC3E}">
        <p14:creationId xmlns:p14="http://schemas.microsoft.com/office/powerpoint/2010/main" val="1672858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DC75B-82F2-4A5A-B91E-20655395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URI-R and URI-M for the links in the Wayback Machine archive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34498-ED79-480F-B0CE-24569A18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Foytik CS895F20 Chinese Citizens Circumvent Censorship 12/3/2020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B01D7-021C-4784-B6AA-E8EB897F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A592FC85-AFC1-4ADF-A334-B550F1D60C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4" t="58894" b="240"/>
          <a:stretch/>
        </p:blipFill>
        <p:spPr>
          <a:xfrm>
            <a:off x="740276" y="1790651"/>
            <a:ext cx="8522369" cy="17023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3602E6-F8E2-4805-B9D3-F018190E1ABD}"/>
              </a:ext>
            </a:extLst>
          </p:cNvPr>
          <p:cNvSpPr txBox="1"/>
          <p:nvPr/>
        </p:nvSpPr>
        <p:spPr>
          <a:xfrm>
            <a:off x="834190" y="3360821"/>
            <a:ext cx="9591173" cy="30777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Original link</a:t>
            </a:r>
            <a:endParaRPr lang="en-US"/>
          </a:p>
          <a:p>
            <a:r>
              <a:rPr lang="en-US"/>
              <a:t>URI-R: </a:t>
            </a:r>
            <a:r>
              <a:rPr lang="en-US" sz="1200"/>
              <a:t>http://bbs1.people.com.cn/post/2/0/0/174922266.html</a:t>
            </a:r>
            <a:endParaRPr lang="en-US" sz="1200">
              <a:cs typeface="Calibri"/>
            </a:endParaRPr>
          </a:p>
          <a:p>
            <a:r>
              <a:rPr lang="en-US">
                <a:cs typeface="Calibri"/>
              </a:rPr>
              <a:t>URI-M: </a:t>
            </a:r>
            <a:r>
              <a:rPr lang="en-US" sz="1200">
                <a:ea typeface="+mn-lt"/>
                <a:cs typeface="+mn-lt"/>
              </a:rPr>
              <a:t>http://web.archive.org/web/20200425044035/http://bbs1.people.com.cn/post/2/0/0/174922266.html</a:t>
            </a:r>
          </a:p>
          <a:p>
            <a:endParaRPr lang="en-US" sz="1200">
              <a:cs typeface="Calibri"/>
            </a:endParaRPr>
          </a:p>
          <a:p>
            <a:r>
              <a:rPr lang="en-US">
                <a:cs typeface="Calibri"/>
              </a:rPr>
              <a:t>Screenshot</a:t>
            </a:r>
          </a:p>
          <a:p>
            <a:r>
              <a:rPr lang="en-US">
                <a:cs typeface="Calibri"/>
              </a:rPr>
              <a:t>URI-R: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sz="1200">
                <a:ea typeface="+mn-lt"/>
                <a:cs typeface="+mn-lt"/>
              </a:rPr>
              <a:t>https://github.com/2019ncovmemory/nCovMemory/blob/master/archive/jpg/3615.jpg</a:t>
            </a:r>
            <a:endParaRPr lang="en-US" sz="1200">
              <a:cs typeface="Calibri"/>
            </a:endParaRPr>
          </a:p>
          <a:p>
            <a:r>
              <a:rPr lang="en-US">
                <a:cs typeface="Calibri"/>
              </a:rPr>
              <a:t>URI-M: </a:t>
            </a:r>
            <a:r>
              <a:rPr lang="en-US" sz="1200">
                <a:ea typeface="+mn-lt"/>
                <a:cs typeface="+mn-lt"/>
              </a:rPr>
              <a:t>http://web.archive.org/web/20200425044035/https://github.com/2019ncovmemory/nCovMemory/blob/master/archive/jpg/3615.jpg</a:t>
            </a:r>
            <a:endParaRPr lang="en-US" sz="1200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Archive</a:t>
            </a:r>
          </a:p>
          <a:p>
            <a:r>
              <a:rPr lang="en-US">
                <a:cs typeface="Calibri"/>
              </a:rPr>
              <a:t>URI-R: </a:t>
            </a:r>
            <a:r>
              <a:rPr lang="en-US" sz="1200">
                <a:ea typeface="+mn-lt"/>
                <a:cs typeface="+mn-lt"/>
              </a:rPr>
              <a:t>http://archive.vn/cjNVI</a:t>
            </a:r>
            <a:endParaRPr lang="en-US" sz="1200">
              <a:cs typeface="Calibri"/>
            </a:endParaRPr>
          </a:p>
          <a:p>
            <a:r>
              <a:rPr lang="en-US">
                <a:cs typeface="Calibri"/>
              </a:rPr>
              <a:t>URI-M: </a:t>
            </a:r>
            <a:r>
              <a:rPr lang="en-US" sz="1200">
                <a:ea typeface="+mn-lt"/>
                <a:cs typeface="+mn-lt"/>
              </a:rPr>
              <a:t>http://web.archive.org/web/20200425044035/http://archive.vn/cjNVI</a:t>
            </a:r>
            <a:endParaRPr lang="en-US" sz="1200">
              <a:cs typeface="Calibri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77AF480-5E60-4AB4-B964-7604BEA3EB5F}"/>
              </a:ext>
            </a:extLst>
          </p:cNvPr>
          <p:cNvSpPr/>
          <p:nvPr/>
        </p:nvSpPr>
        <p:spPr>
          <a:xfrm>
            <a:off x="5237747" y="2219826"/>
            <a:ext cx="3739815" cy="114299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75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E875-DB91-429D-9186-5AC251E3B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URI-R from Wuhan Science and Technology News (Live) currently shows the article has been removed</a:t>
            </a:r>
          </a:p>
        </p:txBody>
      </p:sp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68A7258-9B26-4165-8FA6-EC94F9562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025" y="1901031"/>
            <a:ext cx="9505950" cy="420052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E70893-9521-432F-8007-09D35161F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Foytik CS895F20 Chinese Citizens Circumvent Censorship 12/3/2020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95C92B-D5C2-4574-A5AA-79423C308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EAE442-04FB-42F9-A8A5-B0404F5EE271}"/>
              </a:ext>
            </a:extLst>
          </p:cNvPr>
          <p:cNvSpPr txBox="1"/>
          <p:nvPr/>
        </p:nvSpPr>
        <p:spPr>
          <a:xfrm>
            <a:off x="386862" y="6053015"/>
            <a:ext cx="62210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URI-R: http://bbs1.people.com.cn/post/2/0/0/174922266.html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93165A8-52B4-4644-BC3C-A417D878526B}"/>
              </a:ext>
            </a:extLst>
          </p:cNvPr>
          <p:cNvSpPr/>
          <p:nvPr/>
        </p:nvSpPr>
        <p:spPr>
          <a:xfrm>
            <a:off x="4036645" y="5003799"/>
            <a:ext cx="3819768" cy="91830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81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829AC-CF2F-40BB-A874-443219A08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URI-M link from Wuhan Science and Technology News provides the archived version of the article</a:t>
            </a:r>
            <a:endParaRPr lang="en-US"/>
          </a:p>
        </p:txBody>
      </p:sp>
      <p:pic>
        <p:nvPicPr>
          <p:cNvPr id="7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BA64443-6152-483F-A99B-81E13C8FB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4961" y="1864702"/>
            <a:ext cx="4742077" cy="38238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44A9F-F50D-48B7-A5DB-554C88F5F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Foytik CS895F20 Chinese Citizens Circumvent Censorship 12/3/2020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F41248-4862-41F8-B0D9-007ED6AF1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A54944-3B01-434F-AF67-C458A1463410}"/>
              </a:ext>
            </a:extLst>
          </p:cNvPr>
          <p:cNvSpPr txBox="1"/>
          <p:nvPr/>
        </p:nvSpPr>
        <p:spPr>
          <a:xfrm>
            <a:off x="924170" y="6023708"/>
            <a:ext cx="108223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URI-M: http://web.archive.org/web/20200405194928/http://bbs1.people.com.cn/post/2/0/0/174922266.html</a:t>
            </a:r>
          </a:p>
        </p:txBody>
      </p:sp>
    </p:spTree>
    <p:extLst>
      <p:ext uri="{BB962C8B-B14F-4D97-AF65-F5344CB8AC3E}">
        <p14:creationId xmlns:p14="http://schemas.microsoft.com/office/powerpoint/2010/main" val="2772844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7FB33-EB8F-42D2-9BC4-3C358075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URI-M Screenshot link from Wuhan Science and Technology News (Archive) is linked but not archived</a:t>
            </a:r>
            <a:endParaRPr lang="en-US"/>
          </a:p>
        </p:txBody>
      </p:sp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83F7E02-23F1-46E7-B720-3E864D59A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0859" y="1390215"/>
            <a:ext cx="4460165" cy="454424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643094-CA7B-4F51-A419-0BFD47950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Foytik CS895F20 Chinese Citizens Circumvent Censorship 12/3/2020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4578A-F819-414A-8926-6C6FA88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037773-63CF-4982-B9CC-7E7E15330851}"/>
              </a:ext>
            </a:extLst>
          </p:cNvPr>
          <p:cNvSpPr txBox="1"/>
          <p:nvPr/>
        </p:nvSpPr>
        <p:spPr>
          <a:xfrm>
            <a:off x="1337816" y="5845017"/>
            <a:ext cx="87183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URI-M:</a:t>
            </a:r>
          </a:p>
          <a:p>
            <a:r>
              <a:rPr lang="en-US" sz="1200"/>
              <a:t>http://web.archive.org/web/20200425044035/https://github.com/2019ncovmemory/nCovMemory/blob/master/archive/jpg/3615.jpg</a:t>
            </a:r>
          </a:p>
        </p:txBody>
      </p:sp>
    </p:spTree>
    <p:extLst>
      <p:ext uri="{BB962C8B-B14F-4D97-AF65-F5344CB8AC3E}">
        <p14:creationId xmlns:p14="http://schemas.microsoft.com/office/powerpoint/2010/main" val="288252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49504-7EA3-4370-84A3-69E5B5DC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2A4F6-27C2-487B-887C-F01262E97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Alternative platforms used for archiving</a:t>
            </a:r>
          </a:p>
          <a:p>
            <a:r>
              <a:rPr lang="en-US">
                <a:cs typeface="Calibri"/>
              </a:rPr>
              <a:t>Chinese censorship</a:t>
            </a:r>
            <a:endParaRPr lang="en-US"/>
          </a:p>
          <a:p>
            <a:r>
              <a:rPr lang="en-US">
                <a:cs typeface="Calibri"/>
              </a:rPr>
              <a:t>Chinese censorship Covid-19</a:t>
            </a:r>
          </a:p>
          <a:p>
            <a:r>
              <a:rPr lang="en-US">
                <a:cs typeface="Calibri"/>
              </a:rPr>
              <a:t>Github and Chinese Covid-19</a:t>
            </a:r>
            <a:endParaRPr lang="en-US"/>
          </a:p>
          <a:p>
            <a:r>
              <a:rPr lang="en-US">
                <a:cs typeface="Calibri"/>
              </a:rPr>
              <a:t>Challenges moving forward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794F89-2ED8-42C3-BD2E-4590A904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4FB46C-59F4-4B10-B5EE-2D4391119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Foytik CS895F20 Chinese Citizens Circumvent Censorship 12/3/2020</a:t>
            </a:r>
          </a:p>
        </p:txBody>
      </p:sp>
    </p:spTree>
    <p:extLst>
      <p:ext uri="{BB962C8B-B14F-4D97-AF65-F5344CB8AC3E}">
        <p14:creationId xmlns:p14="http://schemas.microsoft.com/office/powerpoint/2010/main" val="127226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21E61F7-4DD9-4C0D-9865-08EE2FDCE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7419" y="1847761"/>
            <a:ext cx="4826327" cy="43513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4E558E-0E4B-488F-9CA1-A5060A28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URI-M Archive link from Wuhan Science and Technology News points to archive.today but shows archive of CAPTCHA request</a:t>
            </a:r>
            <a:endParaRPr lang="en-US">
              <a:cs typeface="Calibri Ligh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FC5BDE-8C9C-4D52-B0FF-66CD39CA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Foytik CS895F20 Chinese Citizens Circumvent Censorship 12/3/2020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05ADF-D984-4EDB-9547-3EADB716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52C8A2-CF6C-4088-A2DB-7E27B1426840}"/>
              </a:ext>
            </a:extLst>
          </p:cNvPr>
          <p:cNvSpPr txBox="1"/>
          <p:nvPr/>
        </p:nvSpPr>
        <p:spPr>
          <a:xfrm>
            <a:off x="634307" y="5895100"/>
            <a:ext cx="482664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URI-M: http://web.archive.org/web/20200405200819/http://archive.vn/cjNVI</a:t>
            </a:r>
          </a:p>
        </p:txBody>
      </p:sp>
    </p:spTree>
    <p:extLst>
      <p:ext uri="{BB962C8B-B14F-4D97-AF65-F5344CB8AC3E}">
        <p14:creationId xmlns:p14="http://schemas.microsoft.com/office/powerpoint/2010/main" val="972182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E7A09-CCB8-496F-A9E4-9DDC82655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The archive.today shortened link works it just needs to be extracted from the URI-M of the Wayback Machine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0DB7C-1979-42D1-B364-B24B17CD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Foytik CS895F20 Chinese Citizens Circumvent Censorship 12/3/2020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F45E4C-8A89-427E-A070-B20843C5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D779F-899C-4EB6-B443-45111B53AF16}"/>
              </a:ext>
            </a:extLst>
          </p:cNvPr>
          <p:cNvSpPr txBox="1"/>
          <p:nvPr/>
        </p:nvSpPr>
        <p:spPr>
          <a:xfrm>
            <a:off x="769594" y="5747450"/>
            <a:ext cx="773997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URI-M Long:</a:t>
            </a:r>
          </a:p>
          <a:p>
            <a:r>
              <a:rPr lang="en-US" sz="1200" dirty="0">
                <a:ea typeface="+mn-lt"/>
                <a:cs typeface="+mn-lt"/>
              </a:rPr>
              <a:t>http://archive.today/2020.03.17-155850/</a:t>
            </a:r>
            <a:r>
              <a:rPr lang="en-US" sz="1200" b="1" dirty="0">
                <a:ea typeface="+mn-lt"/>
                <a:cs typeface="+mn-lt"/>
              </a:rPr>
              <a:t>http://bbs1.people.com.cn/post/2/0/0/174922266.html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3AAD6-EF1E-4374-8B91-7A2215628D3F}"/>
              </a:ext>
            </a:extLst>
          </p:cNvPr>
          <p:cNvSpPr txBox="1"/>
          <p:nvPr/>
        </p:nvSpPr>
        <p:spPr>
          <a:xfrm>
            <a:off x="728784" y="5046784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URI-M Short:</a:t>
            </a:r>
            <a:endParaRPr lang="en-US"/>
          </a:p>
          <a:p>
            <a:r>
              <a:rPr lang="en-US"/>
              <a:t>http://archive.vn/cjNVI</a:t>
            </a:r>
          </a:p>
        </p:txBody>
      </p:sp>
      <p:pic>
        <p:nvPicPr>
          <p:cNvPr id="10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43E2A9C-3875-4A6B-819A-0D27A6599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7720" y="1400323"/>
            <a:ext cx="4910141" cy="4351338"/>
          </a:xfrm>
        </p:spPr>
      </p:pic>
    </p:spTree>
    <p:extLst>
      <p:ext uri="{BB962C8B-B14F-4D97-AF65-F5344CB8AC3E}">
        <p14:creationId xmlns:p14="http://schemas.microsoft.com/office/powerpoint/2010/main" val="1659372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05B21-FBC6-45BB-BC0B-1677DE644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The archive on Wayback Machine is more complete comparing the media and personal narrative sources </a:t>
            </a:r>
            <a:endParaRPr lang="en-US"/>
          </a:p>
        </p:txBody>
      </p:sp>
      <p:pic>
        <p:nvPicPr>
          <p:cNvPr id="6" name="Picture 6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6034F45E-0C5C-477E-A9FB-55BBA96EF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0795" y="1498171"/>
            <a:ext cx="6082549" cy="414618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000CD-01EC-470F-ADF0-BA3D8BE00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Foytik CS895F20 Chinese Citizens Circumvent Censorship 12/3/2020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39FF1-9A56-4331-8A6A-69DA66CCD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04E9BD-3E49-48C7-9906-994B19E0B672}"/>
              </a:ext>
            </a:extLst>
          </p:cNvPr>
          <p:cNvSpPr txBox="1"/>
          <p:nvPr/>
        </p:nvSpPr>
        <p:spPr>
          <a:xfrm>
            <a:off x="4040802" y="5983642"/>
            <a:ext cx="447371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http://archive.is/https://2019ncovmemory.github.io/nCovMemory/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3F2A6F3-62B7-4707-9E21-767C0A0CE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291350"/>
              </p:ext>
            </p:extLst>
          </p:nvPr>
        </p:nvGraphicFramePr>
        <p:xfrm>
          <a:off x="409526" y="2783684"/>
          <a:ext cx="501479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9923">
                  <a:extLst>
                    <a:ext uri="{9D8B030D-6E8A-4147-A177-3AD203B41FA5}">
                      <a16:colId xmlns:a16="http://schemas.microsoft.com/office/drawing/2014/main" val="4266345814"/>
                    </a:ext>
                  </a:extLst>
                </a:gridCol>
                <a:gridCol w="1223276">
                  <a:extLst>
                    <a:ext uri="{9D8B030D-6E8A-4147-A177-3AD203B41FA5}">
                      <a16:colId xmlns:a16="http://schemas.microsoft.com/office/drawing/2014/main" val="463288102"/>
                    </a:ext>
                  </a:extLst>
                </a:gridCol>
                <a:gridCol w="1671600">
                  <a:extLst>
                    <a:ext uri="{9D8B030D-6E8A-4147-A177-3AD203B41FA5}">
                      <a16:colId xmlns:a16="http://schemas.microsoft.com/office/drawing/2014/main" val="4275896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Wayback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archive.today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444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Media 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021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Personal Narrative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6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892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65AF-C2E7-4955-8745-0FB629FF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To avoid keyword search much of the archived material is images or PDF to avoid text searchable content referred to as "</a:t>
            </a:r>
            <a:r>
              <a:rPr lang="en-US" err="1">
                <a:cs typeface="Calibri Light"/>
              </a:rPr>
              <a:t>screensampling</a:t>
            </a:r>
            <a:r>
              <a:rPr lang="en-US">
                <a:cs typeface="Calibri Light"/>
              </a:rPr>
              <a:t>"</a:t>
            </a:r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37F2FD4-1748-4913-B2F0-6ACE8FD4B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6475" y="3996531"/>
            <a:ext cx="19050" cy="952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D2B050-D1A0-4B0B-8AAC-4428DE04A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Foytik CS895F20 Chinese Citizens Circumvent Censorship 12/3/2020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FA3CE-34EF-4561-9E40-BA1F63607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7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89E08828-B502-40F2-B490-B9CA62080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471" y="1913354"/>
            <a:ext cx="5947508" cy="37622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B4F43B-B57C-489D-B4AA-463CE75A11D7}"/>
              </a:ext>
            </a:extLst>
          </p:cNvPr>
          <p:cNvSpPr txBox="1"/>
          <p:nvPr/>
        </p:nvSpPr>
        <p:spPr>
          <a:xfrm>
            <a:off x="4656013" y="5545016"/>
            <a:ext cx="1021666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URI-R:</a:t>
            </a:r>
          </a:p>
          <a:p>
            <a:r>
              <a:rPr lang="en-US"/>
              <a:t>https://github.com/memeshk/nCovMemory/blob/master/archive/jpg/1.jpg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3040A-D8C3-4C87-ABE9-D43B111A5DA6}"/>
              </a:ext>
            </a:extLst>
          </p:cNvPr>
          <p:cNvSpPr txBox="1"/>
          <p:nvPr/>
        </p:nvSpPr>
        <p:spPr>
          <a:xfrm>
            <a:off x="1070708" y="2428631"/>
            <a:ext cx="3016738" cy="22775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i="1">
                <a:solidFill>
                  <a:srgbClr val="333333"/>
                </a:solidFill>
                <a:latin typeface="freight-text-pro"/>
              </a:rPr>
              <a:t>Screensampling creates a memetic abstraction from the original source by converting a web resource into an image, resulting in a transmedia transformation of the existing content.</a:t>
            </a:r>
          </a:p>
          <a:p>
            <a:r>
              <a:rPr lang="en-US">
                <a:solidFill>
                  <a:srgbClr val="333333"/>
                </a:solidFill>
                <a:latin typeface="freight-text-pro"/>
              </a:rPr>
              <a:t>- Amelia Acker</a:t>
            </a:r>
          </a:p>
          <a:p>
            <a:endParaRPr lang="en-US">
              <a:solidFill>
                <a:srgbClr val="333333"/>
              </a:solidFill>
              <a:latin typeface="freight-text-pro"/>
              <a:ea typeface="+mn-lt"/>
              <a:cs typeface="+mn-lt"/>
            </a:endParaRPr>
          </a:p>
          <a:p>
            <a:r>
              <a:rPr lang="en-US" sz="1200">
                <a:ea typeface="+mn-lt"/>
                <a:cs typeface="+mn-lt"/>
              </a:rPr>
              <a:t>https://misinforeview.hks.harvard.edu/article/the-weaponization-of-web-archives-data-craft-and-covid-19-publics</a:t>
            </a:r>
            <a:endParaRPr lang="en-US" sz="1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3271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2EAD-2C1A-476D-AC63-D24CA3EFB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Cloned github repo of nCovMemory's archive/jpg folder has 700 images of articles</a:t>
            </a:r>
            <a:endParaRPr lang="en-US"/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4B4D3F99-8362-4C57-99D5-1DE8196C3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9178" y="1965508"/>
            <a:ext cx="6600336" cy="377849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5FBC7-F4E3-426B-ABA0-A254A6373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Foytik CS895F20 Chinese Citizens Circumvent Censorship 12/3/2020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4D8A9-C450-4F63-B398-425AC16D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67E526-4965-4616-BF47-96C653D68407}"/>
              </a:ext>
            </a:extLst>
          </p:cNvPr>
          <p:cNvSpPr txBox="1"/>
          <p:nvPr/>
        </p:nvSpPr>
        <p:spPr>
          <a:xfrm>
            <a:off x="992554" y="5584092"/>
            <a:ext cx="672904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URI-R:</a:t>
            </a:r>
          </a:p>
          <a:p>
            <a:r>
              <a:rPr lang="en-US"/>
              <a:t>https://github.com/memeshk/nCovMemory/tree/master/archive/jpg</a:t>
            </a:r>
          </a:p>
        </p:txBody>
      </p:sp>
    </p:spTree>
    <p:extLst>
      <p:ext uri="{BB962C8B-B14F-4D97-AF65-F5344CB8AC3E}">
        <p14:creationId xmlns:p14="http://schemas.microsoft.com/office/powerpoint/2010/main" val="4103529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49F9F-5752-4E54-BD20-013CA6A94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Wuhan2019 Github from lestweforget states (with Google Translate):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606A9-F3DE-4C5C-B989-31D1B494E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ea typeface="+mn-lt"/>
                <a:cs typeface="+mn-lt"/>
              </a:rPr>
              <a:t>Around April 17, the epidemic situation and public opinion: The Wuhan pneumonia timeline TIMELINE project was suspended and disappeared afterwards.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During the same period, </a:t>
            </a:r>
            <a:r>
              <a:rPr lang="en-US">
                <a:ea typeface="+mn-lt"/>
                <a:cs typeface="+mn-lt"/>
                <a:hlinkClick r:id="rId2"/>
              </a:rPr>
              <a:t>2019ncovmemory</a:t>
            </a:r>
            <a:r>
              <a:rPr lang="en-US">
                <a:ea typeface="+mn-lt"/>
                <a:cs typeface="+mn-lt"/>
              </a:rPr>
              <a:t> stopped updating, after which the entire project disappeared</a:t>
            </a:r>
            <a:endParaRPr lang="en-US"/>
          </a:p>
          <a:p>
            <a:r>
              <a:rPr lang="en-US">
                <a:ea typeface="+mn-lt"/>
                <a:cs typeface="+mn-lt"/>
              </a:rPr>
              <a:t>Around April 23, volunteers Chen Mei, Cai Wei, and their girlfriends from </a:t>
            </a:r>
            <a:r>
              <a:rPr lang="en-US">
                <a:ea typeface="+mn-lt"/>
                <a:cs typeface="+mn-lt"/>
                <a:hlinkClick r:id="rId3"/>
              </a:rPr>
              <a:t>Endpoint Star</a:t>
            </a:r>
            <a:r>
              <a:rPr lang="en-US">
                <a:ea typeface="+mn-lt"/>
                <a:cs typeface="+mn-lt"/>
              </a:rPr>
              <a:t> (a website backing up articles that were deleted by the authorities) were reported to be under “residential surveillance in designated residences,” which is house arrest in a secular sense.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The above three people have not been free yet.</a:t>
            </a:r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594287-C87E-4FF8-A9A3-372EE07BA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Foytik CS895F20 Chinese Citizens Circumvent Censorship 12/3/2020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BA406-879F-4427-993E-243A301C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810B53-75F0-4879-B9C5-3DB5B7F74D65}"/>
              </a:ext>
            </a:extLst>
          </p:cNvPr>
          <p:cNvSpPr txBox="1"/>
          <p:nvPr/>
        </p:nvSpPr>
        <p:spPr>
          <a:xfrm>
            <a:off x="416170" y="6043246"/>
            <a:ext cx="51855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https://github.com/lestweforget/wuhan2019</a:t>
            </a:r>
          </a:p>
        </p:txBody>
      </p:sp>
    </p:spTree>
    <p:extLst>
      <p:ext uri="{BB962C8B-B14F-4D97-AF65-F5344CB8AC3E}">
        <p14:creationId xmlns:p14="http://schemas.microsoft.com/office/powerpoint/2010/main" val="2473153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DB991-3759-4126-9DFC-00D6A09E6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Wuhan2019 focuses on pdf copies of all media associated with Covid-19 in China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8FF69-46FF-4A92-AB94-D6CCF12F8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9206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42 directories each associated with a news outlet or journalism organization</a:t>
            </a:r>
          </a:p>
          <a:p>
            <a:r>
              <a:rPr lang="en-US">
                <a:cs typeface="Calibri"/>
              </a:rPr>
              <a:t>Each directory containing dated PDFs of news related to Covid from each organization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93540-993A-4C35-B59C-4E1180DD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Foytik CS895F20 Chinese Citizens Circumvent Censorship 12/3/2020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C7B80-2970-4188-8D76-7A5BD101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B5D4646-7499-4EC2-8DB1-355BD9DB4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785" y="1826607"/>
            <a:ext cx="6025660" cy="417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08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92FA7-0915-4A8D-A2E9-9CD278A62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PDF representation is like the JPEG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BF3D4-35C1-42D2-BA37-BC348AE1D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1321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Both prevent keyord searches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Both also make it difficult to auto-translate with Google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Resolution looks similar in both cases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938E4D-36E8-4C62-82D3-A1A0FC06E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Foytik CS895F20 Chinese Citizens Circumvent Censorship 12/3/2020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7EBF19-A30C-4E18-82EF-CDE800D6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C75855B-EC5C-46A1-9D0E-E7AA7D729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456" y="1757240"/>
            <a:ext cx="5843395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D14457-31E2-4C53-B521-D4EB99F90A75}"/>
              </a:ext>
            </a:extLst>
          </p:cNvPr>
          <p:cNvSpPr txBox="1"/>
          <p:nvPr/>
        </p:nvSpPr>
        <p:spPr>
          <a:xfrm>
            <a:off x="660401" y="5115169"/>
            <a:ext cx="4706816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URI-M https://github.com/lestweforget/wuhan2019/blob/master/%E4%BA%BA%E7%89%A9_%E6%AF%8F%E6%97%A5%E4%BA%BA%E7%89%A9/01-24%20SARS%E4%B8%AD%E5%A4%B1%E5%8E%BB%E6%AF%8D%E4%BA%B2%EF%BC%8C%E5%A5%B9%E8%AF%B4%E9%9D%A2%E5%AF%B9%E7%96%BE%E7%97%85%E4%B8%8D%E8%83%BD%E5%8F%AA%E6%9C%89%E6%81%90%E6%83%A7.pdf</a:t>
            </a:r>
          </a:p>
        </p:txBody>
      </p:sp>
    </p:spTree>
    <p:extLst>
      <p:ext uri="{BB962C8B-B14F-4D97-AF65-F5344CB8AC3E}">
        <p14:creationId xmlns:p14="http://schemas.microsoft.com/office/powerpoint/2010/main" val="1468944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D75DC-7505-41E5-BC7E-3B0CFF0DA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State of repos today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5CEBE-4382-4AEF-9CC3-DBCD2FD61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/Wuhan2019, is still accessible online but released a statement at the end of April that it would no longer accept new articles because of personal threats and the fears associated with long-term preservation.</a:t>
            </a:r>
          </a:p>
          <a:p>
            <a:r>
              <a:rPr lang="en-US">
                <a:cs typeface="Calibri" panose="020F0502020204030204"/>
              </a:rPr>
              <a:t>/2019nCovMemory is taken down with only archives of it partially preserved at web.archive.org and archive.today</a:t>
            </a:r>
          </a:p>
          <a:p>
            <a:pPr lvl="1"/>
            <a:r>
              <a:rPr lang="en-US">
                <a:cs typeface="Calibri" panose="020F0502020204030204"/>
              </a:rPr>
              <a:t>Many clones of the repo exist on Github providing collectively a more complete archive</a:t>
            </a:r>
          </a:p>
          <a:p>
            <a:pPr lvl="1"/>
            <a:r>
              <a:rPr lang="en-US">
                <a:cs typeface="Calibri" panose="020F0502020204030204"/>
              </a:rPr>
              <a:t>The most complete clone was not archived on Wayback Machine (archived it just in case)</a:t>
            </a: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94356-9B8A-4A9C-9D2F-4292110E2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Foytik CS895F20 Chinese Citizens Circumvent Censorship 12/3/2020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738D83-26A0-45F4-BA28-FDF9D399A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9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5F8F8-7571-4633-9C24-919E8E3F1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Future and challenges of alternative platform archives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674A4-0E25-4D37-96D3-398A3053B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>
                <a:cs typeface="Calibri"/>
              </a:rPr>
              <a:t>Github was not designed for archiving, it was designed for source version control in community-based environment</a:t>
            </a:r>
          </a:p>
          <a:p>
            <a:r>
              <a:rPr lang="en-US">
                <a:cs typeface="Calibri"/>
              </a:rPr>
              <a:t>Users determined this was a great alternative to support the dissimenation of censored content as images or PDFs</a:t>
            </a:r>
          </a:p>
          <a:p>
            <a:r>
              <a:rPr lang="en-US">
                <a:cs typeface="Calibri"/>
              </a:rPr>
              <a:t>The use of social media to archive community content is appealing because of its simplicity, market adoption, and production quality</a:t>
            </a:r>
            <a:endParaRPr lang="en-US"/>
          </a:p>
          <a:p>
            <a:r>
              <a:rPr lang="en-US">
                <a:cs typeface="Calibri"/>
              </a:rPr>
              <a:t>Because of social media platforms popularity and profit driven enterprises</a:t>
            </a:r>
          </a:p>
          <a:p>
            <a:pPr lvl="1"/>
            <a:r>
              <a:rPr lang="en-US">
                <a:cs typeface="Calibri"/>
              </a:rPr>
              <a:t>Users should be careful of political control over the companies that hold the archives</a:t>
            </a:r>
          </a:p>
          <a:p>
            <a:pPr lvl="1"/>
            <a:r>
              <a:rPr lang="en-US">
                <a:cs typeface="Calibri"/>
              </a:rPr>
              <a:t>The centralized nature of the social media platforms and increasing legislative regulation indicate more government control over the content of these sites</a:t>
            </a:r>
          </a:p>
          <a:p>
            <a:r>
              <a:rPr lang="en-US">
                <a:cs typeface="Calibri"/>
              </a:rPr>
              <a:t>Historically it seems the best means of archive is to spread the information everywhere</a:t>
            </a:r>
          </a:p>
          <a:p>
            <a:pPr lvl="1"/>
            <a:r>
              <a:rPr lang="en-US">
                <a:cs typeface="Calibri"/>
              </a:rPr>
              <a:t>Github was built for this and allows this action within its platform</a:t>
            </a:r>
          </a:p>
          <a:p>
            <a:pPr lvl="1"/>
            <a:r>
              <a:rPr lang="en-US">
                <a:cs typeface="Calibri"/>
              </a:rPr>
              <a:t>Forking and cloning</a:t>
            </a:r>
          </a:p>
          <a:p>
            <a:pPr marL="457200" lvl="1" indent="0">
              <a:buNone/>
            </a:pPr>
            <a:endParaRPr lang="en-US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2C07B8-132C-4AE5-B1BB-519E29773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Foytik CS895F20 Chinese Citizens Circumvent Censorship 12/3/2020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A91711-8DD1-4A76-8DEA-B560C172D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63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47896-5E40-4D8C-BB3C-666912E1B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Alternative platforms used by communities to archive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8D2CE-51B5-4F89-94D6-ACD2D7D84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cs typeface="Calibri"/>
              </a:rPr>
              <a:t>Twitter*</a:t>
            </a:r>
            <a:endParaRPr lang="en-US" i="1">
              <a:cs typeface="Calibri"/>
            </a:endParaRPr>
          </a:p>
          <a:p>
            <a:r>
              <a:rPr lang="en-US">
                <a:cs typeface="Calibri"/>
              </a:rPr>
              <a:t>Instagram* (Facebook owned)</a:t>
            </a:r>
            <a:endParaRPr lang="en-US" i="1">
              <a:cs typeface="Calibri"/>
            </a:endParaRPr>
          </a:p>
          <a:p>
            <a:r>
              <a:rPr lang="en-US">
                <a:cs typeface="Calibri"/>
              </a:rPr>
              <a:t>Google drive*</a:t>
            </a:r>
          </a:p>
          <a:p>
            <a:r>
              <a:rPr lang="en-US">
                <a:cs typeface="Calibri"/>
              </a:rPr>
              <a:t>Dropbox</a:t>
            </a:r>
          </a:p>
          <a:p>
            <a:r>
              <a:rPr lang="en-US">
                <a:cs typeface="Calibri"/>
              </a:rPr>
              <a:t>Github (Microsoft owned)</a:t>
            </a:r>
          </a:p>
          <a:p>
            <a:r>
              <a:rPr lang="en-US">
                <a:cs typeface="Calibri"/>
              </a:rPr>
              <a:t>Telegram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Platforms are typically chosen for access and ease of use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sz="1800">
                <a:cs typeface="Calibri"/>
              </a:rPr>
              <a:t>(*) Source blocked</a:t>
            </a:r>
            <a:r>
              <a:rPr lang="en-US" sz="1800">
                <a:ea typeface="+mn-lt"/>
                <a:cs typeface="+mn-lt"/>
              </a:rPr>
              <a:t> by China https://en.wikipedia.org/wiki/List_of_websites_blocked_in_mainland_China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61773C-EE93-4DC3-9BF3-82843C82B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Foytik CS895F20 Chinese Citizens Circumvent Censorship 12/3/2020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A1909-80CB-4A1E-9B49-873296FA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28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A08EF-3F6B-4A7A-9746-391A0930E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ATX Barrio Archive celebrates Austin’s black and brown neighborhoods and reaches community members using Instagram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CD8E5A-0FB6-4802-9BED-2A606E986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Foytik CS895F20 Chinese Citizens Circumvent Censorship 12/3/2020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B5922-84D8-40E0-862E-FC5545C75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C28335-0548-4F03-82A4-E1D5E150FEC5}"/>
              </a:ext>
            </a:extLst>
          </p:cNvPr>
          <p:cNvSpPr txBox="1"/>
          <p:nvPr/>
        </p:nvSpPr>
        <p:spPr>
          <a:xfrm>
            <a:off x="3415324" y="5750170"/>
            <a:ext cx="56739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https://www.instagram.com/atx_barrio_archive/?hl=en</a:t>
            </a:r>
          </a:p>
        </p:txBody>
      </p:sp>
      <p:pic>
        <p:nvPicPr>
          <p:cNvPr id="7" name="Picture 7" descr="A picture containing bus, person, photo, truck&#10;&#10;Description automatically generated">
            <a:extLst>
              <a:ext uri="{FF2B5EF4-FFF2-40B4-BE49-F238E27FC236}">
                <a16:creationId xmlns:a16="http://schemas.microsoft.com/office/drawing/2014/main" id="{419C0F94-11D3-4A95-9FB5-B76BCE0EE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62" y="2043290"/>
            <a:ext cx="4872892" cy="1491651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4D466D62-25F7-4207-AB7B-C1F147836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862" y="3713106"/>
            <a:ext cx="5029200" cy="1493096"/>
          </a:xfrm>
          <a:prstGeom prst="rect">
            <a:avLst/>
          </a:prstGeom>
        </p:spPr>
      </p:pic>
      <p:pic>
        <p:nvPicPr>
          <p:cNvPr id="9" name="Picture 9" descr="A close up of a mans face&#10;&#10;Description automatically generated">
            <a:extLst>
              <a:ext uri="{FF2B5EF4-FFF2-40B4-BE49-F238E27FC236}">
                <a16:creationId xmlns:a16="http://schemas.microsoft.com/office/drawing/2014/main" id="{C598750E-D32C-4BAA-99C9-4058A42F5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708" y="2045747"/>
            <a:ext cx="5625123" cy="1486736"/>
          </a:xfrm>
          <a:prstGeom prst="rect">
            <a:avLst/>
          </a:prstGeom>
        </p:spPr>
      </p:pic>
      <p:pic>
        <p:nvPicPr>
          <p:cNvPr id="10" name="Picture 10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2A8B5BE9-02A6-447D-AEAE-C7C5DAF312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7708" y="3712900"/>
            <a:ext cx="5371123" cy="141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242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C413-7D60-4ABA-944F-73EC616B7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Internet access restrictions across the world</a:t>
            </a:r>
            <a:br>
              <a:rPr lang="en-US">
                <a:cs typeface="Calibri Light"/>
              </a:rPr>
            </a:br>
            <a:endParaRPr lang="en-US"/>
          </a:p>
        </p:txBody>
      </p:sp>
      <p:pic>
        <p:nvPicPr>
          <p:cNvPr id="6" name="Picture 6" descr="Map&#10;&#10;Description automatically generated">
            <a:extLst>
              <a:ext uri="{FF2B5EF4-FFF2-40B4-BE49-F238E27FC236}">
                <a16:creationId xmlns:a16="http://schemas.microsoft.com/office/drawing/2014/main" id="{AA31AEDC-83DA-4879-9072-0CD07F2DE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224" y="1101825"/>
            <a:ext cx="9998408" cy="477136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E19DC-EB86-4C61-8C08-C0BC7F916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Foytik CS895F20 Chinese Citizens Circumvent Censorship 12/3/2020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C83C1A-18C6-41EA-AFAF-3FB33EAA3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88BDA8-DD0E-49DF-80E2-755887684C6C}"/>
              </a:ext>
            </a:extLst>
          </p:cNvPr>
          <p:cNvSpPr txBox="1"/>
          <p:nvPr/>
        </p:nvSpPr>
        <p:spPr>
          <a:xfrm>
            <a:off x="2533008" y="5814184"/>
            <a:ext cx="74154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https://www.comparitech.com/blog/vpn-privacy/internet-censorship-map</a:t>
            </a:r>
          </a:p>
        </p:txBody>
      </p:sp>
    </p:spTree>
    <p:extLst>
      <p:ext uri="{BB962C8B-B14F-4D97-AF65-F5344CB8AC3E}">
        <p14:creationId xmlns:p14="http://schemas.microsoft.com/office/powerpoint/2010/main" val="420394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4BBDB-FF55-4377-8C41-FAAC6EA0B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Chinese censorship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6361C-4849-41A8-9594-2B96307F9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Implemented by the Peoples Republic of China's ruling party, the Chinese Communist Party</a:t>
            </a:r>
          </a:p>
          <a:p>
            <a:r>
              <a:rPr lang="en-US">
                <a:cs typeface="Calibri"/>
              </a:rPr>
              <a:t>Chinese Government produced whitepaper describing the control of Internet censorship within the country of China in 2010</a:t>
            </a:r>
          </a:p>
          <a:p>
            <a:r>
              <a:rPr lang="en-US">
                <a:ea typeface="+mn-lt"/>
                <a:cs typeface="+mn-lt"/>
              </a:rPr>
              <a:t>"Laws and regulations clearly prohibit the spread of information that contains content subverting state power, undermining national unity [or] infringing upon national </a:t>
            </a:r>
            <a:r>
              <a:rPr lang="en-US" err="1">
                <a:ea typeface="+mn-lt"/>
                <a:cs typeface="+mn-lt"/>
              </a:rPr>
              <a:t>honour</a:t>
            </a:r>
            <a:r>
              <a:rPr lang="en-US">
                <a:ea typeface="+mn-lt"/>
                <a:cs typeface="+mn-lt"/>
              </a:rPr>
              <a:t> and interests,"</a:t>
            </a:r>
          </a:p>
          <a:p>
            <a:r>
              <a:rPr lang="en-US">
                <a:ea typeface="+mn-lt"/>
                <a:cs typeface="+mn-lt"/>
              </a:rPr>
              <a:t>China still maintains that its people have unfettered access to the Internet. "Chinese citizens fully enjoy freedom of speech on the Internet," </a:t>
            </a:r>
          </a:p>
          <a:p>
            <a:endParaRPr lang="en-US"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7B56BB-80FA-482A-AD75-205534E5FE41}"/>
              </a:ext>
            </a:extLst>
          </p:cNvPr>
          <p:cNvSpPr txBox="1"/>
          <p:nvPr/>
        </p:nvSpPr>
        <p:spPr>
          <a:xfrm>
            <a:off x="2849478" y="5676900"/>
            <a:ext cx="88291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563C1"/>
                </a:solidFill>
                <a:cs typeface="Arial"/>
                <a:hlinkClick r:id="rId2"/>
              </a:rPr>
              <a:t>https://web.archive.org/web/20190701023627/http://news.bbc.co.uk/2/hi/8727647.stm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64D33-1A14-4A71-B637-155D91C33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18A99-CB2E-4260-A558-697EA7C17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Foytik CS895F20 Chinese Citizens Circumvent Censorship 12/3/2020</a:t>
            </a:r>
          </a:p>
        </p:txBody>
      </p:sp>
    </p:spTree>
    <p:extLst>
      <p:ext uri="{BB962C8B-B14F-4D97-AF65-F5344CB8AC3E}">
        <p14:creationId xmlns:p14="http://schemas.microsoft.com/office/powerpoint/2010/main" val="3322695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53F73-BEF3-4B1C-B6E9-61D88388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Media censored by the Chinese government</a:t>
            </a:r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7D0DA-87D4-465D-8831-247D09A6B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ea typeface="+mn-lt"/>
                <a:cs typeface="+mn-lt"/>
              </a:rPr>
              <a:t>Television</a:t>
            </a:r>
          </a:p>
          <a:p>
            <a:r>
              <a:rPr lang="en-US">
                <a:ea typeface="+mn-lt"/>
                <a:cs typeface="+mn-lt"/>
              </a:rPr>
              <a:t>Print media</a:t>
            </a:r>
          </a:p>
          <a:p>
            <a:r>
              <a:rPr lang="en-US">
                <a:ea typeface="+mn-lt"/>
                <a:cs typeface="+mn-lt"/>
              </a:rPr>
              <a:t>Radio</a:t>
            </a:r>
          </a:p>
          <a:p>
            <a:r>
              <a:rPr lang="en-US">
                <a:ea typeface="+mn-lt"/>
                <a:cs typeface="+mn-lt"/>
              </a:rPr>
              <a:t>Film</a:t>
            </a:r>
          </a:p>
          <a:p>
            <a:r>
              <a:rPr lang="en-US">
                <a:ea typeface="+mn-lt"/>
                <a:cs typeface="+mn-lt"/>
              </a:rPr>
              <a:t>Theater</a:t>
            </a:r>
          </a:p>
          <a:p>
            <a:r>
              <a:rPr lang="en-US">
                <a:ea typeface="+mn-lt"/>
                <a:cs typeface="+mn-lt"/>
              </a:rPr>
              <a:t>Text messaging</a:t>
            </a:r>
          </a:p>
          <a:p>
            <a:r>
              <a:rPr lang="en-US">
                <a:ea typeface="+mn-lt"/>
                <a:cs typeface="+mn-lt"/>
              </a:rPr>
              <a:t>Instant messaging</a:t>
            </a:r>
          </a:p>
          <a:p>
            <a:r>
              <a:rPr lang="en-US">
                <a:ea typeface="+mn-lt"/>
                <a:cs typeface="+mn-lt"/>
              </a:rPr>
              <a:t>Video games</a:t>
            </a:r>
          </a:p>
          <a:p>
            <a:r>
              <a:rPr lang="en-US">
                <a:ea typeface="+mn-lt"/>
                <a:cs typeface="+mn-lt"/>
              </a:rPr>
              <a:t>Literature</a:t>
            </a:r>
          </a:p>
          <a:p>
            <a:r>
              <a:rPr lang="en-US">
                <a:ea typeface="+mn-lt"/>
                <a:cs typeface="+mn-lt"/>
              </a:rPr>
              <a:t>Internet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CB055-0A95-43E4-8B69-311A6928F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Foytik CS895F20 Chinese Citizens Circumvent Censorship 12/3/2020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5AE5FF-B118-4241-995B-736E17825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87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733A2-6879-43D3-A771-72A987B86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Chinese historically censors based on keyword searches, Covid-19 censorship facilitated by keyword searches on platforms</a:t>
            </a:r>
            <a:endParaRPr lang="en-US"/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338F7C97-6DE1-4CAA-9F82-25DB922AD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4143"/>
          <a:stretch/>
        </p:blipFill>
        <p:spPr>
          <a:xfrm>
            <a:off x="2413802" y="1987381"/>
            <a:ext cx="6829288" cy="385629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4306E-39F4-4B2F-BFE8-3291E17C6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Foytik CS895F20 Chinese Citizens Circumvent Censorship 12/3/2020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70100-EF12-46C7-9172-7D41B1F9A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6A11CF-516D-4D14-B32F-3ECF5FCCD53B}"/>
              </a:ext>
            </a:extLst>
          </p:cNvPr>
          <p:cNvSpPr txBox="1"/>
          <p:nvPr/>
        </p:nvSpPr>
        <p:spPr>
          <a:xfrm>
            <a:off x="1256502" y="5948441"/>
            <a:ext cx="960660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ea typeface="+mn-lt"/>
                <a:cs typeface="+mn-lt"/>
              </a:rPr>
              <a:t>https://citizenlab.ca/2020/08/censored-contagion-ii-a-timeline-of-information-control-on-chinese-social-media-during-covid-19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79133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03DB2-B95A-40CF-9C4D-9B247250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Github as platform to circumvent censorship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D0A8C-9AB9-411B-8F87-60A5DB12D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Chinese government works and trades with Microsoft (owner of </a:t>
            </a:r>
            <a:r>
              <a:rPr lang="en-US" err="1">
                <a:ea typeface="+mn-lt"/>
                <a:cs typeface="+mn-lt"/>
              </a:rPr>
              <a:t>Github</a:t>
            </a:r>
            <a:r>
              <a:rPr lang="en-US">
                <a:ea typeface="+mn-lt"/>
                <a:cs typeface="+mn-lt"/>
              </a:rPr>
              <a:t>)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Chinese software developers use </a:t>
            </a:r>
            <a:r>
              <a:rPr lang="en-US" err="1">
                <a:cs typeface="Calibri"/>
              </a:rPr>
              <a:t>Github</a:t>
            </a:r>
            <a:r>
              <a:rPr lang="en-US">
                <a:cs typeface="Calibri"/>
              </a:rPr>
              <a:t> regularly</a:t>
            </a:r>
            <a:endParaRPr lang="en-US"/>
          </a:p>
          <a:p>
            <a:pPr lvl="1"/>
            <a:r>
              <a:rPr lang="en-US">
                <a:cs typeface="Calibri"/>
              </a:rPr>
              <a:t>Source version control of software projects</a:t>
            </a:r>
          </a:p>
          <a:p>
            <a:pPr lvl="1"/>
            <a:r>
              <a:rPr lang="en-US">
                <a:cs typeface="Calibri"/>
              </a:rPr>
              <a:t>Access and build open-sourced tools</a:t>
            </a:r>
          </a:p>
          <a:p>
            <a:pPr lvl="1"/>
            <a:r>
              <a:rPr lang="en-US">
                <a:cs typeface="Calibri"/>
              </a:rPr>
              <a:t>Participate with the world in software development</a:t>
            </a:r>
          </a:p>
          <a:p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41F4E-B9E3-46B8-AA5C-59FA7EAAA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Foytik CS895F20 Chinese Citizens Circumvent Censorship 12/3/2020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9B53AA-4FE4-45E1-9BF7-3FD73EEFF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52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Chinese Citizens Find Ways to Circumvent Covid-19 Censorship</vt:lpstr>
      <vt:lpstr>Outline</vt:lpstr>
      <vt:lpstr>Alternative platforms used by communities to archive</vt:lpstr>
      <vt:lpstr>ATX Barrio Archive celebrates Austin’s black and brown neighborhoods and reaches community members using Instagram</vt:lpstr>
      <vt:lpstr>Internet access restrictions across the world </vt:lpstr>
      <vt:lpstr>Chinese censorship</vt:lpstr>
      <vt:lpstr>Media censored by the Chinese government</vt:lpstr>
      <vt:lpstr>Chinese historically censors based on keyword searches, Covid-19 censorship facilitated by keyword searches on platforms</vt:lpstr>
      <vt:lpstr>Github as platform to circumvent censorship</vt:lpstr>
      <vt:lpstr>Difficulty for China to censor content on Github</vt:lpstr>
      <vt:lpstr>Sources of archives of the novel coronavirus from Jady Liu, a freelance journalist in China</vt:lpstr>
      <vt:lpstr>China Covid-19 Github archives</vt:lpstr>
      <vt:lpstr>/2019nCovMemory archive availability for the Github repo and the github.io page</vt:lpstr>
      <vt:lpstr>/nCovMemory summary from web.archive.org</vt:lpstr>
      <vt:lpstr>Example of content in nCovMemory repo from Wayback Machine</vt:lpstr>
      <vt:lpstr>URI-R and URI-M for the links in the Wayback Machine archive</vt:lpstr>
      <vt:lpstr>URI-R from Wuhan Science and Technology News (Live) currently shows the article has been removed</vt:lpstr>
      <vt:lpstr>URI-M link from Wuhan Science and Technology News provides the archived version of the article</vt:lpstr>
      <vt:lpstr>URI-M Screenshot link from Wuhan Science and Technology News (Archive) is linked but not archived</vt:lpstr>
      <vt:lpstr>URI-M Archive link from Wuhan Science and Technology News points to archive.today but shows archive of CAPTCHA request</vt:lpstr>
      <vt:lpstr>The archive.today shortened link works it just needs to be extracted from the URI-M of the Wayback Machine</vt:lpstr>
      <vt:lpstr>The archive on Wayback Machine is more complete comparing the media and personal narrative sources </vt:lpstr>
      <vt:lpstr>To avoid keyword search much of the archived material is images or PDF to avoid text searchable content referred to as "screensampling"</vt:lpstr>
      <vt:lpstr>Cloned github repo of nCovMemory's archive/jpg folder has 700 images of articles</vt:lpstr>
      <vt:lpstr>Wuhan2019 Github from lestweforget states (with Google Translate):</vt:lpstr>
      <vt:lpstr>Wuhan2019 focuses on pdf copies of all media associated with Covid-19 in China</vt:lpstr>
      <vt:lpstr>PDF representation is like the JPEG</vt:lpstr>
      <vt:lpstr>State of repos today</vt:lpstr>
      <vt:lpstr>Future and challenges of alternative platform archives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29</cp:revision>
  <dcterms:created xsi:type="dcterms:W3CDTF">2020-11-24T03:38:22Z</dcterms:created>
  <dcterms:modified xsi:type="dcterms:W3CDTF">2020-12-03T20:36:52Z</dcterms:modified>
</cp:coreProperties>
</file>