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0"/>
  </p:notesMasterIdLst>
  <p:sldIdLst>
    <p:sldId id="257" r:id="rId2"/>
    <p:sldId id="258" r:id="rId3"/>
    <p:sldId id="259" r:id="rId4"/>
    <p:sldId id="260" r:id="rId5"/>
    <p:sldId id="261" r:id="rId6"/>
    <p:sldId id="263" r:id="rId7"/>
    <p:sldId id="262" r:id="rId8"/>
    <p:sldId id="264" r:id="rId9"/>
  </p:sldIdLst>
  <p:sldSz cx="9144000" cy="5143500" type="screen16x9"/>
  <p:notesSz cx="6858000" cy="9144000"/>
  <p:embeddedFontLst>
    <p:embeddedFont>
      <p:font typeface="Google Sans" panose="020B0604020202020204" charset="0"/>
      <p:regular r:id="rId11"/>
      <p:bold r:id="rId12"/>
      <p:italic r:id="rId13"/>
      <p:boldItalic r:id="rId14"/>
    </p:embeddedFont>
    <p:embeddedFont>
      <p:font typeface="Posterama" panose="020B0504020200020000" pitchFamily="34" charset="0"/>
      <p:regular r:id="rId15"/>
    </p:embeddedFon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w Cen MT" panose="020B0602020104020603"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0070C0"/>
    <a:srgbClr val="363636"/>
    <a:srgbClr val="660033"/>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89245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88976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18660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2207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488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49199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6460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579104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014372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extLst>
      <p:ext uri="{BB962C8B-B14F-4D97-AF65-F5344CB8AC3E}">
        <p14:creationId xmlns:p14="http://schemas.microsoft.com/office/powerpoint/2010/main" val="307289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172013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43860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44146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052666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13701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546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44367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8524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1" y="0"/>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smtClean="0"/>
              <a:pPr/>
              <a:t>4/20/2024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883796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tx2">
                <a:lumMod val="20000"/>
                <a:lumOff val="80000"/>
              </a:schemeClr>
            </a:gs>
          </a:gsLst>
          <a:lin ang="5400000" scaled="0"/>
        </a:gradFill>
        <a:effectLst/>
      </p:bgPr>
    </p:bg>
    <p:spTree>
      <p:nvGrpSpPr>
        <p:cNvPr id="1" name="Shape 66"/>
        <p:cNvGrpSpPr/>
        <p:nvPr/>
      </p:nvGrpSpPr>
      <p:grpSpPr>
        <a:xfrm>
          <a:off x="0" y="0"/>
          <a:ext cx="0" cy="0"/>
          <a:chOff x="0" y="0"/>
          <a:chExt cx="0" cy="0"/>
        </a:xfrm>
      </p:grpSpPr>
      <p:sp>
        <p:nvSpPr>
          <p:cNvPr id="76" name="Freeform: Shape 75">
            <a:extLst>
              <a:ext uri="{FF2B5EF4-FFF2-40B4-BE49-F238E27FC236}">
                <a16:creationId xmlns:a16="http://schemas.microsoft.com/office/drawing/2014/main" id="{DDDE267B-E820-4910-868D-BA40CFB9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7142"/>
            <a:ext cx="7543800" cy="5150641"/>
          </a:xfrm>
          <a:custGeom>
            <a:avLst/>
            <a:gdLst>
              <a:gd name="connsiteX0" fmla="*/ 1263465 w 10058400"/>
              <a:gd name="connsiteY0" fmla="*/ 0 h 6867522"/>
              <a:gd name="connsiteX1" fmla="*/ 8794935 w 10058400"/>
              <a:gd name="connsiteY1" fmla="*/ 0 h 6867522"/>
              <a:gd name="connsiteX2" fmla="*/ 8909975 w 10058400"/>
              <a:gd name="connsiteY2" fmla="*/ 132807 h 6867522"/>
              <a:gd name="connsiteX3" fmla="*/ 10058400 w 10058400"/>
              <a:gd name="connsiteY3" fmla="*/ 3331845 h 6867522"/>
              <a:gd name="connsiteX4" fmla="*/ 8751905 w 10058400"/>
              <a:gd name="connsiteY4" fmla="*/ 6713366 h 6867522"/>
              <a:gd name="connsiteX5" fmla="*/ 8604930 w 10058400"/>
              <a:gd name="connsiteY5" fmla="*/ 6867522 h 6867522"/>
              <a:gd name="connsiteX6" fmla="*/ 1453470 w 10058400"/>
              <a:gd name="connsiteY6" fmla="*/ 6867522 h 6867522"/>
              <a:gd name="connsiteX7" fmla="*/ 1306495 w 10058400"/>
              <a:gd name="connsiteY7" fmla="*/ 6713366 h 6867522"/>
              <a:gd name="connsiteX8" fmla="*/ 0 w 10058400"/>
              <a:gd name="connsiteY8" fmla="*/ 3331845 h 6867522"/>
              <a:gd name="connsiteX9" fmla="*/ 1148425 w 10058400"/>
              <a:gd name="connsiteY9" fmla="*/ 132807 h 6867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67522">
                <a:moveTo>
                  <a:pt x="1263465" y="0"/>
                </a:moveTo>
                <a:lnTo>
                  <a:pt x="8794935" y="0"/>
                </a:lnTo>
                <a:lnTo>
                  <a:pt x="8909975" y="132807"/>
                </a:lnTo>
                <a:cubicBezTo>
                  <a:pt x="9627420" y="1002149"/>
                  <a:pt x="10058400" y="2116667"/>
                  <a:pt x="10058400" y="3331845"/>
                </a:cubicBezTo>
                <a:cubicBezTo>
                  <a:pt x="10058400" y="4633822"/>
                  <a:pt x="9563653" y="5820244"/>
                  <a:pt x="8751905" y="6713366"/>
                </a:cubicBezTo>
                <a:lnTo>
                  <a:pt x="8604930" y="6867522"/>
                </a:lnTo>
                <a:lnTo>
                  <a:pt x="1453470" y="6867522"/>
                </a:lnTo>
                <a:lnTo>
                  <a:pt x="1306495" y="6713366"/>
                </a:lnTo>
                <a:cubicBezTo>
                  <a:pt x="494747" y="5820244"/>
                  <a:pt x="0" y="4633822"/>
                  <a:pt x="0" y="3331845"/>
                </a:cubicBezTo>
                <a:cubicBezTo>
                  <a:pt x="0" y="2116667"/>
                  <a:pt x="430980" y="1002149"/>
                  <a:pt x="1148425" y="132807"/>
                </a:cubicBezTo>
                <a:close/>
              </a:path>
            </a:pathLst>
          </a:custGeom>
          <a:solidFill>
            <a:srgbClr val="FFFFFF"/>
          </a:solidFill>
          <a:ln>
            <a:noFill/>
          </a:ln>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8" name="Picture 77">
            <a:extLst>
              <a:ext uri="{FF2B5EF4-FFF2-40B4-BE49-F238E27FC236}">
                <a16:creationId xmlns:a16="http://schemas.microsoft.com/office/drawing/2014/main" id="{FF3E25D7-C2F8-445D-AA42-C1163028DA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7" name="Google Shape;67;p16"/>
          <p:cNvSpPr txBox="1"/>
          <p:nvPr/>
        </p:nvSpPr>
        <p:spPr>
          <a:xfrm>
            <a:off x="1791929" y="1215169"/>
            <a:ext cx="5560141" cy="1207788"/>
          </a:xfrm>
          <a:prstGeom prst="rect">
            <a:avLst/>
          </a:prstGeom>
          <a:noFill/>
          <a:ln>
            <a:noFill/>
          </a:ln>
        </p:spPr>
        <p:txBody>
          <a:bodyPr spcFirstLastPara="1" wrap="square" lIns="0" tIns="0" rIns="0" bIns="0" anchor="t" anchorCtr="0">
            <a:noAutofit/>
          </a:bodyPr>
          <a:lstStyle/>
          <a:p>
            <a:pPr algn="ctr" defTabSz="370332">
              <a:spcAft>
                <a:spcPts val="600"/>
              </a:spcAft>
            </a:pPr>
            <a:r>
              <a:rPr lang="it-IT" sz="3888" b="1" kern="1200">
                <a:solidFill>
                  <a:srgbClr val="660033"/>
                </a:solidFill>
                <a:latin typeface="Google Sans"/>
                <a:ea typeface="+mn-ea"/>
                <a:cs typeface="+mn-cs"/>
                <a:sym typeface="Google Sans"/>
              </a:rPr>
              <a:t>Automated Social Media Data Ingestion Pipeline</a:t>
            </a:r>
            <a:r>
              <a:rPr lang="en-US" sz="3888" b="1" kern="1200">
                <a:solidFill>
                  <a:srgbClr val="660033"/>
                </a:solidFill>
                <a:latin typeface="Google Sans"/>
                <a:ea typeface="+mn-ea"/>
                <a:cs typeface="+mn-cs"/>
                <a:sym typeface="Google Sans"/>
              </a:rPr>
              <a:t> </a:t>
            </a:r>
            <a:endParaRPr lang="en-US">
              <a:solidFill>
                <a:srgbClr val="660033"/>
              </a:solidFill>
              <a:latin typeface="Google Sans"/>
              <a:ea typeface="Google Sans"/>
              <a:cs typeface="Google Sans"/>
              <a:sym typeface="Google Sans"/>
            </a:endParaRPr>
          </a:p>
        </p:txBody>
      </p:sp>
      <p:sp>
        <p:nvSpPr>
          <p:cNvPr id="68" name="Google Shape;68;p16"/>
          <p:cNvSpPr/>
          <p:nvPr/>
        </p:nvSpPr>
        <p:spPr>
          <a:xfrm>
            <a:off x="3394872" y="1064373"/>
            <a:ext cx="2354254" cy="37283"/>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571138" y="3154232"/>
            <a:ext cx="2354254" cy="37283"/>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71" name="Google Shape;71;p16"/>
          <p:cNvSpPr txBox="1"/>
          <p:nvPr/>
        </p:nvSpPr>
        <p:spPr>
          <a:xfrm>
            <a:off x="3800486" y="3393729"/>
            <a:ext cx="1543026" cy="653442"/>
          </a:xfrm>
          <a:prstGeom prst="rect">
            <a:avLst/>
          </a:prstGeom>
          <a:noFill/>
          <a:ln>
            <a:noFill/>
          </a:ln>
        </p:spPr>
        <p:txBody>
          <a:bodyPr spcFirstLastPara="1" wrap="square" lIns="91425" tIns="91425" rIns="91425" bIns="91425" anchor="t" anchorCtr="0">
            <a:noAutofit/>
          </a:bodyPr>
          <a:lstStyle/>
          <a:p>
            <a:pPr algn="ctr" defTabSz="370332">
              <a:spcAft>
                <a:spcPts val="600"/>
              </a:spcAft>
            </a:pPr>
            <a:r>
              <a:rPr lang="en-US" sz="1458" kern="1200" dirty="0">
                <a:solidFill>
                  <a:schemeClr val="tx1"/>
                </a:solidFill>
                <a:latin typeface="Proxima Nova"/>
                <a:ea typeface="+mn-ea"/>
                <a:cs typeface="+mn-cs"/>
                <a:sym typeface="Proxima Nova"/>
              </a:rPr>
              <a:t>DSCI-6007-01</a:t>
            </a:r>
          </a:p>
          <a:p>
            <a:pPr algn="ctr" defTabSz="370332">
              <a:spcAft>
                <a:spcPts val="600"/>
              </a:spcAft>
            </a:pPr>
            <a:r>
              <a:rPr lang="en-US" sz="1458" kern="1200" dirty="0">
                <a:solidFill>
                  <a:schemeClr val="tx1"/>
                </a:solidFill>
                <a:latin typeface="Proxima Nova"/>
                <a:ea typeface="+mn-ea"/>
                <a:cs typeface="+mn-cs"/>
                <a:sym typeface="Proxima Nova"/>
              </a:rPr>
              <a:t>Team 1</a:t>
            </a:r>
            <a:endParaRPr lang="en-US" dirty="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6F54158-9940-5060-4B9D-414872C91EAC}"/>
              </a:ext>
            </a:extLst>
          </p:cNvPr>
          <p:cNvSpPr/>
          <p:nvPr/>
        </p:nvSpPr>
        <p:spPr>
          <a:xfrm>
            <a:off x="2953213" y="3626908"/>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E79E145-A2EF-543F-CE36-47153797EEF0}"/>
              </a:ext>
            </a:extLst>
          </p:cNvPr>
          <p:cNvSpPr/>
          <p:nvPr/>
        </p:nvSpPr>
        <p:spPr>
          <a:xfrm>
            <a:off x="2953213" y="2560155"/>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B78A89E-FA7D-B49F-2641-849E75D64845}"/>
              </a:ext>
            </a:extLst>
          </p:cNvPr>
          <p:cNvSpPr/>
          <p:nvPr/>
        </p:nvSpPr>
        <p:spPr>
          <a:xfrm>
            <a:off x="2953213" y="1396997"/>
            <a:ext cx="3237572" cy="788667"/>
          </a:xfrm>
          <a:prstGeom prst="roundRect">
            <a:avLst/>
          </a:prstGeom>
          <a:solidFill>
            <a:schemeClr val="bg2">
              <a:lumMod val="20000"/>
              <a:lumOff val="80000"/>
            </a:schemeClr>
          </a:solidFill>
          <a:ln>
            <a:noFill/>
          </a:ln>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77;p17"/>
          <p:cNvSpPr txBox="1">
            <a:spLocks noGrp="1"/>
          </p:cNvSpPr>
          <p:nvPr>
            <p:ph type="title"/>
          </p:nvPr>
        </p:nvSpPr>
        <p:spPr>
          <a:xfrm>
            <a:off x="387750" y="266972"/>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75000"/>
                  </a:schemeClr>
                </a:solidFill>
              </a:rPr>
              <a:t>OUR TEAM</a:t>
            </a:r>
          </a:p>
        </p:txBody>
      </p:sp>
      <p:sp>
        <p:nvSpPr>
          <p:cNvPr id="81" name="Google Shape;81;p17"/>
          <p:cNvSpPr/>
          <p:nvPr/>
        </p:nvSpPr>
        <p:spPr>
          <a:xfrm>
            <a:off x="2851940" y="3181144"/>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Diwas Chaulagain</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Team leader and data source arrangements</a:t>
            </a:r>
            <a:endParaRPr sz="1000" dirty="0">
              <a:solidFill>
                <a:schemeClr val="tx2">
                  <a:lumMod val="75000"/>
                </a:schemeClr>
              </a:solidFill>
              <a:latin typeface="Roboto"/>
              <a:ea typeface="Roboto"/>
              <a:cs typeface="Roboto"/>
              <a:sym typeface="Roboto"/>
            </a:endParaRPr>
          </a:p>
        </p:txBody>
      </p:sp>
      <p:sp>
        <p:nvSpPr>
          <p:cNvPr id="2" name="Google Shape;81;p17">
            <a:extLst>
              <a:ext uri="{FF2B5EF4-FFF2-40B4-BE49-F238E27FC236}">
                <a16:creationId xmlns:a16="http://schemas.microsoft.com/office/drawing/2014/main" id="{7885F602-582D-72D8-29BD-B30D53F5C4A2}"/>
              </a:ext>
            </a:extLst>
          </p:cNvPr>
          <p:cNvSpPr/>
          <p:nvPr/>
        </p:nvSpPr>
        <p:spPr>
          <a:xfrm>
            <a:off x="2851940" y="2110798"/>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Srikanth Thota</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Data processing and data handling</a:t>
            </a:r>
            <a:endParaRPr sz="1000" dirty="0">
              <a:solidFill>
                <a:schemeClr val="tx2">
                  <a:lumMod val="75000"/>
                </a:schemeClr>
              </a:solidFill>
              <a:latin typeface="Roboto"/>
              <a:ea typeface="Roboto"/>
              <a:cs typeface="Roboto"/>
              <a:sym typeface="Roboto"/>
            </a:endParaRPr>
          </a:p>
        </p:txBody>
      </p:sp>
      <p:sp>
        <p:nvSpPr>
          <p:cNvPr id="3" name="Google Shape;81;p17">
            <a:extLst>
              <a:ext uri="{FF2B5EF4-FFF2-40B4-BE49-F238E27FC236}">
                <a16:creationId xmlns:a16="http://schemas.microsoft.com/office/drawing/2014/main" id="{86170909-7BD7-BE39-5C3F-DA14C195CEA0}"/>
              </a:ext>
            </a:extLst>
          </p:cNvPr>
          <p:cNvSpPr/>
          <p:nvPr/>
        </p:nvSpPr>
        <p:spPr>
          <a:xfrm>
            <a:off x="2851940" y="973541"/>
            <a:ext cx="3440119" cy="165044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tx2">
                    <a:lumMod val="75000"/>
                  </a:schemeClr>
                </a:solidFill>
                <a:latin typeface="Roboto"/>
                <a:ea typeface="Roboto"/>
                <a:cs typeface="Roboto"/>
                <a:sym typeface="Roboto"/>
              </a:rPr>
              <a:t>Hima Sai Kuruba</a:t>
            </a:r>
            <a:br>
              <a:rPr lang="en" sz="1100" b="1" dirty="0">
                <a:solidFill>
                  <a:schemeClr val="tx2">
                    <a:lumMod val="75000"/>
                  </a:schemeClr>
                </a:solidFill>
                <a:latin typeface="Roboto"/>
                <a:ea typeface="Roboto"/>
                <a:cs typeface="Roboto"/>
                <a:sym typeface="Roboto"/>
              </a:rPr>
            </a:br>
            <a:r>
              <a:rPr lang="en" sz="1050" dirty="0">
                <a:solidFill>
                  <a:schemeClr val="tx2">
                    <a:lumMod val="75000"/>
                  </a:schemeClr>
                </a:solidFill>
                <a:latin typeface="Roboto"/>
                <a:ea typeface="Roboto"/>
                <a:cs typeface="Roboto"/>
                <a:sym typeface="Roboto"/>
              </a:rPr>
              <a:t> Data visualization and </a:t>
            </a:r>
          </a:p>
          <a:p>
            <a:pPr marL="0" marR="0" lvl="0" indent="0" algn="ctr" rtl="0">
              <a:spcBef>
                <a:spcPts val="0"/>
              </a:spcBef>
              <a:spcAft>
                <a:spcPts val="0"/>
              </a:spcAft>
              <a:buNone/>
            </a:pPr>
            <a:r>
              <a:rPr lang="en" sz="1050" dirty="0">
                <a:solidFill>
                  <a:schemeClr val="tx2">
                    <a:lumMod val="75000"/>
                  </a:schemeClr>
                </a:solidFill>
                <a:latin typeface="Roboto"/>
                <a:ea typeface="Roboto"/>
                <a:cs typeface="Roboto"/>
                <a:sym typeface="Roboto"/>
              </a:rPr>
              <a:t>Story Telling</a:t>
            </a:r>
            <a:endParaRPr sz="1000" dirty="0">
              <a:solidFill>
                <a:schemeClr val="tx2">
                  <a:lumMod val="75000"/>
                </a:schemeClr>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7750" y="289640"/>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solidFill>
                  <a:schemeClr val="tx2">
                    <a:lumMod val="25000"/>
                  </a:schemeClr>
                </a:solidFill>
              </a:rPr>
              <a:t>BUSINESS PROBLEM</a:t>
            </a:r>
            <a:endParaRPr b="1" dirty="0">
              <a:solidFill>
                <a:schemeClr val="tx2">
                  <a:lumMod val="25000"/>
                </a:schemeClr>
              </a:solidFill>
            </a:endParaRPr>
          </a:p>
        </p:txBody>
      </p:sp>
      <p:sp>
        <p:nvSpPr>
          <p:cNvPr id="95" name="Google Shape;95;p18"/>
          <p:cNvSpPr txBox="1"/>
          <p:nvPr/>
        </p:nvSpPr>
        <p:spPr>
          <a:xfrm>
            <a:off x="714265" y="2860793"/>
            <a:ext cx="7715470" cy="1882192"/>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US" sz="1200" b="0" u="none" dirty="0">
                <a:solidFill>
                  <a:srgbClr val="363636"/>
                </a:solidFill>
                <a:latin typeface="Roboto"/>
                <a:ea typeface="Roboto"/>
                <a:cs typeface="Roboto"/>
                <a:sym typeface="Roboto"/>
              </a:rPr>
              <a:t>We are the data engineering team of a </a:t>
            </a:r>
            <a:r>
              <a:rPr lang="en-US" sz="1200" dirty="0">
                <a:solidFill>
                  <a:srgbClr val="363636"/>
                </a:solidFill>
                <a:latin typeface="Roboto"/>
                <a:ea typeface="Roboto"/>
                <a:cs typeface="Roboto"/>
                <a:sym typeface="Roboto"/>
              </a:rPr>
              <a:t>marketing company which looks after the brand images of large companies. Pfizer, a large pharmaceutical company, wants to know how positively people think about them. So, our company has the task to determine how people think about them and doing what actions causes the users to think positively or negatively. Our company has a team of data scientists whose work is to do modelling and predictions. We as data engineers, will only focus on the part of data gathering, ingestion, storage, processing and visualization. Doing so we as data engineers are also focusing on data’s excellence, reliability, security , efficiency, cost-optimization and sustainability. </a:t>
            </a:r>
            <a:endParaRPr sz="1200" b="0" u="none" dirty="0">
              <a:solidFill>
                <a:srgbClr val="363636"/>
              </a:solidFill>
              <a:latin typeface="Roboto"/>
              <a:ea typeface="Roboto"/>
              <a:cs typeface="Roboto"/>
              <a:sym typeface="Roboto"/>
            </a:endParaRPr>
          </a:p>
        </p:txBody>
      </p:sp>
      <p:sp>
        <p:nvSpPr>
          <p:cNvPr id="96" name="Google Shape;96;p18"/>
          <p:cNvSpPr/>
          <p:nvPr/>
        </p:nvSpPr>
        <p:spPr>
          <a:xfrm>
            <a:off x="3790522" y="1048855"/>
            <a:ext cx="1495156" cy="1495156"/>
          </a:xfrm>
          <a:prstGeom prst="ellipse">
            <a:avLst/>
          </a:prstGeom>
          <a:solidFill>
            <a:srgbClr val="FFFFCC">
              <a:alpha val="61176"/>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00" name="Google Shape;100;p18"/>
          <p:cNvSpPr/>
          <p:nvPr/>
        </p:nvSpPr>
        <p:spPr>
          <a:xfrm>
            <a:off x="6698351" y="349062"/>
            <a:ext cx="297181" cy="316983"/>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accent1">
              <a:lumMod val="5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pic>
        <p:nvPicPr>
          <p:cNvPr id="5" name="Picture 4" descr="A blue and black logo&#10;&#10;Description automatically generated">
            <a:extLst>
              <a:ext uri="{FF2B5EF4-FFF2-40B4-BE49-F238E27FC236}">
                <a16:creationId xmlns:a16="http://schemas.microsoft.com/office/drawing/2014/main" id="{8774FE6C-360F-4645-8047-9707F6F582B7}"/>
              </a:ext>
            </a:extLst>
          </p:cNvPr>
          <p:cNvPicPr>
            <a:picLocks noChangeAspect="1"/>
          </p:cNvPicPr>
          <p:nvPr/>
        </p:nvPicPr>
        <p:blipFill>
          <a:blip r:embed="rId3"/>
          <a:stretch>
            <a:fillRect/>
          </a:stretch>
        </p:blipFill>
        <p:spPr>
          <a:xfrm>
            <a:off x="3754351" y="976513"/>
            <a:ext cx="1567498" cy="15674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50000"/>
                  </a:schemeClr>
                </a:solidFill>
              </a:rPr>
              <a:t>OUR PROPOSED SOLUTION</a:t>
            </a:r>
          </a:p>
        </p:txBody>
      </p:sp>
      <p:sp>
        <p:nvSpPr>
          <p:cNvPr id="109" name="Google Shape;109;p19"/>
          <p:cNvSpPr/>
          <p:nvPr/>
        </p:nvSpPr>
        <p:spPr>
          <a:xfrm>
            <a:off x="1444082" y="1294160"/>
            <a:ext cx="2667000" cy="2894666"/>
          </a:xfrm>
          <a:prstGeom prst="roundRect">
            <a:avLst>
              <a:gd name="adj" fmla="val 2440"/>
            </a:avLst>
          </a:prstGeom>
          <a:solidFill>
            <a:schemeClr val="accent6">
              <a:lumMod val="5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1529882" y="222388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A robust data engineering pipeline that takes in the data from kaggle to securely store and process the data</a:t>
            </a:r>
            <a:endParaRPr dirty="0"/>
          </a:p>
        </p:txBody>
      </p:sp>
      <p:sp>
        <p:nvSpPr>
          <p:cNvPr id="112" name="Google Shape;112;p19"/>
          <p:cNvSpPr/>
          <p:nvPr/>
        </p:nvSpPr>
        <p:spPr>
          <a:xfrm>
            <a:off x="5249660" y="1294160"/>
            <a:ext cx="2667000" cy="2894666"/>
          </a:xfrm>
          <a:prstGeom prst="roundRect">
            <a:avLst>
              <a:gd name="adj" fmla="val 2440"/>
            </a:avLst>
          </a:prstGeom>
          <a:solidFill>
            <a:schemeClr val="accent6">
              <a:lumMod val="50000"/>
            </a:scheme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5335460" y="222388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US" sz="1200" b="1" dirty="0">
                <a:solidFill>
                  <a:schemeClr val="lt1"/>
                </a:solidFill>
                <a:latin typeface="Roboto"/>
                <a:ea typeface="Roboto"/>
                <a:cs typeface="Roboto"/>
                <a:sym typeface="Roboto"/>
              </a:rPr>
              <a:t>Analyze the data to provide insights to the company about the positives and negatives about the opinion of people towards the company</a:t>
            </a:r>
            <a:br>
              <a:rPr lang="en-US" sz="1000" dirty="0">
                <a:solidFill>
                  <a:schemeClr val="lt1"/>
                </a:solidFill>
                <a:latin typeface="Roboto"/>
                <a:ea typeface="Roboto"/>
                <a:cs typeface="Roboto"/>
                <a:sym typeface="Roboto"/>
              </a:rPr>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5" name="Google Shape;125;p20"/>
          <p:cNvSpPr txBox="1">
            <a:spLocks noGrp="1"/>
          </p:cNvSpPr>
          <p:nvPr>
            <p:ph type="title"/>
          </p:nvPr>
        </p:nvSpPr>
        <p:spPr>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solidFill>
                  <a:schemeClr val="tx2">
                    <a:lumMod val="75000"/>
                  </a:schemeClr>
                </a:solidFill>
              </a:rPr>
              <a:t>DATA</a:t>
            </a:r>
            <a:r>
              <a:rPr lang="en" dirty="0">
                <a:solidFill>
                  <a:schemeClr val="tx2">
                    <a:lumMod val="75000"/>
                  </a:schemeClr>
                </a:solidFill>
              </a:rPr>
              <a:t> </a:t>
            </a:r>
            <a:r>
              <a:rPr lang="en" b="1" dirty="0">
                <a:solidFill>
                  <a:schemeClr val="tx2">
                    <a:lumMod val="75000"/>
                  </a:schemeClr>
                </a:solidFill>
              </a:rPr>
              <a:t>SOURCE</a:t>
            </a:r>
            <a:endParaRPr b="1" dirty="0">
              <a:solidFill>
                <a:schemeClr val="tx2">
                  <a:lumMod val="75000"/>
                </a:schemeClr>
              </a:solidFill>
            </a:endParaRPr>
          </a:p>
        </p:txBody>
      </p:sp>
      <p:sp>
        <p:nvSpPr>
          <p:cNvPr id="4" name="TextBox 3">
            <a:extLst>
              <a:ext uri="{FF2B5EF4-FFF2-40B4-BE49-F238E27FC236}">
                <a16:creationId xmlns:a16="http://schemas.microsoft.com/office/drawing/2014/main" id="{A587833F-B6AE-9C1A-1EE9-23FCC18AA762}"/>
              </a:ext>
            </a:extLst>
          </p:cNvPr>
          <p:cNvSpPr txBox="1"/>
          <p:nvPr/>
        </p:nvSpPr>
        <p:spPr>
          <a:xfrm>
            <a:off x="1862253" y="4185218"/>
            <a:ext cx="5419493" cy="646331"/>
          </a:xfrm>
          <a:prstGeom prst="rect">
            <a:avLst/>
          </a:prstGeom>
          <a:noFill/>
        </p:spPr>
        <p:txBody>
          <a:bodyPr wrap="square" rtlCol="0">
            <a:spAutoFit/>
          </a:bodyPr>
          <a:lstStyle/>
          <a:p>
            <a:pPr algn="ctr"/>
            <a:r>
              <a:rPr lang="en-US" dirty="0"/>
              <a:t>https://www.kaggle.com/code/thomaskonstantin/pfizer-vaccine-sentiment-and-time-series-analysis</a:t>
            </a:r>
          </a:p>
        </p:txBody>
      </p:sp>
      <p:pic>
        <p:nvPicPr>
          <p:cNvPr id="6" name="Picture 5" descr="A black x on a black background&#10;&#10;Description automatically generated">
            <a:extLst>
              <a:ext uri="{FF2B5EF4-FFF2-40B4-BE49-F238E27FC236}">
                <a16:creationId xmlns:a16="http://schemas.microsoft.com/office/drawing/2014/main" id="{A487EE8D-C4BC-17FD-2A35-FEDC71BDD1C8}"/>
              </a:ext>
            </a:extLst>
          </p:cNvPr>
          <p:cNvPicPr>
            <a:picLocks noChangeAspect="1"/>
          </p:cNvPicPr>
          <p:nvPr/>
        </p:nvPicPr>
        <p:blipFill>
          <a:blip r:embed="rId3"/>
          <a:stretch>
            <a:fillRect/>
          </a:stretch>
        </p:blipFill>
        <p:spPr>
          <a:xfrm>
            <a:off x="2985726" y="530870"/>
            <a:ext cx="3159048" cy="3159048"/>
          </a:xfrm>
          <a:prstGeom prst="rect">
            <a:avLst/>
          </a:prstGeom>
        </p:spPr>
      </p:pic>
      <p:sp>
        <p:nvSpPr>
          <p:cNvPr id="7" name="Google Shape;125;p20">
            <a:extLst>
              <a:ext uri="{FF2B5EF4-FFF2-40B4-BE49-F238E27FC236}">
                <a16:creationId xmlns:a16="http://schemas.microsoft.com/office/drawing/2014/main" id="{021E5B3F-6C4C-A61E-DCA2-A7EBAB54870F}"/>
              </a:ext>
            </a:extLst>
          </p:cNvPr>
          <p:cNvSpPr txBox="1">
            <a:spLocks/>
          </p:cNvSpPr>
          <p:nvPr/>
        </p:nvSpPr>
        <p:spPr>
          <a:xfrm>
            <a:off x="3269637" y="3689918"/>
            <a:ext cx="2604726" cy="495300"/>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2000" dirty="0">
                <a:solidFill>
                  <a:schemeClr val="tx1"/>
                </a:solidFill>
              </a:rPr>
              <a:t>X data from </a:t>
            </a:r>
            <a:r>
              <a:rPr lang="en-US" sz="2000" dirty="0" err="1">
                <a:solidFill>
                  <a:schemeClr val="tx1"/>
                </a:solidFill>
              </a:rPr>
              <a:t>kaggle</a:t>
            </a:r>
            <a:endParaRPr lang="en-US"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4845CC-6480-80D3-605F-AC7D920F6B7E}"/>
              </a:ext>
            </a:extLst>
          </p:cNvPr>
          <p:cNvSpPr>
            <a:spLocks noGrp="1"/>
          </p:cNvSpPr>
          <p:nvPr>
            <p:ph type="title"/>
          </p:nvPr>
        </p:nvSpPr>
        <p:spPr>
          <a:xfrm>
            <a:off x="381000" y="156647"/>
            <a:ext cx="8368500" cy="679966"/>
          </a:xfrm>
        </p:spPr>
        <p:txBody>
          <a:bodyPr/>
          <a:lstStyle/>
          <a:p>
            <a:r>
              <a:rPr lang="en-US" sz="2400" b="1" dirty="0">
                <a:solidFill>
                  <a:schemeClr val="tx2">
                    <a:lumMod val="75000"/>
                  </a:schemeClr>
                </a:solidFill>
              </a:rPr>
              <a:t>CRISP – DM</a:t>
            </a:r>
            <a:br>
              <a:rPr lang="en-US" sz="2400" b="1" dirty="0">
                <a:solidFill>
                  <a:schemeClr val="tx2">
                    <a:lumMod val="75000"/>
                  </a:schemeClr>
                </a:solidFill>
              </a:rPr>
            </a:br>
            <a:r>
              <a:rPr lang="en-US" sz="2400" b="1" dirty="0">
                <a:solidFill>
                  <a:schemeClr val="tx2">
                    <a:lumMod val="75000"/>
                  </a:schemeClr>
                </a:solidFill>
              </a:rPr>
              <a:t> METHODOLOGY</a:t>
            </a:r>
          </a:p>
        </p:txBody>
      </p:sp>
      <p:pic>
        <p:nvPicPr>
          <p:cNvPr id="1026" name="Picture 2" descr="CRISP-DM">
            <a:extLst>
              <a:ext uri="{FF2B5EF4-FFF2-40B4-BE49-F238E27FC236}">
                <a16:creationId xmlns:a16="http://schemas.microsoft.com/office/drawing/2014/main" id="{516C0049-E6FF-D640-4000-3426DA25A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041" y="1081660"/>
            <a:ext cx="4805918" cy="33250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7F9274-D1BB-2E78-5CDF-C207BD57AE42}"/>
              </a:ext>
            </a:extLst>
          </p:cNvPr>
          <p:cNvSpPr txBox="1"/>
          <p:nvPr/>
        </p:nvSpPr>
        <p:spPr>
          <a:xfrm>
            <a:off x="3238343" y="4617521"/>
            <a:ext cx="3051797" cy="369332"/>
          </a:xfrm>
          <a:prstGeom prst="rect">
            <a:avLst/>
          </a:prstGeom>
          <a:noFill/>
        </p:spPr>
        <p:txBody>
          <a:bodyPr wrap="none" rtlCol="0">
            <a:spAutoFit/>
          </a:bodyPr>
          <a:lstStyle/>
          <a:p>
            <a:r>
              <a:rPr lang="en-US" b="0" i="0" dirty="0">
                <a:solidFill>
                  <a:schemeClr val="tx2">
                    <a:lumMod val="75000"/>
                  </a:schemeClr>
                </a:solidFill>
                <a:effectLst/>
                <a:latin typeface="Inter"/>
              </a:rPr>
              <a:t>Source: data-science-blog.com</a:t>
            </a:r>
            <a:endParaRPr lang="en-US" dirty="0">
              <a:solidFill>
                <a:schemeClr val="tx2">
                  <a:lumMod val="75000"/>
                </a:schemeClr>
              </a:solidFill>
            </a:endParaRPr>
          </a:p>
        </p:txBody>
      </p:sp>
      <p:sp>
        <p:nvSpPr>
          <p:cNvPr id="2" name="TextBox 1">
            <a:extLst>
              <a:ext uri="{FF2B5EF4-FFF2-40B4-BE49-F238E27FC236}">
                <a16:creationId xmlns:a16="http://schemas.microsoft.com/office/drawing/2014/main" id="{BAE3582E-5114-E93E-DE15-D4DF1E86FB0F}"/>
              </a:ext>
            </a:extLst>
          </p:cNvPr>
          <p:cNvSpPr txBox="1"/>
          <p:nvPr/>
        </p:nvSpPr>
        <p:spPr>
          <a:xfrm>
            <a:off x="4206240" y="2838450"/>
            <a:ext cx="662940" cy="230832"/>
          </a:xfrm>
          <a:prstGeom prst="rect">
            <a:avLst/>
          </a:prstGeom>
          <a:solidFill>
            <a:schemeClr val="bg1"/>
          </a:solidFill>
        </p:spPr>
        <p:txBody>
          <a:bodyPr wrap="square" rtlCol="0">
            <a:spAutoFit/>
          </a:bodyPr>
          <a:lstStyle/>
          <a:p>
            <a:pPr algn="ctr"/>
            <a:r>
              <a:rPr lang="en-US" sz="900" dirty="0">
                <a:latin typeface="Times New Roman" panose="02020603050405020304" pitchFamily="18" charset="0"/>
                <a:cs typeface="Times New Roman" panose="02020603050405020304" pitchFamily="18" charset="0"/>
              </a:rPr>
              <a:t>Storage</a:t>
            </a:r>
          </a:p>
        </p:txBody>
      </p:sp>
    </p:spTree>
    <p:extLst>
      <p:ext uri="{BB962C8B-B14F-4D97-AF65-F5344CB8AC3E}">
        <p14:creationId xmlns:p14="http://schemas.microsoft.com/office/powerpoint/2010/main" val="173179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21"/>
          <p:cNvSpPr txBox="1">
            <a:spLocks noGrp="1"/>
          </p:cNvSpPr>
          <p:nvPr>
            <p:ph type="title"/>
          </p:nvPr>
        </p:nvSpPr>
        <p:spPr>
          <a:xfrm>
            <a:off x="1477939" y="186459"/>
            <a:ext cx="6589939"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US" b="1" dirty="0">
                <a:solidFill>
                  <a:schemeClr val="tx2">
                    <a:lumMod val="75000"/>
                  </a:schemeClr>
                </a:solidFill>
              </a:rPr>
              <a:t>TOOLS AND FLOW OF PROJECT</a:t>
            </a:r>
          </a:p>
        </p:txBody>
      </p:sp>
      <p:pic>
        <p:nvPicPr>
          <p:cNvPr id="2054" name="Picture 6" descr="Amazon S3 Simple Storage Service Logo PNG Vector">
            <a:extLst>
              <a:ext uri="{FF2B5EF4-FFF2-40B4-BE49-F238E27FC236}">
                <a16:creationId xmlns:a16="http://schemas.microsoft.com/office/drawing/2014/main" id="{FC53F96D-AF3A-E4F7-A803-D20445325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82" y="3821148"/>
            <a:ext cx="810790" cy="81079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ower BI - Microsoft Logo PNG Vector">
            <a:extLst>
              <a:ext uri="{FF2B5EF4-FFF2-40B4-BE49-F238E27FC236}">
                <a16:creationId xmlns:a16="http://schemas.microsoft.com/office/drawing/2014/main" id="{BAEA1595-25E9-5DC6-2B51-43B090CD39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007" y="2696298"/>
            <a:ext cx="1656111" cy="78941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x on a black background&#10;&#10;Description automatically generated">
            <a:extLst>
              <a:ext uri="{FF2B5EF4-FFF2-40B4-BE49-F238E27FC236}">
                <a16:creationId xmlns:a16="http://schemas.microsoft.com/office/drawing/2014/main" id="{AEF054D9-75D8-D970-3476-292766D80122}"/>
              </a:ext>
            </a:extLst>
          </p:cNvPr>
          <p:cNvPicPr>
            <a:picLocks noChangeAspect="1"/>
          </p:cNvPicPr>
          <p:nvPr/>
        </p:nvPicPr>
        <p:blipFill>
          <a:blip r:embed="rId5"/>
          <a:stretch>
            <a:fillRect/>
          </a:stretch>
        </p:blipFill>
        <p:spPr>
          <a:xfrm>
            <a:off x="122016" y="2360863"/>
            <a:ext cx="1460285" cy="1460285"/>
          </a:xfrm>
          <a:prstGeom prst="rect">
            <a:avLst/>
          </a:prstGeom>
        </p:spPr>
      </p:pic>
      <p:sp>
        <p:nvSpPr>
          <p:cNvPr id="5" name="Rectangle 4">
            <a:extLst>
              <a:ext uri="{FF2B5EF4-FFF2-40B4-BE49-F238E27FC236}">
                <a16:creationId xmlns:a16="http://schemas.microsoft.com/office/drawing/2014/main" id="{EE688B14-83BA-AC8F-49DF-E7627B2431B3}"/>
              </a:ext>
            </a:extLst>
          </p:cNvPr>
          <p:cNvSpPr/>
          <p:nvPr/>
        </p:nvSpPr>
        <p:spPr>
          <a:xfrm>
            <a:off x="4423312" y="1113757"/>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B4F3C0-5B8D-8DEA-AA4D-0726D843A8C6}"/>
              </a:ext>
            </a:extLst>
          </p:cNvPr>
          <p:cNvSpPr/>
          <p:nvPr/>
        </p:nvSpPr>
        <p:spPr>
          <a:xfrm>
            <a:off x="4439338" y="3275233"/>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AFF4C08-4F9F-61C6-FABF-2F281AE2A120}"/>
              </a:ext>
            </a:extLst>
          </p:cNvPr>
          <p:cNvSpPr/>
          <p:nvPr/>
        </p:nvSpPr>
        <p:spPr>
          <a:xfrm>
            <a:off x="7141650" y="2113213"/>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58A54A-4948-69B8-80C8-46BD6F421DEA}"/>
              </a:ext>
            </a:extLst>
          </p:cNvPr>
          <p:cNvSpPr/>
          <p:nvPr/>
        </p:nvSpPr>
        <p:spPr>
          <a:xfrm>
            <a:off x="2107296" y="2083944"/>
            <a:ext cx="1932879"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B1D1D73-6601-8054-4CC9-75D00F33AB6B}"/>
              </a:ext>
            </a:extLst>
          </p:cNvPr>
          <p:cNvSpPr/>
          <p:nvPr/>
        </p:nvSpPr>
        <p:spPr>
          <a:xfrm>
            <a:off x="1325827" y="2926080"/>
            <a:ext cx="80393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6509D0A-836E-341E-4504-74E561E9F8DA}"/>
              </a:ext>
            </a:extLst>
          </p:cNvPr>
          <p:cNvSpPr/>
          <p:nvPr/>
        </p:nvSpPr>
        <p:spPr>
          <a:xfrm>
            <a:off x="6337717" y="2652866"/>
            <a:ext cx="80393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C905643-953A-BAB4-1E0D-5A5DDD1FE808}"/>
              </a:ext>
            </a:extLst>
          </p:cNvPr>
          <p:cNvSpPr/>
          <p:nvPr/>
        </p:nvSpPr>
        <p:spPr>
          <a:xfrm>
            <a:off x="3432701" y="2913595"/>
            <a:ext cx="715553"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FF3CDE4F-36D5-B599-53C2-9374A54A5BB2}"/>
              </a:ext>
            </a:extLst>
          </p:cNvPr>
          <p:cNvSpPr/>
          <p:nvPr/>
        </p:nvSpPr>
        <p:spPr>
          <a:xfrm rot="16200000">
            <a:off x="3829298" y="2372716"/>
            <a:ext cx="92669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16689232-F225-B4F0-07A4-0DFD2C24B43F}"/>
              </a:ext>
            </a:extLst>
          </p:cNvPr>
          <p:cNvSpPr/>
          <p:nvPr/>
        </p:nvSpPr>
        <p:spPr>
          <a:xfrm rot="5400000">
            <a:off x="3833530" y="3525096"/>
            <a:ext cx="92669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DEBD349E-A40D-7493-F29A-FA87615ACE84}"/>
              </a:ext>
            </a:extLst>
          </p:cNvPr>
          <p:cNvSpPr/>
          <p:nvPr/>
        </p:nvSpPr>
        <p:spPr>
          <a:xfrm>
            <a:off x="4122913" y="1995012"/>
            <a:ext cx="63248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3C04EDE5-587F-5FDF-B88B-61E1B8A49CD1}"/>
              </a:ext>
            </a:extLst>
          </p:cNvPr>
          <p:cNvSpPr/>
          <p:nvPr/>
        </p:nvSpPr>
        <p:spPr>
          <a:xfrm>
            <a:off x="4103431" y="3913423"/>
            <a:ext cx="632488" cy="3491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125;p20">
            <a:extLst>
              <a:ext uri="{FF2B5EF4-FFF2-40B4-BE49-F238E27FC236}">
                <a16:creationId xmlns:a16="http://schemas.microsoft.com/office/drawing/2014/main" id="{93F186C5-EB62-8390-F8E0-F7F026AC3331}"/>
              </a:ext>
            </a:extLst>
          </p:cNvPr>
          <p:cNvSpPr txBox="1">
            <a:spLocks/>
          </p:cNvSpPr>
          <p:nvPr/>
        </p:nvSpPr>
        <p:spPr>
          <a:xfrm>
            <a:off x="219290" y="3621685"/>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1"/>
                </a:solidFill>
              </a:rPr>
              <a:t>Kaggle data</a:t>
            </a:r>
          </a:p>
        </p:txBody>
      </p:sp>
      <p:sp>
        <p:nvSpPr>
          <p:cNvPr id="24" name="Google Shape;125;p20">
            <a:extLst>
              <a:ext uri="{FF2B5EF4-FFF2-40B4-BE49-F238E27FC236}">
                <a16:creationId xmlns:a16="http://schemas.microsoft.com/office/drawing/2014/main" id="{BA447103-80C3-034F-B942-236887864FC6}"/>
              </a:ext>
            </a:extLst>
          </p:cNvPr>
          <p:cNvSpPr txBox="1">
            <a:spLocks/>
          </p:cNvSpPr>
          <p:nvPr/>
        </p:nvSpPr>
        <p:spPr>
          <a:xfrm>
            <a:off x="2392095" y="2242216"/>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Ingestion</a:t>
            </a:r>
          </a:p>
        </p:txBody>
      </p:sp>
      <p:sp>
        <p:nvSpPr>
          <p:cNvPr id="26" name="Google Shape;125;p20">
            <a:extLst>
              <a:ext uri="{FF2B5EF4-FFF2-40B4-BE49-F238E27FC236}">
                <a16:creationId xmlns:a16="http://schemas.microsoft.com/office/drawing/2014/main" id="{A5ACAF14-8A79-604F-18E3-D58EB8B03B47}"/>
              </a:ext>
            </a:extLst>
          </p:cNvPr>
          <p:cNvSpPr txBox="1">
            <a:spLocks/>
          </p:cNvSpPr>
          <p:nvPr/>
        </p:nvSpPr>
        <p:spPr>
          <a:xfrm>
            <a:off x="4756882" y="3421901"/>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Storage</a:t>
            </a:r>
          </a:p>
        </p:txBody>
      </p:sp>
      <p:sp>
        <p:nvSpPr>
          <p:cNvPr id="27" name="Google Shape;125;p20">
            <a:extLst>
              <a:ext uri="{FF2B5EF4-FFF2-40B4-BE49-F238E27FC236}">
                <a16:creationId xmlns:a16="http://schemas.microsoft.com/office/drawing/2014/main" id="{9F638068-00FA-DE72-42A8-2E31335BDB22}"/>
              </a:ext>
            </a:extLst>
          </p:cNvPr>
          <p:cNvSpPr txBox="1">
            <a:spLocks/>
          </p:cNvSpPr>
          <p:nvPr/>
        </p:nvSpPr>
        <p:spPr>
          <a:xfrm>
            <a:off x="4772909" y="1267959"/>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Processing</a:t>
            </a:r>
          </a:p>
        </p:txBody>
      </p:sp>
      <p:sp>
        <p:nvSpPr>
          <p:cNvPr id="28" name="Google Shape;125;p20">
            <a:extLst>
              <a:ext uri="{FF2B5EF4-FFF2-40B4-BE49-F238E27FC236}">
                <a16:creationId xmlns:a16="http://schemas.microsoft.com/office/drawing/2014/main" id="{7B8A59FE-9216-51A6-C274-07C53C92A52D}"/>
              </a:ext>
            </a:extLst>
          </p:cNvPr>
          <p:cNvSpPr txBox="1">
            <a:spLocks/>
          </p:cNvSpPr>
          <p:nvPr/>
        </p:nvSpPr>
        <p:spPr>
          <a:xfrm>
            <a:off x="7475221" y="2251480"/>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Analysis</a:t>
            </a:r>
          </a:p>
        </p:txBody>
      </p:sp>
      <p:sp>
        <p:nvSpPr>
          <p:cNvPr id="29" name="Google Shape;125;p20">
            <a:extLst>
              <a:ext uri="{FF2B5EF4-FFF2-40B4-BE49-F238E27FC236}">
                <a16:creationId xmlns:a16="http://schemas.microsoft.com/office/drawing/2014/main" id="{0EB8C708-ECE8-7C1C-5A25-5AF003DB58D0}"/>
              </a:ext>
            </a:extLst>
          </p:cNvPr>
          <p:cNvSpPr txBox="1">
            <a:spLocks/>
          </p:cNvSpPr>
          <p:nvPr/>
        </p:nvSpPr>
        <p:spPr>
          <a:xfrm>
            <a:off x="4725544" y="2523054"/>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Jupyter</a:t>
            </a:r>
            <a:br>
              <a:rPr lang="en-US" sz="1400" dirty="0">
                <a:solidFill>
                  <a:schemeClr val="tx1"/>
                </a:solidFill>
              </a:rPr>
            </a:br>
            <a:r>
              <a:rPr lang="en-US" sz="1400" dirty="0">
                <a:solidFill>
                  <a:schemeClr val="tx1"/>
                </a:solidFill>
              </a:rPr>
              <a:t>Notebook</a:t>
            </a:r>
          </a:p>
        </p:txBody>
      </p:sp>
      <p:sp>
        <p:nvSpPr>
          <p:cNvPr id="30" name="Google Shape;125;p20">
            <a:extLst>
              <a:ext uri="{FF2B5EF4-FFF2-40B4-BE49-F238E27FC236}">
                <a16:creationId xmlns:a16="http://schemas.microsoft.com/office/drawing/2014/main" id="{FC4CD021-DB14-B504-5B87-BAE024F14882}"/>
              </a:ext>
            </a:extLst>
          </p:cNvPr>
          <p:cNvSpPr txBox="1">
            <a:spLocks/>
          </p:cNvSpPr>
          <p:nvPr/>
        </p:nvSpPr>
        <p:spPr>
          <a:xfrm>
            <a:off x="4772909" y="4784607"/>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AWS</a:t>
            </a:r>
          </a:p>
          <a:p>
            <a:r>
              <a:rPr lang="en-US" sz="1400" dirty="0">
                <a:solidFill>
                  <a:schemeClr val="tx1"/>
                </a:solidFill>
              </a:rPr>
              <a:t>S3</a:t>
            </a:r>
          </a:p>
        </p:txBody>
      </p:sp>
      <p:sp>
        <p:nvSpPr>
          <p:cNvPr id="31" name="Google Shape;125;p20">
            <a:extLst>
              <a:ext uri="{FF2B5EF4-FFF2-40B4-BE49-F238E27FC236}">
                <a16:creationId xmlns:a16="http://schemas.microsoft.com/office/drawing/2014/main" id="{7F59C184-12C3-F8EE-2928-79BB3AB3392B}"/>
              </a:ext>
            </a:extLst>
          </p:cNvPr>
          <p:cNvSpPr txBox="1">
            <a:spLocks/>
          </p:cNvSpPr>
          <p:nvPr/>
        </p:nvSpPr>
        <p:spPr>
          <a:xfrm>
            <a:off x="7475221" y="3694658"/>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Microsoft</a:t>
            </a:r>
          </a:p>
          <a:p>
            <a:r>
              <a:rPr lang="en-US" sz="1400" dirty="0">
                <a:solidFill>
                  <a:schemeClr val="tx1"/>
                </a:solidFill>
              </a:rPr>
              <a:t>Power BI</a:t>
            </a:r>
          </a:p>
        </p:txBody>
      </p:sp>
      <p:sp>
        <p:nvSpPr>
          <p:cNvPr id="32" name="Rectangle 31">
            <a:extLst>
              <a:ext uri="{FF2B5EF4-FFF2-40B4-BE49-F238E27FC236}">
                <a16:creationId xmlns:a16="http://schemas.microsoft.com/office/drawing/2014/main" id="{4BBD0E5C-78EB-A505-6A1C-2EE07182D6F8}"/>
              </a:ext>
            </a:extLst>
          </p:cNvPr>
          <p:cNvSpPr/>
          <p:nvPr/>
        </p:nvSpPr>
        <p:spPr>
          <a:xfrm>
            <a:off x="236803" y="2049434"/>
            <a:ext cx="1348406" cy="495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oogle Shape;125;p20">
            <a:extLst>
              <a:ext uri="{FF2B5EF4-FFF2-40B4-BE49-F238E27FC236}">
                <a16:creationId xmlns:a16="http://schemas.microsoft.com/office/drawing/2014/main" id="{F45443AD-BA95-A9CF-6BC0-DAECF59801E5}"/>
              </a:ext>
            </a:extLst>
          </p:cNvPr>
          <p:cNvSpPr txBox="1">
            <a:spLocks/>
          </p:cNvSpPr>
          <p:nvPr/>
        </p:nvSpPr>
        <p:spPr>
          <a:xfrm>
            <a:off x="521601" y="2207706"/>
            <a:ext cx="882997"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600" dirty="0">
                <a:solidFill>
                  <a:schemeClr val="tx2">
                    <a:lumMod val="75000"/>
                  </a:schemeClr>
                </a:solidFill>
                <a:latin typeface="Posterama" panose="020B0504020200020000" pitchFamily="34" charset="0"/>
                <a:cs typeface="Posterama" panose="020B0504020200020000" pitchFamily="34" charset="0"/>
              </a:rPr>
              <a:t>Source</a:t>
            </a:r>
          </a:p>
        </p:txBody>
      </p:sp>
      <p:pic>
        <p:nvPicPr>
          <p:cNvPr id="2" name="Picture 6" descr="Amazon S3 Simple Storage Service Logo PNG Vector">
            <a:extLst>
              <a:ext uri="{FF2B5EF4-FFF2-40B4-BE49-F238E27FC236}">
                <a16:creationId xmlns:a16="http://schemas.microsoft.com/office/drawing/2014/main" id="{5EA53DF7-F8F2-B98B-5D48-470205528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55" y="2794688"/>
            <a:ext cx="810790" cy="81079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5;p20">
            <a:extLst>
              <a:ext uri="{FF2B5EF4-FFF2-40B4-BE49-F238E27FC236}">
                <a16:creationId xmlns:a16="http://schemas.microsoft.com/office/drawing/2014/main" id="{EE3BF003-1B4C-FD0B-91F0-9F4AF90CE956}"/>
              </a:ext>
            </a:extLst>
          </p:cNvPr>
          <p:cNvSpPr txBox="1">
            <a:spLocks/>
          </p:cNvSpPr>
          <p:nvPr/>
        </p:nvSpPr>
        <p:spPr>
          <a:xfrm>
            <a:off x="2232764" y="3770533"/>
            <a:ext cx="1265736" cy="218765"/>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r>
              <a:rPr lang="en-US" sz="1400" dirty="0">
                <a:solidFill>
                  <a:schemeClr val="tx1"/>
                </a:solidFill>
              </a:rPr>
              <a:t>AWS</a:t>
            </a:r>
          </a:p>
          <a:p>
            <a:r>
              <a:rPr lang="en-US" sz="1400" dirty="0">
                <a:solidFill>
                  <a:schemeClr val="tx1"/>
                </a:solidFill>
              </a:rPr>
              <a:t>S3</a:t>
            </a:r>
          </a:p>
        </p:txBody>
      </p:sp>
      <p:pic>
        <p:nvPicPr>
          <p:cNvPr id="1026" name="Picture 2" descr="Juypter Logo">
            <a:extLst>
              <a:ext uri="{FF2B5EF4-FFF2-40B4-BE49-F238E27FC236}">
                <a16:creationId xmlns:a16="http://schemas.microsoft.com/office/drawing/2014/main" id="{F5B0AC12-68FD-DE00-5997-127123BD84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7605" y="1622296"/>
            <a:ext cx="632488" cy="745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AA2260-B46F-D649-9A04-5B1832BCE414}"/>
              </a:ext>
            </a:extLst>
          </p:cNvPr>
          <p:cNvSpPr>
            <a:spLocks noGrp="1"/>
          </p:cNvSpPr>
          <p:nvPr>
            <p:ph type="title"/>
          </p:nvPr>
        </p:nvSpPr>
        <p:spPr>
          <a:xfrm>
            <a:off x="387750" y="199793"/>
            <a:ext cx="8368500" cy="495300"/>
          </a:xfrm>
        </p:spPr>
        <p:txBody>
          <a:bodyPr/>
          <a:lstStyle/>
          <a:p>
            <a:r>
              <a:rPr lang="en-US" b="1" dirty="0">
                <a:solidFill>
                  <a:schemeClr val="tx2">
                    <a:lumMod val="50000"/>
                  </a:schemeClr>
                </a:solidFill>
              </a:rPr>
              <a:t>SUMMARY AND RECAP</a:t>
            </a:r>
          </a:p>
        </p:txBody>
      </p:sp>
      <p:sp>
        <p:nvSpPr>
          <p:cNvPr id="4" name="Title 2">
            <a:extLst>
              <a:ext uri="{FF2B5EF4-FFF2-40B4-BE49-F238E27FC236}">
                <a16:creationId xmlns:a16="http://schemas.microsoft.com/office/drawing/2014/main" id="{2814178C-5C95-8F3F-5ABC-07BDE7D36A86}"/>
              </a:ext>
            </a:extLst>
          </p:cNvPr>
          <p:cNvSpPr txBox="1">
            <a:spLocks/>
          </p:cNvSpPr>
          <p:nvPr/>
        </p:nvSpPr>
        <p:spPr>
          <a:xfrm>
            <a:off x="555018" y="840059"/>
            <a:ext cx="8368500" cy="3999570"/>
          </a:xfrm>
          <a:prstGeom prst="rect">
            <a:avLst/>
          </a:prstGeom>
          <a:noFill/>
          <a:ln>
            <a:noFill/>
          </a:ln>
        </p:spPr>
        <p:txBody>
          <a:bodyPr spcFirstLastPara="1" vert="horz" wrap="square" lIns="0" tIns="0" rIns="0" bIns="0" rtlCol="0" anchor="ctr" anchorCtr="0">
            <a:noAutofit/>
          </a:bodyPr>
          <a:lstStyle>
            <a:lvl1pPr marR="0" lvl="0" algn="ctr" defTabSz="685800" rtl="0" eaLnBrk="1" latinLnBrk="0" hangingPunct="1">
              <a:lnSpc>
                <a:spcPct val="90000"/>
              </a:lnSpc>
              <a:spcBef>
                <a:spcPts val="0"/>
              </a:spcBef>
              <a:spcAft>
                <a:spcPts val="0"/>
              </a:spcAft>
              <a:buClr>
                <a:srgbClr val="7F7F7F"/>
              </a:buClr>
              <a:buSzPts val="3200"/>
              <a:buFont typeface="Roboto"/>
              <a:buNone/>
              <a:defRPr sz="3200" b="0" i="0" u="none" strike="noStrike" kern="1200" cap="none" baseline="0">
                <a:solidFill>
                  <a:srgbClr val="7F7F7F"/>
                </a:solidFill>
                <a:effectLst/>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pPr marL="342900" indent="-342900" algn="l">
              <a:buSzPct val="99000"/>
              <a:buFont typeface="Wingdings" panose="05000000000000000000" pitchFamily="2" charset="2"/>
              <a:buChar char="v"/>
            </a:pPr>
            <a:r>
              <a:rPr lang="en-US" sz="2000" dirty="0">
                <a:solidFill>
                  <a:schemeClr val="tx2">
                    <a:lumMod val="75000"/>
                  </a:schemeClr>
                </a:solidFill>
              </a:rPr>
              <a:t>Our team has been tasked to prepare a robust data engineering pipeline for brand image analysis.</a:t>
            </a:r>
          </a:p>
          <a:p>
            <a:pPr algn="l">
              <a:buSzPct val="99000"/>
            </a:pPr>
            <a:endParaRPr lang="en-US" sz="2000" dirty="0">
              <a:solidFill>
                <a:schemeClr val="tx2">
                  <a:lumMod val="75000"/>
                </a:schemeClr>
              </a:solidFill>
            </a:endParaRPr>
          </a:p>
          <a:p>
            <a:pPr marL="342900" indent="-342900" algn="l">
              <a:buSzPct val="99000"/>
              <a:buFont typeface="Wingdings" panose="05000000000000000000" pitchFamily="2" charset="2"/>
              <a:buChar char="v"/>
            </a:pPr>
            <a:r>
              <a:rPr lang="en-US" sz="2000" dirty="0">
                <a:solidFill>
                  <a:schemeClr val="tx2">
                    <a:lumMod val="75000"/>
                  </a:schemeClr>
                </a:solidFill>
              </a:rPr>
              <a:t>We have got the X API as the data source and we have decided to use AWS tools like Kinesis, Athena and S3 along with Power BI for data analysis.</a:t>
            </a:r>
          </a:p>
          <a:p>
            <a:pPr algn="l">
              <a:buSzPct val="99000"/>
            </a:pPr>
            <a:endParaRPr lang="en-US" sz="2000" dirty="0">
              <a:solidFill>
                <a:schemeClr val="tx2">
                  <a:lumMod val="75000"/>
                </a:schemeClr>
              </a:solidFill>
            </a:endParaRPr>
          </a:p>
          <a:p>
            <a:pPr marL="342900" indent="-342900" algn="l">
              <a:buSzPct val="99000"/>
              <a:buFont typeface="Wingdings" panose="05000000000000000000" pitchFamily="2" charset="2"/>
              <a:buChar char="v"/>
            </a:pPr>
            <a:r>
              <a:rPr lang="en-US" sz="2000" dirty="0">
                <a:solidFill>
                  <a:schemeClr val="tx2">
                    <a:lumMod val="75000"/>
                  </a:schemeClr>
                </a:solidFill>
              </a:rPr>
              <a:t>All our team members have been assigned specific roles which will be followed to achieve the desired results.</a:t>
            </a:r>
          </a:p>
          <a:p>
            <a:pPr marL="342900" indent="-342900" algn="l">
              <a:buSzPct val="99000"/>
              <a:buFont typeface="Wingdings" panose="05000000000000000000" pitchFamily="2" charset="2"/>
              <a:buChar char="v"/>
            </a:pPr>
            <a:endParaRPr lang="en-US" sz="2000" dirty="0">
              <a:solidFill>
                <a:schemeClr val="tx2">
                  <a:lumMod val="75000"/>
                </a:schemeClr>
              </a:solidFill>
            </a:endParaRPr>
          </a:p>
          <a:p>
            <a:pPr marL="342900" indent="-342900" algn="l">
              <a:buFont typeface="Wingdings" panose="05000000000000000000" pitchFamily="2" charset="2"/>
              <a:buChar char="v"/>
            </a:pPr>
            <a:endParaRPr lang="en-US" sz="2000" dirty="0">
              <a:solidFill>
                <a:schemeClr val="tx2">
                  <a:lumMod val="75000"/>
                </a:schemeClr>
              </a:solidFill>
            </a:endParaRPr>
          </a:p>
        </p:txBody>
      </p:sp>
    </p:spTree>
    <p:extLst>
      <p:ext uri="{BB962C8B-B14F-4D97-AF65-F5344CB8AC3E}">
        <p14:creationId xmlns:p14="http://schemas.microsoft.com/office/powerpoint/2010/main" val="354679007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1176</TotalTime>
  <Words>338</Words>
  <Application>Microsoft Office PowerPoint</Application>
  <PresentationFormat>On-screen Show (16:9)</PresentationFormat>
  <Paragraphs>39</Paragraphs>
  <Slides>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Inter</vt:lpstr>
      <vt:lpstr>Wingdings</vt:lpstr>
      <vt:lpstr>Noto Sans Symbols</vt:lpstr>
      <vt:lpstr>Tw Cen MT</vt:lpstr>
      <vt:lpstr>Times New Roman</vt:lpstr>
      <vt:lpstr>Google Sans</vt:lpstr>
      <vt:lpstr>Posterama</vt:lpstr>
      <vt:lpstr>Proxima Nova</vt:lpstr>
      <vt:lpstr>Roboto</vt:lpstr>
      <vt:lpstr>Droplet</vt:lpstr>
      <vt:lpstr>PowerPoint Presentation</vt:lpstr>
      <vt:lpstr>OUR TEAM</vt:lpstr>
      <vt:lpstr>BUSINESS PROBLEM</vt:lpstr>
      <vt:lpstr>OUR PROPOSED SOLUTION</vt:lpstr>
      <vt:lpstr>DATA SOURCE</vt:lpstr>
      <vt:lpstr>CRISP – DM  METHODOLOGY</vt:lpstr>
      <vt:lpstr>TOOLS AND FLOW OF PROJECT</vt:lpstr>
      <vt:lpstr>SUMMARY AND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Diwas Chaulagain</cp:lastModifiedBy>
  <cp:revision>14</cp:revision>
  <dcterms:modified xsi:type="dcterms:W3CDTF">2024-04-21T03:24:52Z</dcterms:modified>
</cp:coreProperties>
</file>