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60955" y="1047115"/>
            <a:ext cx="5599430" cy="1311275"/>
          </a:xfrm>
        </p:spPr>
        <p:txBody>
          <a:bodyPr/>
          <a:lstStyle/>
          <a:p>
            <a:r>
              <a:rPr lang="en-US" sz="3200" i="1" dirty="0" smtClean="0">
                <a:ln w="22225">
                  <a:solidFill>
                    <a:schemeClr val="accent2"/>
                  </a:solidFill>
                  <a:prstDash val="solid"/>
                </a:ln>
                <a:solidFill>
                  <a:schemeClr val="accent2">
                    <a:lumMod val="40000"/>
                    <a:lumOff val="60000"/>
                  </a:schemeClr>
                </a:solidFill>
                <a:effectLst/>
                <a:latin typeface="Arial Narrow" panose="020B0606020202030204" pitchFamily="34" charset="0"/>
              </a:rPr>
              <a:t>ONLINE HORTICULTURE SHOP</a:t>
            </a:r>
            <a:br>
              <a:rPr lang="en-US" sz="1600" i="1" dirty="0" smtClean="0">
                <a:ln w="22225">
                  <a:solidFill>
                    <a:schemeClr val="accent2"/>
                  </a:solidFill>
                  <a:prstDash val="solid"/>
                </a:ln>
                <a:solidFill>
                  <a:schemeClr val="accent2">
                    <a:lumMod val="40000"/>
                    <a:lumOff val="60000"/>
                  </a:schemeClr>
                </a:solidFill>
                <a:effectLst/>
                <a:latin typeface="Arial Narrow" panose="020B0606020202030204" pitchFamily="34" charset="0"/>
              </a:rPr>
            </a:br>
            <a:r>
              <a:rPr lang="en-US" sz="1600" i="1" dirty="0" smtClean="0">
                <a:solidFill>
                  <a:schemeClr val="tx2"/>
                </a:solidFill>
                <a:latin typeface="Arial Narrow" panose="020B0606020202030204" pitchFamily="34" charset="0"/>
              </a:rPr>
              <a:t>Mini Project</a:t>
            </a:r>
            <a:r>
              <a:rPr lang="en-US" sz="1600" dirty="0" smtClean="0">
                <a:solidFill>
                  <a:schemeClr val="tx2"/>
                </a:solidFill>
              </a:rPr>
              <a:t>]</a:t>
            </a:r>
            <a:endParaRPr lang="en-IN" dirty="0">
              <a:solidFill>
                <a:schemeClr val="tx2"/>
              </a:solidFill>
            </a:endParaRPr>
          </a:p>
        </p:txBody>
      </p:sp>
      <p:sp>
        <p:nvSpPr>
          <p:cNvPr id="3" name="Subtitle 2"/>
          <p:cNvSpPr>
            <a:spLocks noGrp="1"/>
          </p:cNvSpPr>
          <p:nvPr>
            <p:ph type="subTitle" idx="1"/>
          </p:nvPr>
        </p:nvSpPr>
        <p:spPr>
          <a:xfrm>
            <a:off x="1507067" y="4050833"/>
            <a:ext cx="7766936" cy="2049342"/>
          </a:xfrm>
        </p:spPr>
        <p:txBody>
          <a:bodyPr>
            <a:normAutofit fontScale="92500" lnSpcReduction="20000"/>
          </a:bodyPr>
          <a:lstStyle/>
          <a:p>
            <a:pPr algn="l"/>
            <a:r>
              <a:rPr lang="en-US" dirty="0" smtClean="0">
                <a:solidFill>
                  <a:schemeClr val="tx1"/>
                </a:solidFill>
              </a:rPr>
              <a:t>GUIDE: Rini Kurian</a:t>
            </a:r>
            <a:endParaRPr lang="en-US" dirty="0" smtClean="0">
              <a:solidFill>
                <a:schemeClr val="tx1"/>
              </a:solidFill>
            </a:endParaRPr>
          </a:p>
          <a:p>
            <a:pPr algn="l"/>
            <a:r>
              <a:rPr lang="en-US" dirty="0" smtClean="0">
                <a:solidFill>
                  <a:schemeClr val="tx1"/>
                </a:solidFill>
              </a:rPr>
              <a:t>Department of MCA</a:t>
            </a:r>
            <a:endParaRPr lang="en-US" dirty="0" smtClean="0">
              <a:solidFill>
                <a:schemeClr val="tx1"/>
              </a:solidFill>
            </a:endParaRPr>
          </a:p>
          <a:p>
            <a:r>
              <a:rPr lang="en-US" dirty="0" smtClean="0">
                <a:solidFill>
                  <a:schemeClr val="tx1"/>
                </a:solidFill>
              </a:rPr>
              <a:t>Submitted by</a:t>
            </a:r>
            <a:endParaRPr lang="en-US" dirty="0" smtClean="0">
              <a:solidFill>
                <a:schemeClr val="tx1"/>
              </a:solidFill>
            </a:endParaRPr>
          </a:p>
          <a:p>
            <a:r>
              <a:rPr lang="en-US" dirty="0" err="1" smtClean="0">
                <a:solidFill>
                  <a:schemeClr val="tx1"/>
                </a:solidFill>
              </a:rPr>
              <a:t>Hima M S</a:t>
            </a:r>
            <a:endParaRPr lang="en-US" dirty="0" smtClean="0">
              <a:solidFill>
                <a:schemeClr val="tx1"/>
              </a:solidFill>
            </a:endParaRPr>
          </a:p>
          <a:p>
            <a:r>
              <a:rPr lang="en-US" dirty="0" smtClean="0">
                <a:solidFill>
                  <a:schemeClr val="tx1"/>
                </a:solidFill>
              </a:rPr>
              <a:t>S3 RMCA A</a:t>
            </a:r>
            <a:endParaRPr lang="en-US" dirty="0" smtClean="0">
              <a:solidFill>
                <a:schemeClr val="tx1"/>
              </a:solidFill>
            </a:endParaRPr>
          </a:p>
          <a:p>
            <a:r>
              <a:rPr lang="en-US" dirty="0" err="1" smtClean="0">
                <a:solidFill>
                  <a:schemeClr val="tx1"/>
                </a:solidFill>
              </a:rPr>
              <a:t>Rollno</a:t>
            </a:r>
            <a:r>
              <a:rPr lang="en-US" dirty="0" smtClean="0">
                <a:solidFill>
                  <a:schemeClr val="tx1"/>
                </a:solidFill>
              </a:rPr>
              <a:t>: 41</a:t>
            </a:r>
            <a:endParaRPr lang="en-US" dirty="0">
              <a:solidFill>
                <a:schemeClr val="tx1"/>
              </a:solidFill>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9714" y="151102"/>
            <a:ext cx="8190412" cy="877285"/>
          </a:xfrm>
        </p:spPr>
        <p:txBody>
          <a:bodyPr/>
          <a:lstStyle/>
          <a:p>
            <a:r>
              <a:rPr lang="en-US" i="1" dirty="0">
                <a:solidFill>
                  <a:schemeClr val="tx1"/>
                </a:solidFill>
              </a:rPr>
              <a:t>Table </a:t>
            </a:r>
            <a:r>
              <a:rPr lang="en-US" i="1" dirty="0" smtClean="0">
                <a:solidFill>
                  <a:schemeClr val="tx1"/>
                </a:solidFill>
              </a:rPr>
              <a:t>Design(continue…)</a:t>
            </a:r>
            <a:endParaRPr lang="en-IN" i="1" dirty="0">
              <a:solidFill>
                <a:srgbClr val="92D050"/>
              </a:solidFill>
            </a:endParaRPr>
          </a:p>
        </p:txBody>
      </p:sp>
      <p:sp>
        <p:nvSpPr>
          <p:cNvPr id="4" name="Rectangle 1"/>
          <p:cNvSpPr>
            <a:spLocks noChangeArrowheads="1"/>
          </p:cNvSpPr>
          <p:nvPr/>
        </p:nvSpPr>
        <p:spPr bwMode="auto">
          <a:xfrm>
            <a:off x="2374220" y="32686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5" name="Subtitle 4"/>
          <p:cNvSpPr/>
          <p:nvPr>
            <p:ph type="subTitle" idx="1"/>
          </p:nvPr>
        </p:nvSpPr>
        <p:spPr/>
        <p:txBody>
          <a:bodyPr/>
          <a:p>
            <a:endParaRPr lang="en-US"/>
          </a:p>
        </p:txBody>
      </p:sp>
      <p:graphicFrame>
        <p:nvGraphicFramePr>
          <p:cNvPr id="6" name="Table 5"/>
          <p:cNvGraphicFramePr>
            <a:graphicFrameLocks noGrp="1"/>
          </p:cNvGraphicFramePr>
          <p:nvPr/>
        </p:nvGraphicFramePr>
        <p:xfrm>
          <a:off x="2412206" y="2368074"/>
          <a:ext cx="5127625" cy="3805555"/>
        </p:xfrm>
        <a:graphic>
          <a:graphicData uri="http://schemas.openxmlformats.org/drawingml/2006/table">
            <a:tbl>
              <a:tblPr firstRow="1" firstCol="1" bandRow="1">
                <a:tableStyleId>{F5AB1C69-6EDB-4FF4-983F-18BD219EF322}</a:tableStyleId>
              </a:tblPr>
              <a:tblGrid>
                <a:gridCol w="1431290"/>
                <a:gridCol w="1431290"/>
                <a:gridCol w="645160"/>
                <a:gridCol w="1619885"/>
              </a:tblGrid>
              <a:tr h="314960">
                <a:tc>
                  <a:txBody>
                    <a:bodyPr/>
                    <a:p>
                      <a:pPr algn="ctr">
                        <a:lnSpc>
                          <a:spcPct val="107000"/>
                        </a:lnSpc>
                        <a:spcAft>
                          <a:spcPts val="0"/>
                        </a:spcAft>
                      </a:pPr>
                      <a:r>
                        <a:rPr lang="en-IN" sz="1100" dirty="0">
                          <a:effectLst/>
                        </a:rPr>
                        <a:t>Fieldname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p>
                      <a:pPr algn="ctr">
                        <a:lnSpc>
                          <a:spcPct val="107000"/>
                        </a:lnSpc>
                        <a:spcAft>
                          <a:spcPts val="0"/>
                        </a:spcAft>
                      </a:pPr>
                      <a:r>
                        <a:rPr lang="en-IN" sz="1100">
                          <a:effectLst/>
                        </a:rPr>
                        <a:t>Datatype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p>
                      <a:pPr algn="ctr">
                        <a:lnSpc>
                          <a:spcPct val="107000"/>
                        </a:lnSpc>
                        <a:spcAft>
                          <a:spcPts val="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p>
                      <a:pPr algn="ctr">
                        <a:lnSpc>
                          <a:spcPct val="107000"/>
                        </a:lnSpc>
                        <a:spcAft>
                          <a:spcPts val="0"/>
                        </a:spcAft>
                      </a:pPr>
                      <a:r>
                        <a:rPr lang="en-IN"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8305">
                <a:tc>
                  <a:txBody>
                    <a:bodyPr/>
                    <a:p>
                      <a:pPr indent="0">
                        <a:buNone/>
                      </a:pPr>
                      <a:r>
                        <a:rPr lang="en-US" sz="1200" b="0">
                          <a:latin typeface="Times New Roman" panose="02020603050405020304" pitchFamily="18" charset="0"/>
                          <a:ea typeface="Times New Roman" panose="02020603050405020304" pitchFamily="18" charset="0"/>
                          <a:cs typeface="Times New Roman" panose="02020603050405020304" pitchFamily="18" charset="0"/>
                        </a:rPr>
                        <a:t>order_d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Primarykey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359410">
                <a:tc>
                  <a:txBody>
                    <a:bodyPr/>
                    <a:p>
                      <a:pPr indent="0" algn="r">
                        <a:buNone/>
                      </a:pPr>
                      <a:r>
                        <a:rPr lang="en-US" sz="1200" b="0">
                          <a:latin typeface="Times New Roman" panose="02020603050405020304" pitchFamily="18" charset="0"/>
                          <a:cs typeface="Times New Roman" panose="02020603050405020304" pitchFamily="18" charset="0"/>
                        </a:rPr>
                        <a:t>user_id                             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ea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ea typeface="Times New Roman" panose="02020603050405020304" pitchFamily="18" charset="0"/>
                          <a:cs typeface="Times New Roman" panose="02020603050405020304" pitchFamily="18" charset="0"/>
                        </a:rPr>
                        <a:t>foreign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443230">
                <a:tc>
                  <a:txBody>
                    <a:bodyPr/>
                    <a:p>
                      <a:pPr indent="0">
                        <a:buNone/>
                      </a:pPr>
                      <a:r>
                        <a:rPr lang="en-US" sz="1200" b="0">
                          <a:latin typeface="Times New Roman" panose="02020603050405020304" pitchFamily="18" charset="0"/>
                          <a:ea typeface="Times New Roman" panose="02020603050405020304" pitchFamily="18" charset="0"/>
                          <a:cs typeface="Times New Roman" panose="02020603050405020304" pitchFamily="18" charset="0"/>
                        </a:rPr>
                        <a:t>fproduct_id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ea typeface="Times New Roman" panose="02020603050405020304" pitchFamily="18" charset="0"/>
                          <a:cs typeface="Times New Roman" panose="02020603050405020304" pitchFamily="18" charset="0"/>
                        </a:rPr>
                        <a:t>product 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454660">
                <a:tc>
                  <a:txBody>
                    <a:bodyPr/>
                    <a:p>
                      <a:pPr indent="0">
                        <a:buNone/>
                      </a:pPr>
                      <a:r>
                        <a:rPr lang="en-US" sz="1200" b="0">
                          <a:latin typeface="Times New Roman" panose="02020603050405020304" pitchFamily="18" charset="0"/>
                          <a:ea typeface="Times New Roman" panose="02020603050405020304" pitchFamily="18" charset="0"/>
                          <a:cs typeface="Times New Roman" panose="02020603050405020304" pitchFamily="18" charset="0"/>
                        </a:rPr>
                        <a:t>qty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40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ea typeface="Times New Roman" panose="02020603050405020304" pitchFamily="18" charset="0"/>
                          <a:cs typeface="Times New Roman" panose="02020603050405020304" pitchFamily="18" charset="0"/>
                        </a:rPr>
                        <a:t>quantity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454660">
                <a:tc>
                  <a:txBody>
                    <a:bodyPr/>
                    <a:p>
                      <a:pPr indent="0">
                        <a:buNone/>
                      </a:pPr>
                      <a:r>
                        <a:rPr lang="en-US" sz="1200" b="0">
                          <a:latin typeface="Times New Roman" panose="02020603050405020304" pitchFamily="18" charset="0"/>
                          <a:ea typeface="Times New Roman" panose="02020603050405020304" pitchFamily="18" charset="0"/>
                          <a:cs typeface="Times New Roman" panose="02020603050405020304" pitchFamily="18" charset="0"/>
                        </a:rPr>
                        <a:t>ref_id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40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ea typeface="Times New Roman" panose="02020603050405020304" pitchFamily="18" charset="0"/>
                          <a:cs typeface="Times New Roman" panose="02020603050405020304" pitchFamily="18" charset="0"/>
                        </a:rPr>
                        <a:t>referid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454660">
                <a:tc>
                  <a:txBody>
                    <a:bodyPr/>
                    <a:p>
                      <a:pPr indent="0">
                        <a:buNone/>
                      </a:pPr>
                      <a:r>
                        <a:rPr lang="en-US" sz="1200" b="0">
                          <a:latin typeface="Times New Roman" panose="02020603050405020304" pitchFamily="18" charset="0"/>
                          <a:ea typeface="Times New Roman" panose="02020603050405020304" pitchFamily="18" charset="0"/>
                          <a:cs typeface="Times New Roman" panose="02020603050405020304" pitchFamily="18" charset="0"/>
                        </a:rPr>
                        <a:t>p_status</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ea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12</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ea typeface="Times New Roman" panose="02020603050405020304" pitchFamily="18" charset="0"/>
                          <a:cs typeface="Times New Roman" panose="02020603050405020304" pitchFamily="18" charset="0"/>
                        </a:rPr>
                        <a:t>statusm of product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454660">
                <a:tc>
                  <a:txBody>
                    <a:bodyPr/>
                    <a:p>
                      <a:pPr indent="0">
                        <a:buNone/>
                      </a:pPr>
                      <a:r>
                        <a:rPr lang="en-US" sz="1200" b="0">
                          <a:latin typeface="Times New Roman" panose="02020603050405020304" pitchFamily="18" charset="0"/>
                          <a:ea typeface="Times New Roman" panose="02020603050405020304" pitchFamily="18" charset="0"/>
                          <a:cs typeface="Times New Roman" panose="02020603050405020304" pitchFamily="18" charset="0"/>
                        </a:rPr>
                        <a:t>status</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60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ea typeface="Times New Roman" panose="02020603050405020304" pitchFamily="18" charset="0"/>
                          <a:cs typeface="Times New Roman" panose="02020603050405020304" pitchFamily="18" charset="0"/>
                        </a:rPr>
                        <a:t>status</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4296" y="180370"/>
            <a:ext cx="6348549" cy="877285"/>
          </a:xfrm>
        </p:spPr>
        <p:txBody>
          <a:bodyPr/>
          <a:lstStyle/>
          <a:p>
            <a:r>
              <a:rPr lang="en-US" i="1" dirty="0" smtClean="0">
                <a:solidFill>
                  <a:schemeClr val="tx1"/>
                </a:solidFill>
              </a:rPr>
              <a:t>UML Diagrams</a:t>
            </a:r>
            <a:endParaRPr lang="en-IN" i="1" dirty="0">
              <a:solidFill>
                <a:srgbClr val="92D050"/>
              </a:solidFill>
            </a:endParaRPr>
          </a:p>
        </p:txBody>
      </p:sp>
      <p:sp>
        <p:nvSpPr>
          <p:cNvPr id="4" name="Rectangle 1"/>
          <p:cNvSpPr>
            <a:spLocks noChangeArrowheads="1"/>
          </p:cNvSpPr>
          <p:nvPr/>
        </p:nvSpPr>
        <p:spPr bwMode="auto">
          <a:xfrm>
            <a:off x="2426471" y="32686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5" name="Subtitle 4"/>
          <p:cNvSpPr>
            <a:spLocks noGrp="1"/>
          </p:cNvSpPr>
          <p:nvPr>
            <p:ph type="subTitle" idx="1"/>
          </p:nvPr>
        </p:nvSpPr>
        <p:spPr>
          <a:xfrm>
            <a:off x="1507067" y="1502229"/>
            <a:ext cx="7766936" cy="3645503"/>
          </a:xfrm>
        </p:spPr>
        <p:txBody>
          <a:bodyPr/>
          <a:lstStyle/>
          <a:p>
            <a:pPr algn="l"/>
            <a:r>
              <a:rPr lang="en-US" b="1" dirty="0" smtClean="0">
                <a:solidFill>
                  <a:schemeClr val="tx1"/>
                </a:solidFill>
              </a:rPr>
              <a:t>Class Diagram</a:t>
            </a:r>
            <a:endParaRPr lang="en-IN" b="1" dirty="0">
              <a:solidFill>
                <a:schemeClr val="tx1"/>
              </a:solidFill>
            </a:endParaRPr>
          </a:p>
        </p:txBody>
      </p:sp>
      <p:pic>
        <p:nvPicPr>
          <p:cNvPr id="10" name="Picture 10"/>
          <p:cNvPicPr>
            <a:picLocks noChangeAspect="1"/>
          </p:cNvPicPr>
          <p:nvPr/>
        </p:nvPicPr>
        <p:blipFill>
          <a:blip r:embed="rId1"/>
          <a:stretch>
            <a:fillRect/>
          </a:stretch>
        </p:blipFill>
        <p:spPr>
          <a:xfrm>
            <a:off x="2884170" y="1799590"/>
            <a:ext cx="6390005" cy="38296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7646" y="151102"/>
            <a:ext cx="8412480" cy="877285"/>
          </a:xfrm>
        </p:spPr>
        <p:txBody>
          <a:bodyPr/>
          <a:lstStyle/>
          <a:p>
            <a:r>
              <a:rPr lang="en-US" i="1" dirty="0" smtClean="0">
                <a:solidFill>
                  <a:schemeClr val="tx1"/>
                </a:solidFill>
              </a:rPr>
              <a:t>UML Diagrams(continue…)</a:t>
            </a:r>
            <a:endParaRPr lang="en-IN" i="1" dirty="0">
              <a:solidFill>
                <a:srgbClr val="92D050"/>
              </a:solidFill>
            </a:endParaRPr>
          </a:p>
        </p:txBody>
      </p:sp>
      <p:sp>
        <p:nvSpPr>
          <p:cNvPr id="4" name="Rectangle 1"/>
          <p:cNvSpPr>
            <a:spLocks noChangeArrowheads="1"/>
          </p:cNvSpPr>
          <p:nvPr/>
        </p:nvSpPr>
        <p:spPr bwMode="auto">
          <a:xfrm>
            <a:off x="2426471" y="32686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5" name="Subtitle 4"/>
          <p:cNvSpPr>
            <a:spLocks noGrp="1"/>
          </p:cNvSpPr>
          <p:nvPr>
            <p:ph type="subTitle" idx="1"/>
          </p:nvPr>
        </p:nvSpPr>
        <p:spPr>
          <a:xfrm>
            <a:off x="1507067" y="1502229"/>
            <a:ext cx="7766936" cy="3645503"/>
          </a:xfrm>
        </p:spPr>
        <p:txBody>
          <a:bodyPr/>
          <a:lstStyle/>
          <a:p>
            <a:pPr algn="l"/>
            <a:r>
              <a:rPr lang="en-US" b="1" dirty="0" smtClean="0">
                <a:solidFill>
                  <a:schemeClr val="tx1"/>
                </a:solidFill>
              </a:rPr>
              <a:t>Object Diagra</a:t>
            </a:r>
            <a:r>
              <a:rPr lang="en-US" b="1" dirty="0">
                <a:solidFill>
                  <a:schemeClr val="tx1"/>
                </a:solidFill>
              </a:rPr>
              <a:t>m</a:t>
            </a:r>
            <a:endParaRPr lang="en-IN" b="1" dirty="0">
              <a:solidFill>
                <a:schemeClr val="tx1"/>
              </a:solidFill>
            </a:endParaRPr>
          </a:p>
        </p:txBody>
      </p:sp>
      <p:pic>
        <p:nvPicPr>
          <p:cNvPr id="12" name="Picture 12"/>
          <p:cNvPicPr>
            <a:picLocks noChangeAspect="1"/>
          </p:cNvPicPr>
          <p:nvPr/>
        </p:nvPicPr>
        <p:blipFill>
          <a:blip r:embed="rId1"/>
          <a:stretch>
            <a:fillRect/>
          </a:stretch>
        </p:blipFill>
        <p:spPr>
          <a:xfrm>
            <a:off x="2324100" y="1967230"/>
            <a:ext cx="6321425" cy="31807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7646" y="151102"/>
            <a:ext cx="8412480" cy="877285"/>
          </a:xfrm>
        </p:spPr>
        <p:txBody>
          <a:bodyPr/>
          <a:lstStyle/>
          <a:p>
            <a:r>
              <a:rPr lang="en-US" i="1" dirty="0" smtClean="0">
                <a:solidFill>
                  <a:schemeClr val="tx1"/>
                </a:solidFill>
              </a:rPr>
              <a:t>UML Diagrams(continue…)</a:t>
            </a:r>
            <a:endParaRPr lang="en-IN" i="1" dirty="0">
              <a:solidFill>
                <a:srgbClr val="92D050"/>
              </a:solidFill>
            </a:endParaRPr>
          </a:p>
        </p:txBody>
      </p:sp>
      <p:sp>
        <p:nvSpPr>
          <p:cNvPr id="4" name="Rectangle 1"/>
          <p:cNvSpPr>
            <a:spLocks noChangeArrowheads="1"/>
          </p:cNvSpPr>
          <p:nvPr/>
        </p:nvSpPr>
        <p:spPr bwMode="auto">
          <a:xfrm>
            <a:off x="2426471" y="32686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5" name="Subtitle 4"/>
          <p:cNvSpPr>
            <a:spLocks noGrp="1"/>
          </p:cNvSpPr>
          <p:nvPr>
            <p:ph type="subTitle" idx="1"/>
          </p:nvPr>
        </p:nvSpPr>
        <p:spPr>
          <a:xfrm>
            <a:off x="1507067" y="1502229"/>
            <a:ext cx="7766936" cy="3645503"/>
          </a:xfrm>
        </p:spPr>
        <p:txBody>
          <a:bodyPr/>
          <a:lstStyle/>
          <a:p>
            <a:pPr algn="l"/>
            <a:r>
              <a:rPr lang="en-US" b="1" dirty="0" smtClean="0">
                <a:solidFill>
                  <a:schemeClr val="tx1"/>
                </a:solidFill>
              </a:rPr>
              <a:t>Component Diagra</a:t>
            </a:r>
            <a:r>
              <a:rPr lang="en-US" b="1" dirty="0">
                <a:solidFill>
                  <a:schemeClr val="tx1"/>
                </a:solidFill>
              </a:rPr>
              <a:t>m</a:t>
            </a:r>
            <a:endParaRPr lang="en-IN" b="1" dirty="0">
              <a:solidFill>
                <a:schemeClr val="tx1"/>
              </a:solidFill>
            </a:endParaRPr>
          </a:p>
        </p:txBody>
      </p:sp>
      <p:pic>
        <p:nvPicPr>
          <p:cNvPr id="14" name="Picture 14"/>
          <p:cNvPicPr>
            <a:picLocks noChangeAspect="1"/>
          </p:cNvPicPr>
          <p:nvPr/>
        </p:nvPicPr>
        <p:blipFill>
          <a:blip r:embed="rId1"/>
          <a:stretch>
            <a:fillRect/>
          </a:stretch>
        </p:blipFill>
        <p:spPr>
          <a:xfrm>
            <a:off x="2693353" y="2265363"/>
            <a:ext cx="5393055" cy="40824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7646" y="151102"/>
            <a:ext cx="8412480" cy="877285"/>
          </a:xfrm>
        </p:spPr>
        <p:txBody>
          <a:bodyPr/>
          <a:lstStyle/>
          <a:p>
            <a:r>
              <a:rPr lang="en-US" i="1" dirty="0" smtClean="0">
                <a:solidFill>
                  <a:schemeClr val="tx1"/>
                </a:solidFill>
              </a:rPr>
              <a:t>UML Diagrams(continue…)</a:t>
            </a:r>
            <a:endParaRPr lang="en-IN" i="1" dirty="0">
              <a:solidFill>
                <a:srgbClr val="92D050"/>
              </a:solidFill>
            </a:endParaRPr>
          </a:p>
        </p:txBody>
      </p:sp>
      <p:sp>
        <p:nvSpPr>
          <p:cNvPr id="4" name="Rectangle 1"/>
          <p:cNvSpPr>
            <a:spLocks noChangeArrowheads="1"/>
          </p:cNvSpPr>
          <p:nvPr/>
        </p:nvSpPr>
        <p:spPr bwMode="auto">
          <a:xfrm>
            <a:off x="2426471" y="32686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5" name="Subtitle 4"/>
          <p:cNvSpPr>
            <a:spLocks noGrp="1"/>
          </p:cNvSpPr>
          <p:nvPr>
            <p:ph type="subTitle" idx="1"/>
          </p:nvPr>
        </p:nvSpPr>
        <p:spPr>
          <a:xfrm>
            <a:off x="1507067" y="1502229"/>
            <a:ext cx="7766936" cy="3645503"/>
          </a:xfrm>
        </p:spPr>
        <p:txBody>
          <a:bodyPr/>
          <a:lstStyle/>
          <a:p>
            <a:pPr algn="l"/>
            <a:r>
              <a:rPr lang="en-US" b="1" dirty="0" smtClean="0">
                <a:solidFill>
                  <a:schemeClr val="tx1"/>
                </a:solidFill>
              </a:rPr>
              <a:t>State Diagram</a:t>
            </a:r>
            <a:endParaRPr lang="en-IN" b="1" dirty="0">
              <a:solidFill>
                <a:schemeClr val="tx1"/>
              </a:solidFill>
            </a:endParaRPr>
          </a:p>
        </p:txBody>
      </p:sp>
      <p:pic>
        <p:nvPicPr>
          <p:cNvPr id="6" name="Picture 6"/>
          <p:cNvPicPr>
            <a:picLocks noChangeAspect="1"/>
          </p:cNvPicPr>
          <p:nvPr/>
        </p:nvPicPr>
        <p:blipFill>
          <a:blip r:embed="rId1"/>
          <a:stretch>
            <a:fillRect/>
          </a:stretch>
        </p:blipFill>
        <p:spPr>
          <a:xfrm>
            <a:off x="3340100" y="2346960"/>
            <a:ext cx="4999990" cy="35109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7646" y="151102"/>
            <a:ext cx="8412480" cy="877285"/>
          </a:xfrm>
        </p:spPr>
        <p:txBody>
          <a:bodyPr/>
          <a:lstStyle/>
          <a:p>
            <a:r>
              <a:rPr lang="en-US" i="1" dirty="0" smtClean="0">
                <a:solidFill>
                  <a:schemeClr val="tx1"/>
                </a:solidFill>
              </a:rPr>
              <a:t>UML Diagrams(continue…)</a:t>
            </a:r>
            <a:endParaRPr lang="en-IN" i="1" dirty="0">
              <a:solidFill>
                <a:srgbClr val="92D050"/>
              </a:solidFill>
            </a:endParaRPr>
          </a:p>
        </p:txBody>
      </p:sp>
      <p:sp>
        <p:nvSpPr>
          <p:cNvPr id="4" name="Rectangle 1"/>
          <p:cNvSpPr>
            <a:spLocks noChangeArrowheads="1"/>
          </p:cNvSpPr>
          <p:nvPr/>
        </p:nvSpPr>
        <p:spPr bwMode="auto">
          <a:xfrm>
            <a:off x="2426471" y="32686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5" name="Subtitle 4"/>
          <p:cNvSpPr>
            <a:spLocks noGrp="1"/>
          </p:cNvSpPr>
          <p:nvPr>
            <p:ph type="subTitle" idx="1"/>
          </p:nvPr>
        </p:nvSpPr>
        <p:spPr>
          <a:xfrm>
            <a:off x="1507067" y="1502229"/>
            <a:ext cx="7766936" cy="3645503"/>
          </a:xfrm>
        </p:spPr>
        <p:txBody>
          <a:bodyPr/>
          <a:lstStyle/>
          <a:p>
            <a:pPr algn="l"/>
            <a:r>
              <a:rPr lang="en-US" b="1" dirty="0" smtClean="0">
                <a:solidFill>
                  <a:schemeClr val="tx1"/>
                </a:solidFill>
              </a:rPr>
              <a:t>Sequence Diagra</a:t>
            </a:r>
            <a:r>
              <a:rPr lang="en-US" b="1" dirty="0">
                <a:solidFill>
                  <a:schemeClr val="tx1"/>
                </a:solidFill>
              </a:rPr>
              <a:t>m</a:t>
            </a:r>
            <a:endParaRPr lang="en-IN" b="1" dirty="0">
              <a:solidFill>
                <a:schemeClr val="tx1"/>
              </a:solidFill>
            </a:endParaRPr>
          </a:p>
        </p:txBody>
      </p:sp>
      <p:pic>
        <p:nvPicPr>
          <p:cNvPr id="3" name="Picture 4"/>
          <p:cNvPicPr>
            <a:picLocks noChangeAspect="1"/>
          </p:cNvPicPr>
          <p:nvPr/>
        </p:nvPicPr>
        <p:blipFill>
          <a:blip r:embed="rId1"/>
          <a:stretch>
            <a:fillRect/>
          </a:stretch>
        </p:blipFill>
        <p:spPr>
          <a:xfrm>
            <a:off x="3105785" y="2449830"/>
            <a:ext cx="4664710" cy="35077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7646" y="151102"/>
            <a:ext cx="8412480" cy="877285"/>
          </a:xfrm>
        </p:spPr>
        <p:txBody>
          <a:bodyPr/>
          <a:lstStyle/>
          <a:p>
            <a:r>
              <a:rPr lang="en-US" i="1" dirty="0" smtClean="0">
                <a:solidFill>
                  <a:schemeClr val="tx1"/>
                </a:solidFill>
              </a:rPr>
              <a:t>UML Diagrams(continue…)</a:t>
            </a:r>
            <a:endParaRPr lang="en-IN" i="1" dirty="0">
              <a:solidFill>
                <a:srgbClr val="92D050"/>
              </a:solidFill>
            </a:endParaRPr>
          </a:p>
        </p:txBody>
      </p:sp>
      <p:sp>
        <p:nvSpPr>
          <p:cNvPr id="4" name="Rectangle 1"/>
          <p:cNvSpPr>
            <a:spLocks noChangeArrowheads="1"/>
          </p:cNvSpPr>
          <p:nvPr/>
        </p:nvSpPr>
        <p:spPr bwMode="auto">
          <a:xfrm>
            <a:off x="2426471" y="32686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5" name="Subtitle 4"/>
          <p:cNvSpPr>
            <a:spLocks noGrp="1"/>
          </p:cNvSpPr>
          <p:nvPr>
            <p:ph type="subTitle" idx="1"/>
          </p:nvPr>
        </p:nvSpPr>
        <p:spPr>
          <a:xfrm>
            <a:off x="1507067" y="1502229"/>
            <a:ext cx="7766936" cy="3645503"/>
          </a:xfrm>
        </p:spPr>
        <p:txBody>
          <a:bodyPr/>
          <a:lstStyle/>
          <a:p>
            <a:pPr algn="l"/>
            <a:r>
              <a:rPr lang="en-US" b="1" dirty="0" smtClean="0">
                <a:solidFill>
                  <a:schemeClr val="tx1"/>
                </a:solidFill>
              </a:rPr>
              <a:t>Deployment Diagram</a:t>
            </a:r>
            <a:endParaRPr lang="en-IN" b="1" dirty="0">
              <a:solidFill>
                <a:schemeClr val="tx1"/>
              </a:solidFill>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41863" y="2257425"/>
            <a:ext cx="5839097" cy="23431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7646" y="151102"/>
            <a:ext cx="8412480" cy="877285"/>
          </a:xfrm>
        </p:spPr>
        <p:txBody>
          <a:bodyPr/>
          <a:lstStyle/>
          <a:p>
            <a:r>
              <a:rPr lang="en-US" i="1" dirty="0" smtClean="0">
                <a:solidFill>
                  <a:schemeClr val="tx1"/>
                </a:solidFill>
              </a:rPr>
              <a:t>UML Diagrams(continue…)</a:t>
            </a:r>
            <a:endParaRPr lang="en-IN" i="1" dirty="0">
              <a:solidFill>
                <a:srgbClr val="92D050"/>
              </a:solidFill>
            </a:endParaRPr>
          </a:p>
        </p:txBody>
      </p:sp>
      <p:sp>
        <p:nvSpPr>
          <p:cNvPr id="4" name="Rectangle 1"/>
          <p:cNvSpPr>
            <a:spLocks noChangeArrowheads="1"/>
          </p:cNvSpPr>
          <p:nvPr/>
        </p:nvSpPr>
        <p:spPr bwMode="auto">
          <a:xfrm>
            <a:off x="2426471" y="32686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5" name="Subtitle 4"/>
          <p:cNvSpPr>
            <a:spLocks noGrp="1"/>
          </p:cNvSpPr>
          <p:nvPr>
            <p:ph type="subTitle" idx="1"/>
          </p:nvPr>
        </p:nvSpPr>
        <p:spPr>
          <a:xfrm>
            <a:off x="1403190" y="1319349"/>
            <a:ext cx="7766936" cy="3645503"/>
          </a:xfrm>
        </p:spPr>
        <p:txBody>
          <a:bodyPr/>
          <a:lstStyle/>
          <a:p>
            <a:pPr algn="l"/>
            <a:r>
              <a:rPr lang="en-US" b="1" dirty="0" err="1" smtClean="0">
                <a:solidFill>
                  <a:schemeClr val="tx1"/>
                </a:solidFill>
              </a:rPr>
              <a:t>Usecase</a:t>
            </a:r>
            <a:r>
              <a:rPr lang="en-US" b="1" dirty="0" smtClean="0">
                <a:solidFill>
                  <a:schemeClr val="tx1"/>
                </a:solidFill>
              </a:rPr>
              <a:t> Diagra</a:t>
            </a:r>
            <a:r>
              <a:rPr lang="en-US" b="1" dirty="0">
                <a:solidFill>
                  <a:schemeClr val="tx1"/>
                </a:solidFill>
              </a:rPr>
              <a:t>m</a:t>
            </a:r>
            <a:endParaRPr lang="en-IN" b="1" dirty="0">
              <a:solidFill>
                <a:schemeClr val="tx1"/>
              </a:solidFill>
            </a:endParaRPr>
          </a:p>
        </p:txBody>
      </p:sp>
      <p:pic>
        <p:nvPicPr>
          <p:cNvPr id="3" name="Picture 2"/>
          <p:cNvPicPr>
            <a:picLocks noChangeAspect="1"/>
          </p:cNvPicPr>
          <p:nvPr/>
        </p:nvPicPr>
        <p:blipFill>
          <a:blip r:embed="rId1"/>
          <a:stretch>
            <a:fillRect/>
          </a:stretch>
        </p:blipFill>
        <p:spPr>
          <a:xfrm>
            <a:off x="3413125" y="1658620"/>
            <a:ext cx="4781550" cy="40665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7646" y="151102"/>
            <a:ext cx="8412480" cy="877285"/>
          </a:xfrm>
        </p:spPr>
        <p:txBody>
          <a:bodyPr/>
          <a:lstStyle/>
          <a:p>
            <a:r>
              <a:rPr lang="en-US" i="1" dirty="0" smtClean="0">
                <a:solidFill>
                  <a:schemeClr val="tx1"/>
                </a:solidFill>
              </a:rPr>
              <a:t>UML Diagrams(continue…)</a:t>
            </a:r>
            <a:endParaRPr lang="en-IN" i="1" dirty="0">
              <a:solidFill>
                <a:srgbClr val="92D050"/>
              </a:solidFill>
            </a:endParaRPr>
          </a:p>
        </p:txBody>
      </p:sp>
      <p:sp>
        <p:nvSpPr>
          <p:cNvPr id="4" name="Rectangle 1"/>
          <p:cNvSpPr>
            <a:spLocks noChangeArrowheads="1"/>
          </p:cNvSpPr>
          <p:nvPr/>
        </p:nvSpPr>
        <p:spPr bwMode="auto">
          <a:xfrm>
            <a:off x="2426471" y="32686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5" name="Subtitle 4"/>
          <p:cNvSpPr>
            <a:spLocks noGrp="1"/>
          </p:cNvSpPr>
          <p:nvPr>
            <p:ph type="subTitle" idx="1"/>
          </p:nvPr>
        </p:nvSpPr>
        <p:spPr>
          <a:xfrm>
            <a:off x="1403190" y="1319349"/>
            <a:ext cx="7766936" cy="3645503"/>
          </a:xfrm>
        </p:spPr>
        <p:txBody>
          <a:bodyPr/>
          <a:lstStyle/>
          <a:p>
            <a:pPr algn="l"/>
            <a:r>
              <a:rPr lang="en-US" b="1" dirty="0" smtClean="0">
                <a:solidFill>
                  <a:schemeClr val="tx1"/>
                </a:solidFill>
              </a:rPr>
              <a:t>Activity Diagra</a:t>
            </a:r>
            <a:r>
              <a:rPr lang="en-US" b="1" dirty="0">
                <a:solidFill>
                  <a:schemeClr val="tx1"/>
                </a:solidFill>
              </a:rPr>
              <a:t>m</a:t>
            </a:r>
            <a:endParaRPr lang="en-IN" b="1" dirty="0">
              <a:solidFill>
                <a:schemeClr val="tx1"/>
              </a:solidFill>
            </a:endParaRPr>
          </a:p>
        </p:txBody>
      </p:sp>
      <p:pic>
        <p:nvPicPr>
          <p:cNvPr id="7" name="Picture 8"/>
          <p:cNvPicPr>
            <a:picLocks noChangeAspect="1"/>
          </p:cNvPicPr>
          <p:nvPr/>
        </p:nvPicPr>
        <p:blipFill>
          <a:blip r:embed="rId1"/>
          <a:stretch>
            <a:fillRect/>
          </a:stretch>
        </p:blipFill>
        <p:spPr>
          <a:xfrm>
            <a:off x="3359785" y="1786573"/>
            <a:ext cx="5472430" cy="32848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1535" y="425450"/>
            <a:ext cx="7309485" cy="877570"/>
          </a:xfrm>
        </p:spPr>
        <p:txBody>
          <a:bodyPr/>
          <a:lstStyle/>
          <a:p>
            <a:r>
              <a:rPr lang="en-US" sz="3200" i="1" dirty="0" smtClean="0">
                <a:ln w="22225">
                  <a:solidFill>
                    <a:schemeClr val="accent2"/>
                  </a:solidFill>
                  <a:prstDash val="solid"/>
                </a:ln>
                <a:solidFill>
                  <a:schemeClr val="accent2">
                    <a:lumMod val="40000"/>
                    <a:lumOff val="60000"/>
                  </a:schemeClr>
                </a:solidFill>
                <a:effectLst/>
                <a:latin typeface="Arial Narrow" panose="020B0606020202030204" pitchFamily="34" charset="0"/>
                <a:sym typeface="+mn-ea"/>
              </a:rPr>
              <a:t>ONLINE HORTICULTURE SHOP</a:t>
            </a:r>
            <a:endParaRPr lang="en-US" sz="3200" i="1" dirty="0" smtClean="0">
              <a:ln w="22225">
                <a:solidFill>
                  <a:schemeClr val="accent2"/>
                </a:solidFill>
                <a:prstDash val="solid"/>
              </a:ln>
              <a:solidFill>
                <a:schemeClr val="accent2">
                  <a:lumMod val="40000"/>
                  <a:lumOff val="60000"/>
                </a:schemeClr>
              </a:solidFill>
              <a:effectLst/>
              <a:latin typeface="Arial Narrow" panose="020B0606020202030204" pitchFamily="34" charset="0"/>
              <a:sym typeface="+mn-ea"/>
            </a:endParaRPr>
          </a:p>
        </p:txBody>
      </p:sp>
      <p:sp>
        <p:nvSpPr>
          <p:cNvPr id="3" name="Subtitle 2"/>
          <p:cNvSpPr>
            <a:spLocks noGrp="1"/>
          </p:cNvSpPr>
          <p:nvPr>
            <p:ph type="subTitle" idx="1"/>
          </p:nvPr>
        </p:nvSpPr>
        <p:spPr>
          <a:xfrm>
            <a:off x="851431" y="2152399"/>
            <a:ext cx="8534967" cy="4258848"/>
          </a:xfrm>
        </p:spPr>
        <p:txBody>
          <a:bodyPr>
            <a:no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The central concept of the applicationis to allow the customer to shop virtually using the internet and allow customers to buy theitem of their desires from the shop. The Server process the customer and the items areshipped to the address submitted by them.                                  </a:t>
            </a:r>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 The customer can view the plant either by using the plant name or by the categories.  It mainly contain two users and including payment.</a:t>
            </a:r>
            <a:endParaRPr lang="en-IN" sz="2000" dirty="0">
              <a:solidFill>
                <a:schemeClr val="tx1"/>
              </a:solidFill>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Admin</a:t>
            </a:r>
            <a:endParaRPr lang="en-IN" sz="2000" dirty="0">
              <a:solidFill>
                <a:schemeClr val="tx1"/>
              </a:solidFill>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Users</a:t>
            </a:r>
            <a:endParaRPr lang="en-IN" sz="2000" dirty="0">
              <a:solidFill>
                <a:schemeClr val="tx1"/>
              </a:solidFill>
              <a:latin typeface="Times New Roman" panose="02020603050405020304" pitchFamily="18" charset="0"/>
              <a:cs typeface="Times New Roman" panose="02020603050405020304" pitchFamily="18" charset="0"/>
            </a:endParaRPr>
          </a:p>
          <a:p>
            <a:pPr lvl="0" algn="just">
              <a:buFont typeface="Wingdings" panose="05000000000000000000" pitchFamily="2" charset="2"/>
            </a:pPr>
            <a:endParaRPr lang="en-IN"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9378" y="425422"/>
            <a:ext cx="4722313" cy="877285"/>
          </a:xfrm>
        </p:spPr>
        <p:txBody>
          <a:bodyPr/>
          <a:lstStyle/>
          <a:p>
            <a:r>
              <a:rPr lang="en-US" i="1" dirty="0" smtClean="0">
                <a:solidFill>
                  <a:schemeClr val="tx1"/>
                </a:solidFill>
              </a:rPr>
              <a:t>Table Design</a:t>
            </a:r>
            <a:endParaRPr lang="en-IN" i="1" dirty="0">
              <a:solidFill>
                <a:schemeClr val="tx1"/>
              </a:solidFill>
            </a:endParaRPr>
          </a:p>
        </p:txBody>
      </p:sp>
      <p:graphicFrame>
        <p:nvGraphicFramePr>
          <p:cNvPr id="7" name="Table 6"/>
          <p:cNvGraphicFramePr>
            <a:graphicFrameLocks noGrp="1"/>
          </p:cNvGraphicFramePr>
          <p:nvPr/>
        </p:nvGraphicFramePr>
        <p:xfrm>
          <a:off x="2534731" y="2881241"/>
          <a:ext cx="5710555" cy="3549015"/>
        </p:xfrm>
        <a:graphic>
          <a:graphicData uri="http://schemas.openxmlformats.org/drawingml/2006/table">
            <a:tbl>
              <a:tblPr firstRow="1" firstCol="1" bandRow="1">
                <a:tableStyleId>{F5AB1C69-6EDB-4FF4-983F-18BD219EF322}</a:tableStyleId>
              </a:tblPr>
              <a:tblGrid>
                <a:gridCol w="1516380"/>
                <a:gridCol w="1508125"/>
                <a:gridCol w="1343025"/>
                <a:gridCol w="1343025"/>
              </a:tblGrid>
              <a:tr h="329565">
                <a:tc>
                  <a:txBody>
                    <a:bodyPr/>
                    <a:lstStyle/>
                    <a:p>
                      <a:pPr algn="ctr">
                        <a:lnSpc>
                          <a:spcPct val="107000"/>
                        </a:lnSpc>
                        <a:spcAft>
                          <a:spcPts val="0"/>
                        </a:spcAft>
                      </a:pPr>
                      <a:r>
                        <a:rPr lang="en-IN" sz="1100" dirty="0">
                          <a:effectLst/>
                        </a:rPr>
                        <a:t>Fieldname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Datatype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a:effectLst/>
                        </a:rPr>
                        <a:t>Description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0700">
                <a:tc>
                  <a:txBody>
                    <a:bodyPr/>
                    <a:lstStyle/>
                    <a:p>
                      <a:pPr algn="ctr">
                        <a:lnSpc>
                          <a:spcPct val="107000"/>
                        </a:lnSpc>
                        <a:spcAft>
                          <a:spcPts val="0"/>
                        </a:spcAft>
                      </a:pPr>
                      <a:r>
                        <a:rPr lang="en-US" altLang="en-IN" sz="1100">
                          <a:effectLst/>
                          <a:latin typeface="Calibri" panose="020F0502020204030204" pitchFamily="34" charset="0"/>
                          <a:ea typeface="Calibri" panose="020F0502020204030204" pitchFamily="34" charset="0"/>
                          <a:cs typeface="Times New Roman" panose="02020603050405020304" pitchFamily="18" charset="0"/>
                        </a:rPr>
                        <a:t>admin_id</a:t>
                      </a:r>
                      <a:endParaRPr lang="en-US" alt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err="1">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a:effectLst/>
                        </a:rPr>
                        <a:t>Primary key of </a:t>
                      </a:r>
                      <a:r>
                        <a:rPr lang="en-US" altLang="en-IN" sz="1100" dirty="0">
                          <a:effectLst/>
                        </a:rPr>
                        <a:t>admin_info</a:t>
                      </a:r>
                      <a:endParaRPr lang="en-US" alt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3070">
                <a:tc>
                  <a:txBody>
                    <a:bodyPr/>
                    <a:lstStyle/>
                    <a:p>
                      <a:pPr algn="ctr">
                        <a:lnSpc>
                          <a:spcPct val="107000"/>
                        </a:lnSpc>
                        <a:spcAft>
                          <a:spcPts val="0"/>
                        </a:spcAft>
                      </a:pPr>
                      <a:r>
                        <a:rPr lang="en-US" altLang="en-IN" sz="1100" dirty="0">
                          <a:effectLst/>
                          <a:latin typeface="Calibri" panose="020F0502020204030204" pitchFamily="34" charset="0"/>
                          <a:ea typeface="Calibri" panose="020F0502020204030204" pitchFamily="34" charset="0"/>
                          <a:cs typeface="Times New Roman" panose="02020603050405020304" pitchFamily="18" charset="0"/>
                        </a:rPr>
                        <a:t>adminname</a:t>
                      </a:r>
                      <a:endParaRPr lang="en-US" alt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altLang="en-IN" sz="1100">
                          <a:effectLst/>
                          <a:latin typeface="Calibri" panose="020F0502020204030204" pitchFamily="34" charset="0"/>
                          <a:ea typeface="Calibri" panose="020F0502020204030204" pitchFamily="34" charset="0"/>
                          <a:cs typeface="Times New Roman" panose="02020603050405020304" pitchFamily="18" charset="0"/>
                        </a:rPr>
                        <a:t>varchar</a:t>
                      </a:r>
                      <a:endParaRPr lang="en-US" alt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altLang="en-IN" sz="1100">
                          <a:effectLst/>
                          <a:latin typeface="Calibri" panose="020F0502020204030204" pitchFamily="34" charset="0"/>
                          <a:ea typeface="Calibri" panose="020F0502020204030204" pitchFamily="34" charset="0"/>
                          <a:cs typeface="Times New Roman" panose="02020603050405020304" pitchFamily="18" charset="0"/>
                        </a:rPr>
                        <a:t>admin name</a:t>
                      </a:r>
                      <a:endParaRPr lang="en-US" alt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73710">
                <a:tc>
                  <a:txBody>
                    <a:bodyPr/>
                    <a:lstStyle/>
                    <a:p>
                      <a:pPr algn="ctr">
                        <a:lnSpc>
                          <a:spcPct val="107000"/>
                        </a:lnSpc>
                        <a:spcAft>
                          <a:spcPts val="0"/>
                        </a:spcAft>
                      </a:pPr>
                      <a:r>
                        <a:rPr lang="en-US" altLang="en-IN" sz="1100">
                          <a:effectLst/>
                          <a:latin typeface="Calibri" panose="020F0502020204030204" pitchFamily="34" charset="0"/>
                          <a:ea typeface="Calibri" panose="020F0502020204030204" pitchFamily="34" charset="0"/>
                          <a:cs typeface="Times New Roman" panose="02020603050405020304" pitchFamily="18" charset="0"/>
                        </a:rPr>
                        <a:t>username</a:t>
                      </a:r>
                      <a:endParaRPr lang="en-US" alt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err="1">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a:effectLst/>
                        </a:rPr>
                        <a:t>25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altLang="en-IN" sz="1100">
                          <a:effectLst/>
                          <a:latin typeface="Calibri" panose="020F0502020204030204" pitchFamily="34" charset="0"/>
                          <a:ea typeface="Calibri" panose="020F0502020204030204" pitchFamily="34" charset="0"/>
                          <a:cs typeface="Times New Roman" panose="02020603050405020304" pitchFamily="18" charset="0"/>
                        </a:rPr>
                        <a:t>username</a:t>
                      </a:r>
                      <a:endParaRPr lang="en-US" alt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6090">
                <a:tc>
                  <a:txBody>
                    <a:bodyPr/>
                    <a:lstStyle/>
                    <a:p>
                      <a:pPr algn="ctr">
                        <a:lnSpc>
                          <a:spcPct val="107000"/>
                        </a:lnSpc>
                        <a:spcAft>
                          <a:spcPts val="0"/>
                        </a:spcAft>
                      </a:pPr>
                      <a:r>
                        <a:rPr lang="en-US" altLang="en-IN" sz="1100">
                          <a:effectLst/>
                          <a:latin typeface="Calibri" panose="020F0502020204030204" pitchFamily="34" charset="0"/>
                          <a:ea typeface="Calibri" panose="020F0502020204030204" pitchFamily="34" charset="0"/>
                          <a:cs typeface="Times New Roman" panose="02020603050405020304" pitchFamily="18" charset="0"/>
                        </a:rPr>
                        <a:t>password</a:t>
                      </a:r>
                      <a:endParaRPr lang="en-US" alt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err="1">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altLang="en-IN" sz="1100">
                          <a:effectLst/>
                          <a:latin typeface="Calibri" panose="020F0502020204030204" pitchFamily="34" charset="0"/>
                          <a:ea typeface="Calibri" panose="020F0502020204030204" pitchFamily="34" charset="0"/>
                          <a:cs typeface="Times New Roman" panose="02020603050405020304" pitchFamily="18" charset="0"/>
                        </a:rPr>
                        <a:t>password</a:t>
                      </a:r>
                      <a:endParaRPr lang="en-US" alt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8" name="Rectangle 2"/>
          <p:cNvSpPr>
            <a:spLocks noGrp="1" noChangeArrowheads="1"/>
          </p:cNvSpPr>
          <p:nvPr>
            <p:ph type="subTitle" idx="1"/>
          </p:nvPr>
        </p:nvSpPr>
        <p:spPr bwMode="auto">
          <a:xfrm>
            <a:off x="1878904" y="1595100"/>
            <a:ext cx="7720948"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l"/>
            <a:r>
              <a:rPr lang="en-IN" sz="1400" dirty="0">
                <a:solidFill>
                  <a:schemeClr val="tx1"/>
                </a:solidFill>
                <a:sym typeface="+mn-ea"/>
              </a:rPr>
              <a:t> Table No 0</a:t>
            </a:r>
            <a:r>
              <a:rPr lang="en-US" altLang="en-IN" sz="1400" dirty="0">
                <a:solidFill>
                  <a:schemeClr val="tx1"/>
                </a:solidFill>
                <a:sym typeface="+mn-ea"/>
              </a:rPr>
              <a:t>1:</a:t>
            </a:r>
            <a:r>
              <a:rPr lang="en-US" altLang="en-IN" sz="1400" dirty="0">
                <a:solidFill>
                  <a:schemeClr val="tx1"/>
                </a:solidFill>
              </a:rPr>
              <a:t>Admin_info</a:t>
            </a:r>
            <a:endParaRPr lang="en-US" altLang="en-IN" sz="1400" dirty="0">
              <a:solidFill>
                <a:schemeClr val="tx1"/>
              </a:solidFill>
            </a:endParaRPr>
          </a:p>
          <a:p>
            <a:pPr algn="l"/>
            <a:r>
              <a:rPr lang="en-IN" sz="1400" dirty="0">
                <a:solidFill>
                  <a:schemeClr val="tx1"/>
                </a:solidFill>
              </a:rPr>
              <a:t>Primary key : </a:t>
            </a:r>
            <a:r>
              <a:rPr lang="en-US" altLang="en-IN" sz="1400" dirty="0">
                <a:solidFill>
                  <a:schemeClr val="tx1"/>
                </a:solidFill>
              </a:rPr>
              <a:t>admin_id</a:t>
            </a:r>
            <a:endParaRPr lang="en-IN" sz="1400" dirty="0">
              <a:solidFill>
                <a:schemeClr val="tx1"/>
              </a:solidFill>
            </a:endParaRPr>
          </a:p>
          <a:p>
            <a:pPr algn="l"/>
            <a:endParaRPr lang="en-IN" sz="14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9714" y="151102"/>
            <a:ext cx="8190412" cy="877285"/>
          </a:xfrm>
        </p:spPr>
        <p:txBody>
          <a:bodyPr/>
          <a:lstStyle/>
          <a:p>
            <a:r>
              <a:rPr lang="en-US" i="1" dirty="0">
                <a:solidFill>
                  <a:schemeClr val="tx1"/>
                </a:solidFill>
              </a:rPr>
              <a:t>Table </a:t>
            </a:r>
            <a:r>
              <a:rPr lang="en-US" i="1" dirty="0" smtClean="0">
                <a:solidFill>
                  <a:schemeClr val="tx1"/>
                </a:solidFill>
              </a:rPr>
              <a:t>Design(continue…)</a:t>
            </a:r>
            <a:endParaRPr lang="en-IN" i="1" dirty="0">
              <a:solidFill>
                <a:srgbClr val="92D050"/>
              </a:solidFill>
            </a:endParaRPr>
          </a:p>
        </p:txBody>
      </p:sp>
      <p:sp>
        <p:nvSpPr>
          <p:cNvPr id="8" name="Rectangle 2"/>
          <p:cNvSpPr>
            <a:spLocks noGrp="1" noChangeArrowheads="1"/>
          </p:cNvSpPr>
          <p:nvPr>
            <p:ph type="subTitle" idx="1"/>
          </p:nvPr>
        </p:nvSpPr>
        <p:spPr bwMode="auto">
          <a:xfrm>
            <a:off x="1878904" y="1595100"/>
            <a:ext cx="7720948"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l"/>
            <a:r>
              <a:rPr lang="en-IN" sz="1400" dirty="0">
                <a:solidFill>
                  <a:schemeClr val="tx1"/>
                </a:solidFill>
                <a:sym typeface="+mn-ea"/>
              </a:rPr>
              <a:t>Table No 0</a:t>
            </a:r>
            <a:r>
              <a:rPr lang="en-US" altLang="en-IN" sz="1400" dirty="0">
                <a:solidFill>
                  <a:schemeClr val="tx1"/>
                </a:solidFill>
                <a:sym typeface="+mn-ea"/>
              </a:rPr>
              <a:t>2:</a:t>
            </a:r>
            <a:r>
              <a:rPr lang="en-US" altLang="en-IN" sz="1400" dirty="0">
                <a:solidFill>
                  <a:schemeClr val="tx1"/>
                </a:solidFill>
              </a:rPr>
              <a:t>brand</a:t>
            </a:r>
            <a:endParaRPr lang="en-IN" sz="1400" dirty="0">
              <a:solidFill>
                <a:schemeClr val="tx1"/>
              </a:solidFill>
            </a:endParaRPr>
          </a:p>
          <a:p>
            <a:pPr algn="l"/>
            <a:r>
              <a:rPr lang="en-IN" sz="1400" dirty="0">
                <a:solidFill>
                  <a:schemeClr val="tx1"/>
                </a:solidFill>
              </a:rPr>
              <a:t>Primary key : </a:t>
            </a:r>
            <a:r>
              <a:rPr lang="en-US" altLang="en-IN" sz="1400" dirty="0">
                <a:solidFill>
                  <a:schemeClr val="tx1"/>
                </a:solidFill>
              </a:rPr>
              <a:t>brand</a:t>
            </a:r>
            <a:r>
              <a:rPr lang="en-IN" sz="1400" dirty="0" err="1">
                <a:solidFill>
                  <a:schemeClr val="tx1"/>
                </a:solidFill>
              </a:rPr>
              <a:t>_id</a:t>
            </a:r>
            <a:endParaRPr lang="en-IN" sz="1400" dirty="0">
              <a:solidFill>
                <a:schemeClr val="tx1"/>
              </a:solidFill>
            </a:endParaRPr>
          </a:p>
          <a:p>
            <a:pPr algn="l"/>
            <a:endParaRPr lang="en-IN" sz="1400" dirty="0">
              <a:solidFill>
                <a:schemeClr val="tx1"/>
              </a:solidFill>
            </a:endParaRPr>
          </a:p>
        </p:txBody>
      </p:sp>
      <p:graphicFrame>
        <p:nvGraphicFramePr>
          <p:cNvPr id="3" name="Table 2"/>
          <p:cNvGraphicFramePr>
            <a:graphicFrameLocks noGrp="1"/>
          </p:cNvGraphicFramePr>
          <p:nvPr/>
        </p:nvGraphicFramePr>
        <p:xfrm>
          <a:off x="1878904" y="2765131"/>
          <a:ext cx="5725160" cy="1739583"/>
        </p:xfrm>
        <a:graphic>
          <a:graphicData uri="http://schemas.openxmlformats.org/drawingml/2006/table">
            <a:tbl>
              <a:tblPr firstRow="1" firstCol="1" bandRow="1">
                <a:tableStyleId>{F5AB1C69-6EDB-4FF4-983F-18BD219EF322}</a:tableStyleId>
              </a:tblPr>
              <a:tblGrid>
                <a:gridCol w="1431290"/>
                <a:gridCol w="1431290"/>
                <a:gridCol w="1094740"/>
                <a:gridCol w="1767840"/>
              </a:tblGrid>
              <a:tr h="369570">
                <a:tc>
                  <a:txBody>
                    <a:bodyPr/>
                    <a:lstStyle/>
                    <a:p>
                      <a:pPr algn="ctr">
                        <a:lnSpc>
                          <a:spcPct val="107000"/>
                        </a:lnSpc>
                        <a:spcAft>
                          <a:spcPts val="0"/>
                        </a:spcAft>
                      </a:pPr>
                      <a:r>
                        <a:rPr lang="en-IN" sz="1100" dirty="0" err="1">
                          <a:effectLst/>
                        </a:rPr>
                        <a:t>Filedname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Datatype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2915">
                <a:tc>
                  <a:txBody>
                    <a:bodyPr/>
                    <a:lstStyle/>
                    <a:p>
                      <a:pPr indent="0">
                        <a:buNone/>
                      </a:pPr>
                      <a:r>
                        <a:rPr lang="en-US" sz="1200" b="0">
                          <a:latin typeface="Times New Roman" panose="02020603050405020304" pitchFamily="18" charset="0"/>
                          <a:cs typeface="Times New Roman" panose="02020603050405020304" pitchFamily="18" charset="0"/>
                        </a:rPr>
                        <a:t>brand-id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PrimarykeyofTypetable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464185">
                <a:tc>
                  <a:txBody>
                    <a:bodyPr/>
                    <a:lstStyle/>
                    <a:p>
                      <a:pPr indent="0">
                        <a:buNone/>
                      </a:pPr>
                      <a:r>
                        <a:rPr lang="en-US" sz="1200" b="0">
                          <a:latin typeface="Times New Roman" panose="02020603050405020304" pitchFamily="18" charset="0"/>
                          <a:cs typeface="Times New Roman" panose="02020603050405020304" pitchFamily="18" charset="0"/>
                        </a:rPr>
                        <a:t>brand-title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30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To storetypes</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bl>
          </a:graphicData>
        </a:graphic>
      </p:graphicFrame>
      <p:sp>
        <p:nvSpPr>
          <p:cNvPr id="4" name="Rectangle 1"/>
          <p:cNvSpPr>
            <a:spLocks noChangeArrowheads="1"/>
          </p:cNvSpPr>
          <p:nvPr/>
        </p:nvSpPr>
        <p:spPr bwMode="auto">
          <a:xfrm>
            <a:off x="2112963" y="32686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9714" y="151102"/>
            <a:ext cx="8190412" cy="877285"/>
          </a:xfrm>
        </p:spPr>
        <p:txBody>
          <a:bodyPr/>
          <a:lstStyle/>
          <a:p>
            <a:r>
              <a:rPr lang="en-US" i="1" dirty="0">
                <a:solidFill>
                  <a:schemeClr val="tx1"/>
                </a:solidFill>
              </a:rPr>
              <a:t>Table </a:t>
            </a:r>
            <a:r>
              <a:rPr lang="en-US" i="1" dirty="0" smtClean="0">
                <a:solidFill>
                  <a:schemeClr val="tx1"/>
                </a:solidFill>
              </a:rPr>
              <a:t>Design(continue…)</a:t>
            </a:r>
            <a:endParaRPr lang="en-IN" i="1" dirty="0">
              <a:solidFill>
                <a:srgbClr val="92D050"/>
              </a:solidFill>
            </a:endParaRPr>
          </a:p>
        </p:txBody>
      </p:sp>
      <p:sp>
        <p:nvSpPr>
          <p:cNvPr id="8" name="Rectangle 2"/>
          <p:cNvSpPr>
            <a:spLocks noGrp="1" noChangeArrowheads="1"/>
          </p:cNvSpPr>
          <p:nvPr>
            <p:ph type="subTitle" idx="1"/>
          </p:nvPr>
        </p:nvSpPr>
        <p:spPr bwMode="auto">
          <a:xfrm>
            <a:off x="1878904" y="1766867"/>
            <a:ext cx="7720948" cy="65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l"/>
            <a:r>
              <a:rPr lang="en-IN" sz="1400" dirty="0">
                <a:solidFill>
                  <a:schemeClr val="tx1"/>
                </a:solidFill>
              </a:rPr>
              <a:t> Table No 03 : category</a:t>
            </a:r>
            <a:endParaRPr lang="en-IN" sz="1400" dirty="0">
              <a:solidFill>
                <a:schemeClr val="tx1"/>
              </a:solidFill>
            </a:endParaRPr>
          </a:p>
          <a:p>
            <a:pPr algn="l"/>
            <a:r>
              <a:rPr lang="en-IN" sz="1400" dirty="0">
                <a:solidFill>
                  <a:schemeClr val="tx1"/>
                </a:solidFill>
              </a:rPr>
              <a:t>   Primary key :cat_id</a:t>
            </a:r>
            <a:endParaRPr lang="en-IN" sz="1400" dirty="0">
              <a:solidFill>
                <a:schemeClr val="tx1"/>
              </a:solidFill>
            </a:endParaRPr>
          </a:p>
        </p:txBody>
      </p:sp>
      <p:sp>
        <p:nvSpPr>
          <p:cNvPr id="4" name="Rectangle 1"/>
          <p:cNvSpPr>
            <a:spLocks noChangeArrowheads="1"/>
          </p:cNvSpPr>
          <p:nvPr/>
        </p:nvSpPr>
        <p:spPr bwMode="auto">
          <a:xfrm>
            <a:off x="2165215" y="32686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graphicFrame>
        <p:nvGraphicFramePr>
          <p:cNvPr id="9" name="Table 8"/>
          <p:cNvGraphicFramePr>
            <a:graphicFrameLocks noGrp="1"/>
          </p:cNvGraphicFramePr>
          <p:nvPr/>
        </p:nvGraphicFramePr>
        <p:xfrm>
          <a:off x="1982811" y="2624169"/>
          <a:ext cx="5725160" cy="1297940"/>
        </p:xfrm>
        <a:graphic>
          <a:graphicData uri="http://schemas.openxmlformats.org/drawingml/2006/table">
            <a:tbl>
              <a:tblPr firstRow="1" firstCol="1" bandRow="1">
                <a:tableStyleId>{F5AB1C69-6EDB-4FF4-983F-18BD219EF322}</a:tableStyleId>
              </a:tblPr>
              <a:tblGrid>
                <a:gridCol w="1431290"/>
                <a:gridCol w="1431290"/>
                <a:gridCol w="915035"/>
                <a:gridCol w="1947545"/>
              </a:tblGrid>
              <a:tr h="299085">
                <a:tc>
                  <a:txBody>
                    <a:bodyPr/>
                    <a:lstStyle/>
                    <a:p>
                      <a:pPr algn="ctr">
                        <a:lnSpc>
                          <a:spcPct val="107000"/>
                        </a:lnSpc>
                        <a:spcAft>
                          <a:spcPts val="0"/>
                        </a:spcAft>
                      </a:pPr>
                      <a:r>
                        <a:rPr lang="en-IN" sz="1100" dirty="0">
                          <a:effectLst/>
                        </a:rPr>
                        <a:t> </a:t>
                      </a:r>
                      <a:endParaRPr lang="en-IN" sz="1100" dirty="0">
                        <a:effectLst/>
                      </a:endParaRPr>
                    </a:p>
                    <a:p>
                      <a:pPr algn="ctr">
                        <a:lnSpc>
                          <a:spcPct val="107000"/>
                        </a:lnSpc>
                        <a:spcAft>
                          <a:spcPts val="0"/>
                        </a:spcAft>
                      </a:pPr>
                      <a:r>
                        <a:rPr lang="en-IN" sz="1100" dirty="0" err="1">
                          <a:effectLst/>
                        </a:rPr>
                        <a:t>Filedname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 </a:t>
                      </a:r>
                      <a:endParaRPr lang="en-IN" sz="1100">
                        <a:effectLst/>
                      </a:endParaRPr>
                    </a:p>
                    <a:p>
                      <a:pPr algn="ctr">
                        <a:lnSpc>
                          <a:spcPct val="107000"/>
                        </a:lnSpc>
                        <a:spcAft>
                          <a:spcPts val="0"/>
                        </a:spcAft>
                      </a:pPr>
                      <a:r>
                        <a:rPr lang="en-IN" sz="1100">
                          <a:effectLst/>
                        </a:rPr>
                        <a:t>Datatype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 </a:t>
                      </a:r>
                      <a:endParaRPr lang="en-IN" sz="1100">
                        <a:effectLst/>
                      </a:endParaRPr>
                    </a:p>
                    <a:p>
                      <a:pPr algn="ctr">
                        <a:lnSpc>
                          <a:spcPct val="107000"/>
                        </a:lnSpc>
                        <a:spcAft>
                          <a:spcPts val="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 </a:t>
                      </a:r>
                      <a:endParaRPr lang="en-IN" sz="1100">
                        <a:effectLst/>
                      </a:endParaRPr>
                    </a:p>
                    <a:p>
                      <a:pPr algn="ctr">
                        <a:lnSpc>
                          <a:spcPct val="107000"/>
                        </a:lnSpc>
                        <a:spcAft>
                          <a:spcPts val="0"/>
                        </a:spcAft>
                      </a:pPr>
                      <a:r>
                        <a:rPr lang="en-IN"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7040">
                <a:tc>
                  <a:txBody>
                    <a:bodyPr/>
                    <a:lstStyle/>
                    <a:p>
                      <a:pPr indent="0">
                        <a:buNone/>
                      </a:pPr>
                      <a:r>
                        <a:rPr lang="en-US" sz="1200" b="0">
                          <a:latin typeface="Times New Roman" panose="02020603050405020304" pitchFamily="18" charset="0"/>
                          <a:cs typeface="Times New Roman" panose="02020603050405020304" pitchFamily="18" charset="0"/>
                        </a:rPr>
                        <a:t>Cat-id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PrimarykeyofCategory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492125">
                <a:tc>
                  <a:txBody>
                    <a:bodyPr/>
                    <a:lstStyle/>
                    <a:p>
                      <a:pPr indent="0">
                        <a:buNone/>
                      </a:pPr>
                      <a:r>
                        <a:rPr lang="en-US" sz="1200" b="0">
                          <a:latin typeface="Times New Roman" panose="02020603050405020304" pitchFamily="18" charset="0"/>
                          <a:cs typeface="Times New Roman" panose="02020603050405020304" pitchFamily="18" charset="0"/>
                        </a:rPr>
                        <a:t>Category-name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30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To storecategorynames</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9714" y="151102"/>
            <a:ext cx="8190412" cy="877285"/>
          </a:xfrm>
        </p:spPr>
        <p:txBody>
          <a:bodyPr/>
          <a:lstStyle/>
          <a:p>
            <a:r>
              <a:rPr lang="en-US" i="1" dirty="0">
                <a:solidFill>
                  <a:schemeClr val="tx1"/>
                </a:solidFill>
              </a:rPr>
              <a:t>Table </a:t>
            </a:r>
            <a:r>
              <a:rPr lang="en-US" i="1" dirty="0" smtClean="0">
                <a:solidFill>
                  <a:schemeClr val="tx1"/>
                </a:solidFill>
              </a:rPr>
              <a:t>Design(continue…)</a:t>
            </a:r>
            <a:endParaRPr lang="en-IN" i="1" dirty="0">
              <a:solidFill>
                <a:srgbClr val="92D050"/>
              </a:solidFill>
            </a:endParaRPr>
          </a:p>
        </p:txBody>
      </p:sp>
      <p:sp>
        <p:nvSpPr>
          <p:cNvPr id="8" name="Rectangle 2"/>
          <p:cNvSpPr>
            <a:spLocks noGrp="1" noChangeArrowheads="1"/>
          </p:cNvSpPr>
          <p:nvPr>
            <p:ph type="subTitle" idx="1"/>
          </p:nvPr>
        </p:nvSpPr>
        <p:spPr bwMode="auto">
          <a:xfrm>
            <a:off x="1907479" y="1652248"/>
            <a:ext cx="7720948"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r>
              <a:rPr lang="en-IN" sz="1400" dirty="0"/>
              <a:t> </a:t>
            </a:r>
            <a:endParaRPr lang="en-IN" sz="1400" dirty="0"/>
          </a:p>
          <a:p>
            <a:pPr algn="l"/>
            <a:r>
              <a:rPr lang="en-IN" sz="1400" dirty="0">
                <a:solidFill>
                  <a:schemeClr val="tx1"/>
                </a:solidFill>
              </a:rPr>
              <a:t>Table No 04 : product</a:t>
            </a:r>
            <a:endParaRPr lang="en-IN" sz="1400" dirty="0">
              <a:solidFill>
                <a:schemeClr val="tx1"/>
              </a:solidFill>
            </a:endParaRPr>
          </a:p>
          <a:p>
            <a:pPr algn="l"/>
            <a:r>
              <a:rPr lang="en-IN" sz="1400" dirty="0">
                <a:solidFill>
                  <a:schemeClr val="tx1"/>
                </a:solidFill>
              </a:rPr>
              <a:t> Primary key :product_id </a:t>
            </a:r>
            <a:endParaRPr lang="en-IN" sz="1400" dirty="0">
              <a:solidFill>
                <a:schemeClr val="tx1"/>
              </a:solidFill>
            </a:endParaRPr>
          </a:p>
        </p:txBody>
      </p:sp>
      <p:sp>
        <p:nvSpPr>
          <p:cNvPr id="4" name="Rectangle 1"/>
          <p:cNvSpPr>
            <a:spLocks noChangeArrowheads="1"/>
          </p:cNvSpPr>
          <p:nvPr/>
        </p:nvSpPr>
        <p:spPr bwMode="auto">
          <a:xfrm>
            <a:off x="2165215" y="32686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graphicFrame>
        <p:nvGraphicFramePr>
          <p:cNvPr id="3" name="Table 2"/>
          <p:cNvGraphicFramePr>
            <a:graphicFrameLocks noGrp="1"/>
          </p:cNvGraphicFramePr>
          <p:nvPr/>
        </p:nvGraphicFramePr>
        <p:xfrm>
          <a:off x="2899251" y="2646204"/>
          <a:ext cx="5127625" cy="1980565"/>
        </p:xfrm>
        <a:graphic>
          <a:graphicData uri="http://schemas.openxmlformats.org/drawingml/2006/table">
            <a:tbl>
              <a:tblPr firstRow="1" firstCol="1" bandRow="1">
                <a:tableStyleId>{F5AB1C69-6EDB-4FF4-983F-18BD219EF322}</a:tableStyleId>
              </a:tblPr>
              <a:tblGrid>
                <a:gridCol w="1431290"/>
                <a:gridCol w="1431290"/>
                <a:gridCol w="645160"/>
                <a:gridCol w="1619885"/>
              </a:tblGrid>
              <a:tr h="314960">
                <a:tc>
                  <a:txBody>
                    <a:bodyPr/>
                    <a:lstStyle/>
                    <a:p>
                      <a:pPr algn="ctr">
                        <a:lnSpc>
                          <a:spcPct val="107000"/>
                        </a:lnSpc>
                        <a:spcAft>
                          <a:spcPts val="0"/>
                        </a:spcAft>
                      </a:pPr>
                      <a:r>
                        <a:rPr lang="en-IN" sz="1100">
                          <a:effectLst/>
                        </a:rPr>
                        <a:t>Fieldname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Datatype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8305">
                <a:tc>
                  <a:txBody>
                    <a:bodyPr/>
                    <a:lstStyle/>
                    <a:p>
                      <a:pPr indent="0">
                        <a:buNone/>
                      </a:pPr>
                      <a:r>
                        <a:rPr lang="en-US" sz="1200" b="0">
                          <a:latin typeface="Times New Roman" panose="02020603050405020304" pitchFamily="18" charset="0"/>
                          <a:cs typeface="Times New Roman" panose="02020603050405020304" pitchFamily="18" charset="0"/>
                        </a:rPr>
                        <a:t>Product-id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PrimarykeyofProducttable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359410">
                <a:tc>
                  <a:txBody>
                    <a:bodyPr/>
                    <a:lstStyle/>
                    <a:p>
                      <a:pPr indent="0">
                        <a:buNone/>
                      </a:pPr>
                      <a:r>
                        <a:rPr lang="en-US" sz="1200" b="0">
                          <a:latin typeface="Times New Roman" panose="02020603050405020304" pitchFamily="18" charset="0"/>
                          <a:cs typeface="Times New Roman" panose="02020603050405020304" pitchFamily="18" charset="0"/>
                        </a:rPr>
                        <a:t>product_category-id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Foreignkeyofcategorytable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443230">
                <a:tc>
                  <a:txBody>
                    <a:bodyPr/>
                    <a:lstStyle/>
                    <a:p>
                      <a:pPr indent="0">
                        <a:buNone/>
                      </a:pPr>
                      <a:r>
                        <a:rPr lang="en-US" sz="1200" b="0">
                          <a:latin typeface="Times New Roman" panose="02020603050405020304" pitchFamily="18" charset="0"/>
                          <a:cs typeface="Times New Roman" panose="02020603050405020304" pitchFamily="18" charset="0"/>
                        </a:rPr>
                        <a:t>Product-type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30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ForeignkeyofTypetable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454660">
                <a:tc>
                  <a:txBody>
                    <a:bodyPr/>
                    <a:lstStyle/>
                    <a:p>
                      <a:pPr indent="0">
                        <a:buNone/>
                      </a:pPr>
                      <a:r>
                        <a:rPr lang="en-US" sz="1200" b="0">
                          <a:latin typeface="Times New Roman" panose="02020603050405020304" pitchFamily="18" charset="0"/>
                          <a:cs typeface="Times New Roman" panose="02020603050405020304" pitchFamily="18" charset="0"/>
                        </a:rPr>
                        <a:t>Product-title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Titleofproduct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454660">
                <a:tc>
                  <a:txBody>
                    <a:bodyPr/>
                    <a:p>
                      <a:pPr indent="0">
                        <a:buNone/>
                      </a:pPr>
                      <a:r>
                        <a:rPr lang="en-US" sz="1200" b="0">
                          <a:latin typeface="Times New Roman" panose="02020603050405020304" pitchFamily="18" charset="0"/>
                          <a:cs typeface="Times New Roman" panose="02020603050405020304" pitchFamily="18" charset="0"/>
                        </a:rPr>
                        <a:t>Product-price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Priceofproduct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454660">
                <a:tc>
                  <a:txBody>
                    <a:bodyPr/>
                    <a:p>
                      <a:pPr indent="0">
                        <a:buNone/>
                      </a:pPr>
                      <a:r>
                        <a:rPr lang="en-US" sz="1200" b="0">
                          <a:latin typeface="Times New Roman" panose="02020603050405020304" pitchFamily="18" charset="0"/>
                          <a:cs typeface="Times New Roman" panose="02020603050405020304" pitchFamily="18" charset="0"/>
                        </a:rPr>
                        <a:t>Product-discription</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500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Aboutproduct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454660">
                <a:tc>
                  <a:txBody>
                    <a:bodyPr/>
                    <a:p>
                      <a:pPr indent="0">
                        <a:buNone/>
                      </a:pPr>
                      <a:r>
                        <a:rPr lang="en-US" sz="1200" b="0">
                          <a:latin typeface="Times New Roman" panose="02020603050405020304" pitchFamily="18" charset="0"/>
                          <a:cs typeface="Times New Roman" panose="02020603050405020304" pitchFamily="18" charset="0"/>
                        </a:rPr>
                        <a:t>Product-image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300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Imagesofproduct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454660">
                <a:tc>
                  <a:txBody>
                    <a:bodyPr/>
                    <a:p>
                      <a:pPr indent="0">
                        <a:buNone/>
                      </a:pPr>
                      <a:r>
                        <a:rPr lang="en-US" sz="1200" b="0">
                          <a:latin typeface="Times New Roman" panose="02020603050405020304" pitchFamily="18" charset="0"/>
                          <a:cs typeface="Times New Roman" panose="02020603050405020304" pitchFamily="18" charset="0"/>
                        </a:rPr>
                        <a:t>Product-keyword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50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Productkeyword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9714" y="151102"/>
            <a:ext cx="8190412" cy="877285"/>
          </a:xfrm>
        </p:spPr>
        <p:txBody>
          <a:bodyPr/>
          <a:lstStyle/>
          <a:p>
            <a:r>
              <a:rPr lang="en-US" i="1" dirty="0">
                <a:solidFill>
                  <a:schemeClr val="tx1"/>
                </a:solidFill>
              </a:rPr>
              <a:t>Table </a:t>
            </a:r>
            <a:r>
              <a:rPr lang="en-US" i="1" dirty="0" smtClean="0">
                <a:solidFill>
                  <a:schemeClr val="tx1"/>
                </a:solidFill>
              </a:rPr>
              <a:t>Design(continue…)</a:t>
            </a:r>
            <a:endParaRPr lang="en-IN" i="1" dirty="0">
              <a:solidFill>
                <a:srgbClr val="92D050"/>
              </a:solidFill>
            </a:endParaRPr>
          </a:p>
        </p:txBody>
      </p:sp>
      <p:sp>
        <p:nvSpPr>
          <p:cNvPr id="8" name="Rectangle 2"/>
          <p:cNvSpPr>
            <a:spLocks noGrp="1" noChangeArrowheads="1"/>
          </p:cNvSpPr>
          <p:nvPr>
            <p:ph type="subTitle" idx="1"/>
          </p:nvPr>
        </p:nvSpPr>
        <p:spPr bwMode="auto">
          <a:xfrm>
            <a:off x="1807784" y="1144248"/>
            <a:ext cx="7720948"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r>
              <a:rPr lang="en-IN" sz="1400" dirty="0"/>
              <a:t> </a:t>
            </a:r>
            <a:endParaRPr lang="en-IN" sz="1400" dirty="0"/>
          </a:p>
          <a:p>
            <a:pPr algn="l"/>
            <a:r>
              <a:rPr lang="en-IN" sz="1400" dirty="0">
                <a:solidFill>
                  <a:schemeClr val="tx1"/>
                </a:solidFill>
              </a:rPr>
              <a:t>Table No 05 : user </a:t>
            </a:r>
            <a:endParaRPr lang="en-IN" sz="1400" dirty="0">
              <a:solidFill>
                <a:schemeClr val="tx1"/>
              </a:solidFill>
            </a:endParaRPr>
          </a:p>
          <a:p>
            <a:pPr algn="l"/>
            <a:r>
              <a:rPr lang="en-IN" sz="1400" dirty="0">
                <a:solidFill>
                  <a:schemeClr val="tx1"/>
                </a:solidFill>
              </a:rPr>
              <a:t>Primary key :user_id</a:t>
            </a:r>
            <a:endParaRPr lang="en-IN" sz="1400" dirty="0">
              <a:solidFill>
                <a:schemeClr val="tx1"/>
              </a:solidFill>
            </a:endParaRPr>
          </a:p>
        </p:txBody>
      </p:sp>
      <p:sp>
        <p:nvSpPr>
          <p:cNvPr id="4" name="Rectangle 1"/>
          <p:cNvSpPr>
            <a:spLocks noChangeArrowheads="1"/>
          </p:cNvSpPr>
          <p:nvPr/>
        </p:nvSpPr>
        <p:spPr bwMode="auto">
          <a:xfrm>
            <a:off x="2165215" y="328326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graphicFrame>
        <p:nvGraphicFramePr>
          <p:cNvPr id="3" name="Table 2"/>
          <p:cNvGraphicFramePr>
            <a:graphicFrameLocks noGrp="1"/>
          </p:cNvGraphicFramePr>
          <p:nvPr/>
        </p:nvGraphicFramePr>
        <p:xfrm>
          <a:off x="2412206" y="2368074"/>
          <a:ext cx="5127625" cy="1980565"/>
        </p:xfrm>
        <a:graphic>
          <a:graphicData uri="http://schemas.openxmlformats.org/drawingml/2006/table">
            <a:tbl>
              <a:tblPr firstRow="1" firstCol="1" bandRow="1">
                <a:tableStyleId>{F5AB1C69-6EDB-4FF4-983F-18BD219EF322}</a:tableStyleId>
              </a:tblPr>
              <a:tblGrid>
                <a:gridCol w="1431290"/>
                <a:gridCol w="1431290"/>
                <a:gridCol w="645160"/>
                <a:gridCol w="1619885"/>
              </a:tblGrid>
              <a:tr h="314960">
                <a:tc>
                  <a:txBody>
                    <a:bodyPr/>
                    <a:lstStyle/>
                    <a:p>
                      <a:pPr algn="ctr">
                        <a:lnSpc>
                          <a:spcPct val="107000"/>
                        </a:lnSpc>
                        <a:spcAft>
                          <a:spcPts val="0"/>
                        </a:spcAft>
                      </a:pPr>
                      <a:r>
                        <a:rPr lang="en-IN" sz="1100" dirty="0">
                          <a:effectLst/>
                        </a:rPr>
                        <a:t>Fieldname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Datatype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8305">
                <a:tc>
                  <a:txBody>
                    <a:bodyPr/>
                    <a:lstStyle/>
                    <a:p>
                      <a:pPr indent="0">
                        <a:buNone/>
                      </a:pPr>
                      <a:r>
                        <a:rPr lang="en-US" sz="1200" b="0">
                          <a:latin typeface="Times New Roman" panose="02020603050405020304" pitchFamily="18" charset="0"/>
                          <a:cs typeface="Times New Roman" panose="02020603050405020304" pitchFamily="18" charset="0"/>
                        </a:rPr>
                        <a:t>User-id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PrimarykeyofUsertable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359410">
                <a:tc>
                  <a:txBody>
                    <a:bodyPr/>
                    <a:lstStyle/>
                    <a:p>
                      <a:pPr indent="0" algn="r">
                        <a:buNone/>
                      </a:pPr>
                      <a:r>
                        <a:rPr lang="en-US" sz="1200" b="0">
                          <a:latin typeface="Times New Roman" panose="02020603050405020304" pitchFamily="18" charset="0"/>
                          <a:cs typeface="Times New Roman" panose="02020603050405020304" pitchFamily="18" charset="0"/>
                        </a:rPr>
                        <a:t>First-name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Firstnameofuser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443230">
                <a:tc>
                  <a:txBody>
                    <a:bodyPr/>
                    <a:lstStyle/>
                    <a:p>
                      <a:pPr indent="0">
                        <a:buNone/>
                      </a:pPr>
                      <a:r>
                        <a:rPr lang="en-US" sz="1200" b="0">
                          <a:latin typeface="Times New Roman" panose="02020603050405020304" pitchFamily="18" charset="0"/>
                          <a:cs typeface="Times New Roman" panose="02020603050405020304" pitchFamily="18" charset="0"/>
                        </a:rPr>
                        <a:t>Last-name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Last-nameofuser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454660">
                <a:tc>
                  <a:txBody>
                    <a:bodyPr/>
                    <a:lstStyle/>
                    <a:p>
                      <a:pPr indent="0">
                        <a:buNone/>
                      </a:pPr>
                      <a:r>
                        <a:rPr lang="en-US" sz="1200" b="0">
                          <a:latin typeface="Times New Roman" panose="02020603050405020304" pitchFamily="18" charset="0"/>
                          <a:cs typeface="Times New Roman" panose="02020603050405020304" pitchFamily="18" charset="0"/>
                        </a:rPr>
                        <a:t>Email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40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Enailaddressofuser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454660">
                <a:tc>
                  <a:txBody>
                    <a:bodyPr/>
                    <a:p>
                      <a:pPr indent="0">
                        <a:buNone/>
                      </a:pPr>
                      <a:r>
                        <a:rPr lang="en-US" sz="1200" b="0">
                          <a:latin typeface="Times New Roman" panose="02020603050405020304" pitchFamily="18" charset="0"/>
                          <a:cs typeface="Times New Roman" panose="02020603050405020304" pitchFamily="18" charset="0"/>
                        </a:rPr>
                        <a:t>password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40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Storepasswordoftheuser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454660">
                <a:tc>
                  <a:txBody>
                    <a:bodyPr/>
                    <a:p>
                      <a:pPr indent="0">
                        <a:buNone/>
                      </a:pPr>
                      <a:r>
                        <a:rPr lang="en-US" sz="1200" b="0">
                          <a:latin typeface="Times New Roman" panose="02020603050405020304" pitchFamily="18" charset="0"/>
                          <a:cs typeface="Times New Roman" panose="02020603050405020304" pitchFamily="18" charset="0"/>
                        </a:rPr>
                        <a:t>Mobile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12</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Mobile number ofuser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454660">
                <a:tc>
                  <a:txBody>
                    <a:bodyPr/>
                    <a:p>
                      <a:pPr indent="0">
                        <a:buNone/>
                      </a:pPr>
                      <a:r>
                        <a:rPr lang="en-US" sz="1200" b="0">
                          <a:latin typeface="Times New Roman" panose="02020603050405020304" pitchFamily="18" charset="0"/>
                          <a:cs typeface="Times New Roman" panose="02020603050405020304" pitchFamily="18" charset="0"/>
                        </a:rPr>
                        <a:t>address</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60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Addressofuser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9714" y="151102"/>
            <a:ext cx="8190412" cy="877285"/>
          </a:xfrm>
        </p:spPr>
        <p:txBody>
          <a:bodyPr/>
          <a:lstStyle/>
          <a:p>
            <a:r>
              <a:rPr lang="en-US" i="1" dirty="0">
                <a:solidFill>
                  <a:schemeClr val="tx1"/>
                </a:solidFill>
              </a:rPr>
              <a:t>Table </a:t>
            </a:r>
            <a:r>
              <a:rPr lang="en-US" i="1" dirty="0" smtClean="0">
                <a:solidFill>
                  <a:schemeClr val="tx1"/>
                </a:solidFill>
              </a:rPr>
              <a:t>Design(continue…)</a:t>
            </a:r>
            <a:endParaRPr lang="en-IN" i="1" dirty="0">
              <a:solidFill>
                <a:srgbClr val="92D050"/>
              </a:solidFill>
            </a:endParaRPr>
          </a:p>
        </p:txBody>
      </p:sp>
      <p:sp>
        <p:nvSpPr>
          <p:cNvPr id="8" name="Rectangle 2"/>
          <p:cNvSpPr>
            <a:spLocks noGrp="1" noChangeArrowheads="1"/>
          </p:cNvSpPr>
          <p:nvPr>
            <p:ph type="subTitle" idx="1"/>
          </p:nvPr>
        </p:nvSpPr>
        <p:spPr bwMode="auto">
          <a:xfrm>
            <a:off x="1821754" y="1451904"/>
            <a:ext cx="7720948" cy="65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l"/>
            <a:r>
              <a:rPr lang="en-IN" sz="1400" dirty="0">
                <a:solidFill>
                  <a:schemeClr val="tx1"/>
                </a:solidFill>
              </a:rPr>
              <a:t>Table No 06 : order</a:t>
            </a:r>
            <a:endParaRPr lang="en-IN" sz="1400" dirty="0">
              <a:solidFill>
                <a:schemeClr val="tx1"/>
              </a:solidFill>
            </a:endParaRPr>
          </a:p>
          <a:p>
            <a:pPr algn="l"/>
            <a:r>
              <a:rPr lang="en-IN" sz="1400" dirty="0">
                <a:solidFill>
                  <a:schemeClr val="tx1"/>
                </a:solidFill>
              </a:rPr>
              <a:t>Primary key :order_id</a:t>
            </a:r>
            <a:endParaRPr lang="en-IN" sz="1400" dirty="0">
              <a:solidFill>
                <a:schemeClr val="tx1"/>
              </a:solidFill>
            </a:endParaRPr>
          </a:p>
        </p:txBody>
      </p:sp>
      <p:sp>
        <p:nvSpPr>
          <p:cNvPr id="4" name="Rectangle 1"/>
          <p:cNvSpPr>
            <a:spLocks noChangeArrowheads="1"/>
          </p:cNvSpPr>
          <p:nvPr/>
        </p:nvSpPr>
        <p:spPr bwMode="auto">
          <a:xfrm>
            <a:off x="2165215" y="32686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graphicFrame>
        <p:nvGraphicFramePr>
          <p:cNvPr id="5" name="Table 4"/>
          <p:cNvGraphicFramePr>
            <a:graphicFrameLocks noGrp="1"/>
          </p:cNvGraphicFramePr>
          <p:nvPr/>
        </p:nvGraphicFramePr>
        <p:xfrm>
          <a:off x="1984534" y="2435701"/>
          <a:ext cx="5725160" cy="1557020"/>
        </p:xfrm>
        <a:graphic>
          <a:graphicData uri="http://schemas.openxmlformats.org/drawingml/2006/table">
            <a:tbl>
              <a:tblPr firstRow="1" firstCol="1" bandRow="1">
                <a:tableStyleId>{F5AB1C69-6EDB-4FF4-983F-18BD219EF322}</a:tableStyleId>
              </a:tblPr>
              <a:tblGrid>
                <a:gridCol w="1431290"/>
                <a:gridCol w="1431290"/>
                <a:gridCol w="1431290"/>
                <a:gridCol w="1431290"/>
              </a:tblGrid>
              <a:tr h="297180">
                <a:tc>
                  <a:txBody>
                    <a:bodyPr/>
                    <a:lstStyle/>
                    <a:p>
                      <a:pPr>
                        <a:lnSpc>
                          <a:spcPct val="107000"/>
                        </a:lnSpc>
                        <a:spcAft>
                          <a:spcPts val="0"/>
                        </a:spcAft>
                      </a:pPr>
                      <a:r>
                        <a:rPr lang="en-IN" sz="1100">
                          <a:effectLst/>
                        </a:rPr>
                        <a:t>Filedname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Datatype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90525">
                <a:tc>
                  <a:txBody>
                    <a:bodyPr/>
                    <a:lstStyle/>
                    <a:p>
                      <a:pPr indent="0" algn="r">
                        <a:buNone/>
                      </a:pPr>
                      <a:r>
                        <a:rPr lang="en-US" sz="1200" b="0">
                          <a:latin typeface="Times New Roman" panose="02020603050405020304" pitchFamily="18" charset="0"/>
                          <a:cs typeface="Times New Roman" panose="02020603050405020304" pitchFamily="18" charset="0"/>
                        </a:rPr>
                        <a:t>_	order-id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PrimarykeyofOrdertable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482600">
                <a:tc>
                  <a:txBody>
                    <a:bodyPr/>
                    <a:lstStyle/>
                    <a:p>
                      <a:pPr indent="0">
                        <a:buNone/>
                      </a:pPr>
                      <a:r>
                        <a:rPr lang="en-US" sz="1200" b="0">
                          <a:latin typeface="Times New Roman" panose="02020603050405020304" pitchFamily="18" charset="0"/>
                          <a:cs typeface="Times New Roman" panose="02020603050405020304" pitchFamily="18" charset="0"/>
                        </a:rPr>
                        <a:t>User_id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Foreignkeyofusertable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386715">
                <a:tc>
                  <a:txBody>
                    <a:bodyPr/>
                    <a:lstStyle/>
                    <a:p>
                      <a:pPr indent="0">
                        <a:buNone/>
                      </a:pPr>
                      <a:r>
                        <a:rPr lang="en-US" sz="1200" b="0">
                          <a:latin typeface="Times New Roman" panose="02020603050405020304" pitchFamily="18" charset="0"/>
                          <a:cs typeface="Times New Roman" panose="02020603050405020304" pitchFamily="18" charset="0"/>
                        </a:rPr>
                        <a:t>Product-id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Foreignkeyofproducttable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386715">
                <a:tc>
                  <a:txBody>
                    <a:bodyPr/>
                    <a:p>
                      <a:pPr indent="0">
                        <a:buNone/>
                      </a:pPr>
                      <a:r>
                        <a:rPr lang="en-US" sz="1200" b="0">
                          <a:latin typeface="Times New Roman" panose="02020603050405020304" pitchFamily="18" charset="0"/>
                          <a:cs typeface="Times New Roman" panose="02020603050405020304" pitchFamily="18" charset="0"/>
                        </a:rPr>
                        <a:t>qty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50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Quantity ofproduct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386715">
                <a:tc>
                  <a:txBody>
                    <a:bodyPr/>
                    <a:p>
                      <a:pPr indent="0">
                        <a:buNone/>
                      </a:pPr>
                      <a:r>
                        <a:rPr lang="en-US" sz="1200" b="0">
                          <a:latin typeface="Times New Roman" panose="02020603050405020304" pitchFamily="18" charset="0"/>
                          <a:cs typeface="Times New Roman" panose="02020603050405020304" pitchFamily="18" charset="0"/>
                        </a:rPr>
                        <a:t>status</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40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Status of theproduct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9714" y="151102"/>
            <a:ext cx="8190412" cy="877285"/>
          </a:xfrm>
        </p:spPr>
        <p:txBody>
          <a:bodyPr/>
          <a:lstStyle/>
          <a:p>
            <a:r>
              <a:rPr lang="en-US" i="1" dirty="0">
                <a:solidFill>
                  <a:schemeClr val="tx1"/>
                </a:solidFill>
              </a:rPr>
              <a:t>Table </a:t>
            </a:r>
            <a:r>
              <a:rPr lang="en-US" i="1" dirty="0" smtClean="0">
                <a:solidFill>
                  <a:schemeClr val="tx1"/>
                </a:solidFill>
              </a:rPr>
              <a:t>Design(continue…)</a:t>
            </a:r>
            <a:endParaRPr lang="en-IN" i="1" dirty="0">
              <a:solidFill>
                <a:srgbClr val="92D050"/>
              </a:solidFill>
            </a:endParaRPr>
          </a:p>
        </p:txBody>
      </p:sp>
      <p:sp>
        <p:nvSpPr>
          <p:cNvPr id="8" name="Rectangle 2"/>
          <p:cNvSpPr>
            <a:spLocks noGrp="1" noChangeArrowheads="1"/>
          </p:cNvSpPr>
          <p:nvPr>
            <p:ph type="subTitle" idx="1"/>
          </p:nvPr>
        </p:nvSpPr>
        <p:spPr bwMode="auto">
          <a:xfrm>
            <a:off x="1875548" y="1180124"/>
            <a:ext cx="7720948" cy="65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l"/>
            <a:r>
              <a:rPr lang="en-IN" sz="1400" b="1" dirty="0">
                <a:solidFill>
                  <a:schemeClr val="tx1"/>
                </a:solidFill>
              </a:rPr>
              <a:t>Table No 07 : cart</a:t>
            </a:r>
            <a:endParaRPr lang="en-IN" sz="1400" b="1" dirty="0">
              <a:solidFill>
                <a:schemeClr val="tx1"/>
              </a:solidFill>
            </a:endParaRPr>
          </a:p>
          <a:p>
            <a:pPr algn="l"/>
            <a:r>
              <a:rPr lang="en-IN" sz="1400" b="1" dirty="0">
                <a:solidFill>
                  <a:schemeClr val="tx1"/>
                </a:solidFill>
              </a:rPr>
              <a:t>Primary key :id</a:t>
            </a:r>
            <a:endParaRPr lang="en-IN" sz="1400" b="1" dirty="0">
              <a:solidFill>
                <a:schemeClr val="tx1"/>
              </a:solidFill>
            </a:endParaRPr>
          </a:p>
        </p:txBody>
      </p:sp>
      <p:sp>
        <p:nvSpPr>
          <p:cNvPr id="4" name="Rectangle 1"/>
          <p:cNvSpPr>
            <a:spLocks noChangeArrowheads="1"/>
          </p:cNvSpPr>
          <p:nvPr/>
        </p:nvSpPr>
        <p:spPr bwMode="auto">
          <a:xfrm>
            <a:off x="2269717" y="32686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graphicFrame>
        <p:nvGraphicFramePr>
          <p:cNvPr id="3" name="Table 2"/>
          <p:cNvGraphicFramePr>
            <a:graphicFrameLocks noGrp="1"/>
          </p:cNvGraphicFramePr>
          <p:nvPr/>
        </p:nvGraphicFramePr>
        <p:xfrm>
          <a:off x="2305260" y="1998254"/>
          <a:ext cx="5666469" cy="1010694"/>
        </p:xfrm>
        <a:graphic>
          <a:graphicData uri="http://schemas.openxmlformats.org/drawingml/2006/table">
            <a:tbl>
              <a:tblPr firstRow="1" firstCol="1" bandRow="1">
                <a:tableStyleId>{F5AB1C69-6EDB-4FF4-983F-18BD219EF322}</a:tableStyleId>
              </a:tblPr>
              <a:tblGrid>
                <a:gridCol w="1372599"/>
                <a:gridCol w="1416685"/>
                <a:gridCol w="1445895"/>
                <a:gridCol w="1431290"/>
              </a:tblGrid>
              <a:tr h="382044">
                <a:tc>
                  <a:txBody>
                    <a:bodyPr/>
                    <a:lstStyle/>
                    <a:p>
                      <a:pPr>
                        <a:lnSpc>
                          <a:spcPct val="107000"/>
                        </a:lnSpc>
                        <a:spcAft>
                          <a:spcPts val="0"/>
                        </a:spcAft>
                      </a:pPr>
                      <a:r>
                        <a:rPr lang="en-IN" sz="1100" dirty="0" err="1">
                          <a:effectLst/>
                        </a:rPr>
                        <a:t>Filedname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Datatype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6870">
                <a:tc>
                  <a:txBody>
                    <a:bodyPr/>
                    <a:lstStyle/>
                    <a:p>
                      <a:pPr indent="0">
                        <a:buNone/>
                      </a:pPr>
                      <a:r>
                        <a:rPr lang="en-US" sz="1200" b="0">
                          <a:latin typeface="Times New Roman" panose="02020603050405020304" pitchFamily="18" charset="0"/>
                          <a:cs typeface="Times New Roman" panose="02020603050405020304" pitchFamily="18" charset="0"/>
                        </a:rPr>
                        <a:t>_	cart-id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PrimarykeyofCarttable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269875">
                <a:tc>
                  <a:txBody>
                    <a:bodyPr/>
                    <a:lstStyle/>
                    <a:p>
                      <a:pPr indent="0">
                        <a:buNone/>
                      </a:pPr>
                      <a:r>
                        <a:rPr lang="en-US" sz="1200" b="0">
                          <a:latin typeface="Times New Roman" panose="02020603050405020304" pitchFamily="18" charset="0"/>
                          <a:cs typeface="Times New Roman" panose="02020603050405020304" pitchFamily="18" charset="0"/>
                        </a:rPr>
                        <a:t>Product-id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Foreignkeyofproducttable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269875">
                <a:tc>
                  <a:txBody>
                    <a:bodyPr/>
                    <a:p>
                      <a:pPr indent="0">
                        <a:buNone/>
                      </a:pPr>
                      <a:r>
                        <a:rPr lang="en-US" sz="1200" b="0">
                          <a:latin typeface="Times New Roman" panose="02020603050405020304" pitchFamily="18" charset="0"/>
                          <a:cs typeface="Times New Roman" panose="02020603050405020304" pitchFamily="18" charset="0"/>
                        </a:rPr>
                        <a:t>User-id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40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Foreignkeyofusertable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269875">
                <a:tc>
                  <a:txBody>
                    <a:bodyPr/>
                    <a:p>
                      <a:pPr indent="0">
                        <a:buNone/>
                      </a:pPr>
                      <a:r>
                        <a:rPr lang="en-US" sz="1200" b="0">
                          <a:latin typeface="Times New Roman" panose="02020603050405020304" pitchFamily="18" charset="0"/>
                          <a:cs typeface="Times New Roman" panose="02020603050405020304" pitchFamily="18" charset="0"/>
                        </a:rPr>
                        <a:t>qty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50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Quantity ofproduct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bl>
          </a:graphicData>
        </a:graphic>
      </p:graphicFrame>
      <p:sp>
        <p:nvSpPr>
          <p:cNvPr id="6" name="Rectangle 5"/>
          <p:cNvSpPr/>
          <p:nvPr/>
        </p:nvSpPr>
        <p:spPr>
          <a:xfrm>
            <a:off x="1875684" y="3725863"/>
            <a:ext cx="6096000" cy="986790"/>
          </a:xfrm>
          <a:prstGeom prst="rect">
            <a:avLst/>
          </a:prstGeom>
        </p:spPr>
        <p:txBody>
          <a:bodyPr>
            <a:spAutoFit/>
          </a:bodyPr>
          <a:lstStyle/>
          <a:p>
            <a:pPr>
              <a:lnSpc>
                <a:spcPct val="107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    Table No 08: order_product </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      Primary key :orderpro_id </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Table 6"/>
          <p:cNvGraphicFramePr>
            <a:graphicFrameLocks noGrp="1"/>
          </p:cNvGraphicFramePr>
          <p:nvPr/>
        </p:nvGraphicFramePr>
        <p:xfrm>
          <a:off x="2409393" y="4434152"/>
          <a:ext cx="6028055" cy="1815783"/>
        </p:xfrm>
        <a:graphic>
          <a:graphicData uri="http://schemas.openxmlformats.org/drawingml/2006/table">
            <a:tbl>
              <a:tblPr firstRow="1" firstCol="1" bandRow="1">
                <a:tableStyleId>{F5AB1C69-6EDB-4FF4-983F-18BD219EF322}</a:tableStyleId>
              </a:tblPr>
              <a:tblGrid>
                <a:gridCol w="1431290"/>
                <a:gridCol w="1402715"/>
                <a:gridCol w="1459865"/>
                <a:gridCol w="1734185"/>
              </a:tblGrid>
              <a:tr h="0">
                <a:tc>
                  <a:txBody>
                    <a:bodyPr/>
                    <a:lstStyle/>
                    <a:p>
                      <a:pPr>
                        <a:lnSpc>
                          <a:spcPct val="107000"/>
                        </a:lnSpc>
                        <a:spcAft>
                          <a:spcPts val="0"/>
                        </a:spcAft>
                      </a:pPr>
                      <a:r>
                        <a:rPr lang="en-IN" sz="1100" dirty="0" err="1">
                          <a:effectLst/>
                        </a:rPr>
                        <a:t>Filedname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Datatype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8935">
                <a:tc>
                  <a:txBody>
                    <a:bodyPr/>
                    <a:lstStyle/>
                    <a:p>
                      <a:pPr indent="0">
                        <a:buNone/>
                      </a:pPr>
                      <a:r>
                        <a:rPr lang="en-US" sz="1200" b="0">
                          <a:latin typeface="Times New Roman" panose="02020603050405020304" pitchFamily="18" charset="0"/>
                          <a:cs typeface="Times New Roman" panose="02020603050405020304" pitchFamily="18" charset="0"/>
                        </a:rPr>
                        <a:t>_	orderpro_id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PrimarykeyofOrderproducttable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370840">
                <a:tc>
                  <a:txBody>
                    <a:bodyPr/>
                    <a:lstStyle/>
                    <a:p>
                      <a:pPr indent="0">
                        <a:buNone/>
                      </a:pPr>
                      <a:r>
                        <a:rPr lang="en-US" sz="1200" b="0">
                          <a:latin typeface="Times New Roman" panose="02020603050405020304" pitchFamily="18" charset="0"/>
                          <a:cs typeface="Times New Roman" panose="02020603050405020304" pitchFamily="18" charset="0"/>
                        </a:rPr>
                        <a:t>Order-id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40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Foreignkeyofusertable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439420">
                <a:tc>
                  <a:txBody>
                    <a:bodyPr/>
                    <a:lstStyle/>
                    <a:p>
                      <a:pPr indent="0">
                        <a:buNone/>
                      </a:pPr>
                      <a:r>
                        <a:rPr lang="en-US" sz="1200" b="0">
                          <a:latin typeface="Times New Roman" panose="02020603050405020304" pitchFamily="18" charset="0"/>
                          <a:cs typeface="Times New Roman" panose="02020603050405020304" pitchFamily="18" charset="0"/>
                        </a:rPr>
                        <a:t>qty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50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Quantity ofproduct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r h="457200">
                <a:tc>
                  <a:txBody>
                    <a:bodyPr/>
                    <a:lstStyle/>
                    <a:p>
                      <a:pPr indent="0">
                        <a:buNone/>
                      </a:pPr>
                      <a:r>
                        <a:rPr lang="en-US" sz="1200" b="0">
                          <a:latin typeface="Times New Roman" panose="02020603050405020304" pitchFamily="18" charset="0"/>
                          <a:cs typeface="Times New Roman" panose="02020603050405020304" pitchFamily="18" charset="0"/>
                        </a:rPr>
                        <a:t>amount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40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Amountofproduct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tc>
              </a:tr>
            </a:tbl>
          </a:graphicData>
        </a:graphic>
      </p:graphicFrame>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3215</Words>
  <Application>WPS Presentation</Application>
  <PresentationFormat>Widescreen</PresentationFormat>
  <Paragraphs>515</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SimSun</vt:lpstr>
      <vt:lpstr>Wingdings</vt:lpstr>
      <vt:lpstr>Wingdings 3</vt:lpstr>
      <vt:lpstr>Arial</vt:lpstr>
      <vt:lpstr>Arial Narrow</vt:lpstr>
      <vt:lpstr>Times New Roman</vt:lpstr>
      <vt:lpstr>Calibri</vt:lpstr>
      <vt:lpstr>Trebuchet MS</vt:lpstr>
      <vt:lpstr>Microsoft YaHei</vt:lpstr>
      <vt:lpstr>Arial Unicode MS</vt:lpstr>
      <vt:lpstr>Facet</vt:lpstr>
      <vt:lpstr>AGROWORLD [Mini Project]</vt:lpstr>
      <vt:lpstr>AGROWORLD</vt:lpstr>
      <vt:lpstr>Table Design</vt:lpstr>
      <vt:lpstr>Table Design(continue…)</vt:lpstr>
      <vt:lpstr>Table Design(continue…)</vt:lpstr>
      <vt:lpstr>Table Design(continue…)</vt:lpstr>
      <vt:lpstr>Table Design(continue…)</vt:lpstr>
      <vt:lpstr>Table Design(continue…)</vt:lpstr>
      <vt:lpstr>Table Design(continue…)</vt:lpstr>
      <vt:lpstr>Table Design(continue…)</vt:lpstr>
      <vt:lpstr>UML Diagrams</vt:lpstr>
      <vt:lpstr>UML Diagrams(continue…)</vt:lpstr>
      <vt:lpstr>UML Diagrams(continue…)</vt:lpstr>
      <vt:lpstr>UML Diagrams(continue…)</vt:lpstr>
      <vt:lpstr>UML Diagrams(continue…)</vt:lpstr>
      <vt:lpstr>UML Diagrams(continue…)</vt:lpstr>
      <vt:lpstr>UML Diagrams(continue…)</vt:lpstr>
      <vt:lpstr>UML Diagrams(continue…)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AGRO-WORLD</dc:title>
  <dc:creator>Hari</dc:creator>
  <cp:lastModifiedBy>Admin</cp:lastModifiedBy>
  <cp:revision>21</cp:revision>
  <dcterms:created xsi:type="dcterms:W3CDTF">2022-01-20T02:52:00Z</dcterms:created>
  <dcterms:modified xsi:type="dcterms:W3CDTF">2022-02-28T01:33:12Z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FEFA1D51F8D841959C7153B194DAA6D1</vt:lpwstr>
  </property>
  <property fmtid="{D5CDD505-2E9C-101B-9397-08002B2CF9AE}" pid="3" name="KSOProductBuildVer">
    <vt:lpwstr>1033-11.2.0.10463</vt:lpwstr>
  </property>
</Properties>
</file>