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95" r:id="rId6"/>
    <p:sldId id="297" r:id="rId7"/>
    <p:sldId id="298" r:id="rId8"/>
    <p:sldId id="304" r:id="rId9"/>
    <p:sldId id="299" r:id="rId10"/>
    <p:sldId id="301" r:id="rId11"/>
    <p:sldId id="309" r:id="rId12"/>
    <p:sldId id="302" r:id="rId13"/>
    <p:sldId id="312" r:id="rId14"/>
    <p:sldId id="314" r:id="rId15"/>
    <p:sldId id="303" r:id="rId16"/>
  </p:sldIdLst>
  <p:sldSz cx="9144000" cy="5143500"/>
  <p:notesSz cx="6858000" cy="9144000"/>
  <p:embeddedFontLst>
    <p:embeddedFont>
      <p:font typeface="IBM Plex Sans Condensed" panose="020B0506050203000203"/>
      <p:regular r:id="rId20"/>
    </p:embeddedFont>
    <p:embeddedFont>
      <p:font typeface="Frank Ruhl Libre Light" panose="000005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3" name="Google Shape;63;p11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8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" name="Google Shape;21;p4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0" y="2092500"/>
            <a:ext cx="1524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lt2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“</a:t>
            </a:r>
            <a:endParaRPr sz="9600" b="1">
              <a:solidFill>
                <a:schemeClr val="lt2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2/3">
  <p:cSld name="TITLE_AND_BODY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3" name="Google Shape;33;p6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2191200" y="1026000"/>
            <a:ext cx="35994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6" name="Google Shape;46;p8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body" idx="1"/>
          </p:nvPr>
        </p:nvSpPr>
        <p:spPr>
          <a:xfrm>
            <a:off x="2183375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9" name="Google Shape;49;p8"/>
          <p:cNvSpPr txBox="1"/>
          <p:nvPr>
            <p:ph type="body" idx="2"/>
          </p:nvPr>
        </p:nvSpPr>
        <p:spPr>
          <a:xfrm>
            <a:off x="4028447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0" name="Google Shape;50;p8"/>
          <p:cNvSpPr txBox="1"/>
          <p:nvPr>
            <p:ph type="body" idx="3"/>
          </p:nvPr>
        </p:nvSpPr>
        <p:spPr>
          <a:xfrm>
            <a:off x="5873519" y="1026000"/>
            <a:ext cx="16635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◎"/>
              <a:defRPr sz="14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Max space">
  <p:cSld name="TITLE_ONL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604500"/>
            <a:ext cx="8492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291300" y="1026000"/>
            <a:ext cx="7740300" cy="2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Condensed" panose="020B0506050203000203"/>
              <a:buNone/>
              <a:defRPr sz="1600" b="1">
                <a:solidFill>
                  <a:schemeClr val="accen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 panose="00000500000000000000"/>
              <a:buChar char="◎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rank Ruhl Libre Light" panose="00000500000000000000"/>
              <a:buChar char="◎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●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○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●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○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000"/>
              <a:buFont typeface="Frank Ruhl Libre Light" panose="00000500000000000000"/>
              <a:buChar char="■"/>
              <a:defRPr sz="2000">
                <a:solidFill>
                  <a:schemeClr val="dk2"/>
                </a:solidFill>
                <a:latin typeface="Frank Ruhl Libre Light" panose="00000500000000000000"/>
                <a:ea typeface="Frank Ruhl Libre Light" panose="00000500000000000000"/>
                <a:cs typeface="Frank Ruhl Libre Light" panose="00000500000000000000"/>
                <a:sym typeface="Frank Ruhl Libre Light" panose="00000500000000000000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998345" y="604520"/>
            <a:ext cx="4145280" cy="39344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/>
              <a:t> BIOMETRIC AUTHENTICATION </a:t>
            </a:r>
            <a:br>
              <a:rPr lang="en-IN" altLang="en-GB" sz="3200"/>
            </a:br>
            <a:r>
              <a:rPr lang="en-US" altLang="en-IN" sz="3200"/>
              <a:t>FRAMEWORK </a:t>
            </a:r>
            <a:r>
              <a:rPr lang="en-IN" altLang="en-GB" sz="3200"/>
              <a:t>BASED ON GENETIC ENCRYPTION ALGORITHM</a:t>
            </a:r>
            <a:endParaRPr lang="en-IN" altLang="en-GB" sz="320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503784" y="2340319"/>
            <a:ext cx="520986" cy="462861"/>
            <a:chOff x="5292575" y="3681900"/>
            <a:chExt cx="420150" cy="373275"/>
          </a:xfrm>
        </p:grpSpPr>
        <p:sp>
          <p:nvSpPr>
            <p:cNvPr id="74" name="Google Shape;74;p1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DATASET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b="1">
                <a:solidFill>
                  <a:srgbClr val="6B6E81"/>
                </a:solidFill>
              </a:rPr>
              <a:t>Olivetti Dataset</a:t>
            </a:r>
            <a:endParaRPr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(12)"/>
          <p:cNvPicPr>
            <a:picLocks noChangeAspect="1"/>
          </p:cNvPicPr>
          <p:nvPr/>
        </p:nvPicPr>
        <p:blipFill>
          <a:blip r:embed="rId1"/>
          <a:srcRect l="25148" t="34532" r="6427" b="7481"/>
          <a:stretch>
            <a:fillRect/>
          </a:stretch>
        </p:blipFill>
        <p:spPr>
          <a:xfrm>
            <a:off x="2268220" y="1497330"/>
            <a:ext cx="5203190" cy="28898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SCREENSHOTS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 descr="Screenshot (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12800"/>
            <a:ext cx="7345680" cy="3517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screenshots</a:t>
            </a: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Screenshot (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627380"/>
            <a:ext cx="4561205" cy="36245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2700020" y="2067560"/>
            <a:ext cx="483997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THANKYOU</a:t>
            </a:r>
            <a:endParaRPr lang="en-I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102235" y="1026160"/>
            <a:ext cx="1791970" cy="3091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400"/>
              <a:t>RELEVANCE </a:t>
            </a:r>
            <a:endParaRPr lang="en-IN" altLang="en-GB" sz="2400"/>
          </a:p>
        </p:txBody>
      </p:sp>
      <p:sp>
        <p:nvSpPr>
          <p:cNvPr id="86" name="Google Shape;86;p14"/>
          <p:cNvSpPr txBox="1"/>
          <p:nvPr>
            <p:ph type="body" idx="2"/>
          </p:nvPr>
        </p:nvSpPr>
        <p:spPr>
          <a:xfrm>
            <a:off x="2051685" y="1491615"/>
            <a:ext cx="5873115" cy="3091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200" b="1">
                <a:solidFill>
                  <a:srgbClr val="6B6E81"/>
                </a:solidFill>
              </a:rPr>
              <a:t> </a:t>
            </a:r>
            <a:r>
              <a:rPr lang="en-IN" sz="1200" b="1">
                <a:solidFill>
                  <a:srgbClr val="6B6E81"/>
                </a:solidFill>
              </a:rPr>
              <a:t>It</a:t>
            </a:r>
            <a:r>
              <a:rPr sz="1400" b="1">
                <a:solidFill>
                  <a:srgbClr val="6B6E81"/>
                </a:solidFill>
              </a:rPr>
              <a:t> recognize and verify the unique features accurately, rapidly,</a:t>
            </a:r>
            <a:r>
              <a:rPr lang="en-US" sz="1400" b="1">
                <a:solidFill>
                  <a:srgbClr val="6B6E81"/>
                </a:solidFill>
              </a:rPr>
              <a:t>a</a:t>
            </a:r>
            <a:r>
              <a:rPr sz="1400" b="1">
                <a:solidFill>
                  <a:srgbClr val="6B6E81"/>
                </a:solidFill>
              </a:rPr>
              <a:t>nd appropriately to control the entry process in dedicated</a:t>
            </a:r>
            <a:r>
              <a:rPr lang="en-US" sz="1400" b="1">
                <a:solidFill>
                  <a:srgbClr val="6B6E81"/>
                </a:solidFill>
              </a:rPr>
              <a:t> </a:t>
            </a:r>
            <a:r>
              <a:rPr sz="1400" b="1">
                <a:solidFill>
                  <a:srgbClr val="6B6E81"/>
                </a:solidFill>
              </a:rPr>
              <a:t>system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to control the</a:t>
            </a:r>
            <a:r>
              <a:rPr lang="en-US" sz="1400" b="1">
                <a:solidFill>
                  <a:srgbClr val="6B6E81"/>
                </a:solidFill>
              </a:rPr>
              <a:t> </a:t>
            </a:r>
            <a:r>
              <a:rPr sz="1400" b="1">
                <a:solidFill>
                  <a:srgbClr val="6B6E81"/>
                </a:solidFill>
              </a:rPr>
              <a:t>access process </a:t>
            </a:r>
            <a:r>
              <a:rPr lang="en-IN" sz="1400" b="1">
                <a:solidFill>
                  <a:srgbClr val="6B6E81"/>
                </a:solidFill>
              </a:rPr>
              <a:t>and </a:t>
            </a:r>
            <a:r>
              <a:rPr sz="1400" b="1">
                <a:solidFill>
                  <a:srgbClr val="6B6E81"/>
                </a:solidFill>
              </a:rPr>
              <a:t>prevent intruders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satisfy user data security 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6B6E81"/>
              </a:solidFill>
            </a:endParaRPr>
          </a:p>
        </p:txBody>
      </p:sp>
      <p:sp>
        <p:nvSpPr>
          <p:cNvPr id="89" name="Google Shape;89;p14"/>
          <p:cNvSpPr txBox="1"/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1915" y="1026160"/>
            <a:ext cx="1711960" cy="3091815"/>
          </a:xfrm>
        </p:spPr>
        <p:txBody>
          <a:bodyPr/>
          <a:p>
            <a:r>
              <a:rPr lang="en-IN" altLang="en-US" sz="2000"/>
              <a:t>DESCRIPTION </a:t>
            </a:r>
            <a:endParaRPr lang="en-IN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052320" y="1059815"/>
            <a:ext cx="58350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</a:rPr>
              <a:t>It</a:t>
            </a:r>
            <a:r>
              <a:rPr sz="1400" b="1">
                <a:solidFill>
                  <a:srgbClr val="6B6E81"/>
                </a:solidFill>
              </a:rPr>
              <a:t> is presenting a novel authentication framework</a:t>
            </a:r>
            <a:r>
              <a:rPr lang="en-IN" sz="1400" b="1">
                <a:solidFill>
                  <a:srgbClr val="6B6E81"/>
                </a:solidFill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It produces an entirely unrecognized biometric t</a:t>
            </a:r>
            <a:r>
              <a:rPr lang="en-IN" sz="1400" b="1">
                <a:solidFill>
                  <a:srgbClr val="6B6E81"/>
                </a:solidFill>
              </a:rPr>
              <a:t>emplate.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Firstly, the GA initiates its search from a population of templates.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Secondly, some statistical operators 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Finally, the crossover and mutation operations are perfo</a:t>
            </a:r>
            <a:r>
              <a:rPr lang="en-IN" sz="1400" b="1">
                <a:solidFill>
                  <a:srgbClr val="6B6E81"/>
                </a:solidFill>
              </a:rPr>
              <a:t>rmed.</a:t>
            </a:r>
            <a:r>
              <a:rPr sz="1400" b="1">
                <a:solidFill>
                  <a:srgbClr val="6B6E81"/>
                </a:solidFill>
              </a:rPr>
              <a:t>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Different biometric databases of the face templates are tested and analyzed.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-38100" y="1026160"/>
            <a:ext cx="1671320" cy="3091815"/>
          </a:xfrm>
        </p:spPr>
        <p:txBody>
          <a:bodyPr/>
          <a:p>
            <a:r>
              <a:rPr lang="en-IN" altLang="en-US" sz="2400"/>
              <a:t>OBJECTIVE</a:t>
            </a: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635760"/>
            <a:ext cx="474408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It</a:t>
            </a:r>
            <a:r>
              <a:rPr sz="1400" b="1">
                <a:solidFill>
                  <a:srgbClr val="6B6E81"/>
                </a:solidFill>
                <a:sym typeface="+mn-ea"/>
              </a:rPr>
              <a:t> achieve high privacy with security and uniqueness for authorized individuals. 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Encryption keys provide increased protection to the biometric cryptosystems.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In these cryptosystems, the genuine biometric features are not kept directly in the cloud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.</a:t>
            </a:r>
            <a:endParaRPr lang="en-IN" altLang="en-US">
              <a:sym typeface="+mn-ea"/>
            </a:endParaRPr>
          </a:p>
          <a:p>
            <a:pPr marL="11430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9050" y="1026160"/>
            <a:ext cx="1915795" cy="3091815"/>
          </a:xfrm>
        </p:spPr>
        <p:txBody>
          <a:bodyPr/>
          <a:p>
            <a:r>
              <a:rPr lang="en-IN" altLang="en-US" sz="2000"/>
              <a:t>EXISTING SYSTEM  </a:t>
            </a:r>
            <a:endParaRPr lang="en-IN" alt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707515"/>
            <a:ext cx="54413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In conventional biometric identification and authentication techniques, cross-matching(diversity) and cross-application invariance are the majorchallenges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That make an obstacle towards these systems because all services and applications involved in user biometrics can be easily hacked.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 The information of the users will be easily tracked.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PROPOSED SYSTEM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68220" y="1381125"/>
            <a:ext cx="5944870" cy="376237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It</a:t>
            </a:r>
            <a:r>
              <a:rPr sz="1400" b="1">
                <a:solidFill>
                  <a:srgbClr val="6B6E81"/>
                </a:solidFill>
                <a:sym typeface="+mn-ea"/>
              </a:rPr>
              <a:t> is presenting a novel authentication framework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It produces an entirely unrecognized biometric t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emplate.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Firstly, the GA initiates its search from a population of templates.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 Secondly, some statistical operators 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Finally, the crossover and mutation operations are perfo</a:t>
            </a:r>
            <a:r>
              <a:rPr lang="en-IN" sz="1400" b="1">
                <a:solidFill>
                  <a:srgbClr val="6B6E81"/>
                </a:solidFill>
                <a:sym typeface="+mn-ea"/>
              </a:rPr>
              <a:t>rmed.</a:t>
            </a:r>
            <a:r>
              <a:rPr sz="1400" b="1">
                <a:solidFill>
                  <a:srgbClr val="6B6E81"/>
                </a:solidFill>
                <a:sym typeface="+mn-ea"/>
              </a:rPr>
              <a:t> 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  <a:sym typeface="+mn-ea"/>
              </a:rPr>
              <a:t>Different biometric databases of the face templates are tested</a:t>
            </a:r>
            <a:endParaRPr sz="1400" b="1">
              <a:solidFill>
                <a:srgbClr val="6B6E81"/>
              </a:solidFill>
              <a:sym typeface="+mn-ea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IN" sz="1400" b="1">
                <a:solidFill>
                  <a:srgbClr val="6B6E81"/>
                </a:solidFill>
                <a:sym typeface="+mn-ea"/>
              </a:rPr>
              <a:t>  </a:t>
            </a:r>
            <a:r>
              <a:rPr sz="1400" b="1">
                <a:solidFill>
                  <a:srgbClr val="6B6E81"/>
                </a:solidFill>
                <a:sym typeface="+mn-ea"/>
              </a:rPr>
              <a:t> and analyzed.</a:t>
            </a:r>
            <a:endParaRPr sz="1400" b="1">
              <a:solidFill>
                <a:srgbClr val="6B6E81"/>
              </a:solidFill>
            </a:endParaRPr>
          </a:p>
          <a:p>
            <a:pPr marL="0" indent="0" algn="just">
              <a:buFont typeface="Wingdings" panose="05000000000000000000" charset="0"/>
              <a:buNone/>
            </a:pP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0" y="1026160"/>
            <a:ext cx="1633220" cy="3091815"/>
          </a:xfrm>
        </p:spPr>
        <p:txBody>
          <a:bodyPr/>
          <a:p>
            <a:r>
              <a:rPr lang="en-IN" altLang="en-US"/>
              <a:t> MODULES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412365" y="1779905"/>
            <a:ext cx="52127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US" sz="1400" b="1">
                <a:solidFill>
                  <a:srgbClr val="6B6E81"/>
                </a:solidFill>
                <a:sym typeface="+mn-ea"/>
              </a:rPr>
              <a:t>Image Preprocessing</a:t>
            </a:r>
            <a:r>
              <a:rPr sz="1400" b="1">
                <a:solidFill>
                  <a:srgbClr val="6B6E81"/>
                </a:solidFill>
                <a:sym typeface="+mn-ea"/>
              </a:rPr>
              <a:t>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1st level image distortion.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Sub image selection.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2nd level distortion using Geneti</a:t>
            </a:r>
            <a:r>
              <a:rPr lang="en-US" sz="1400" b="1">
                <a:solidFill>
                  <a:srgbClr val="6B6E81"/>
                </a:solidFill>
              </a:rPr>
              <a:t>c</a:t>
            </a:r>
            <a:r>
              <a:rPr sz="1400" b="1">
                <a:solidFill>
                  <a:srgbClr val="6B6E81"/>
                </a:solidFill>
              </a:rPr>
              <a:t> Algorithm.</a:t>
            </a:r>
            <a:endParaRPr sz="1400" b="1">
              <a:solidFill>
                <a:srgbClr val="6B6E81"/>
              </a:solidFill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sz="1400" b="1">
                <a:solidFill>
                  <a:srgbClr val="6B6E81"/>
                </a:solidFill>
              </a:rPr>
              <a:t>Biometric Authentication.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USED ALGORITHM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124075" y="1563370"/>
            <a:ext cx="5619115" cy="3091815"/>
          </a:xfrm>
        </p:spPr>
        <p:txBody>
          <a:bodyPr/>
          <a:p>
            <a:pPr marL="171450" indent="-171450" algn="just">
              <a:buFont typeface="Wingdings" panose="05000000000000000000" charset="0"/>
              <a:buChar char="v"/>
            </a:pPr>
            <a:r>
              <a:rPr lang="en-IN" b="1">
                <a:solidFill>
                  <a:srgbClr val="6B6E81"/>
                </a:solidFill>
              </a:rPr>
              <a:t> </a:t>
            </a:r>
            <a:r>
              <a:rPr b="1">
                <a:solidFill>
                  <a:srgbClr val="6B6E81"/>
                </a:solidFill>
              </a:rPr>
              <a:t>Genetic Algorithm</a:t>
            </a:r>
            <a:endParaRPr b="1">
              <a:solidFill>
                <a:srgbClr val="6B6E81"/>
              </a:solidFill>
            </a:endParaRPr>
          </a:p>
          <a:p>
            <a:pPr marL="0" indent="0" algn="just">
              <a:buFont typeface="Wingdings" panose="05000000000000000000" charset="0"/>
              <a:buNone/>
            </a:pPr>
            <a:endParaRPr sz="1400" b="1">
              <a:solidFill>
                <a:srgbClr val="6B6E8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400" b="1">
                <a:solidFill>
                  <a:srgbClr val="6B6E81"/>
                </a:solidFill>
              </a:rPr>
              <a:t>Genetic algorithms are heuristic search algorithms used for solving complex problems.</a:t>
            </a:r>
            <a:endParaRPr sz="1400" b="1">
              <a:solidFill>
                <a:srgbClr val="6B6E8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6B6E81"/>
                </a:solidFill>
              </a:rPr>
              <a:t>G</a:t>
            </a:r>
            <a:r>
              <a:rPr sz="1400" b="1">
                <a:solidFill>
                  <a:srgbClr val="6B6E81"/>
                </a:solidFill>
              </a:rPr>
              <a:t>enerational phases such as initialization,fitness assignment,selection,reproduction,replacement</a:t>
            </a:r>
            <a:r>
              <a:rPr lang="en-US" sz="1400" b="1">
                <a:solidFill>
                  <a:srgbClr val="6B6E81"/>
                </a:solidFill>
              </a:rPr>
              <a:t>,</a:t>
            </a:r>
            <a:r>
              <a:rPr sz="1400" b="1">
                <a:solidFill>
                  <a:srgbClr val="6B6E81"/>
                </a:solidFill>
              </a:rPr>
              <a:t>  and termination.</a:t>
            </a:r>
            <a:endParaRPr sz="1400" b="1">
              <a:solidFill>
                <a:srgbClr val="6B6E8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SYSTEM</a:t>
            </a:r>
            <a:br>
              <a:rPr lang="en-IN" altLang="en-US"/>
            </a:br>
            <a:r>
              <a:rPr lang="en-IN" altLang="en-US"/>
              <a:t>ARCHITECTURE</a:t>
            </a: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Rectangles 2"/>
          <p:cNvSpPr/>
          <p:nvPr/>
        </p:nvSpPr>
        <p:spPr>
          <a:xfrm>
            <a:off x="4932045" y="3507740"/>
            <a:ext cx="1296670" cy="4324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Untitled"/>
          <p:cNvPicPr>
            <a:picLocks noChangeAspect="1"/>
          </p:cNvPicPr>
          <p:nvPr/>
        </p:nvPicPr>
        <p:blipFill>
          <a:blip r:embed="rId1"/>
          <a:srcRect l="-9623" r="35861"/>
          <a:stretch>
            <a:fillRect/>
          </a:stretch>
        </p:blipFill>
        <p:spPr>
          <a:xfrm>
            <a:off x="1835785" y="915670"/>
            <a:ext cx="5814060" cy="3464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B6E81"/>
      </a:dk2>
      <a:lt2>
        <a:srgbClr val="D9DCE6"/>
      </a:lt2>
      <a:accent1>
        <a:srgbClr val="1D3E7C"/>
      </a:accent1>
      <a:accent2>
        <a:srgbClr val="5A7EC2"/>
      </a:accent2>
      <a:accent3>
        <a:srgbClr val="A3D4F3"/>
      </a:accent3>
      <a:accent4>
        <a:srgbClr val="FDF6DA"/>
      </a:accent4>
      <a:accent5>
        <a:srgbClr val="FAE388"/>
      </a:accent5>
      <a:accent6>
        <a:srgbClr val="F8C03E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2105</Words>
  <Application>WPS Presentation</Application>
  <PresentationFormat/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IBM Plex Sans Condensed</vt:lpstr>
      <vt:lpstr>Frank Ruhl Libre Light</vt:lpstr>
      <vt:lpstr>Wingdings</vt:lpstr>
      <vt:lpstr>Microsoft YaHei</vt:lpstr>
      <vt:lpstr>Arial Unicode MS</vt:lpstr>
      <vt:lpstr>Octavia template</vt:lpstr>
      <vt:lpstr> BIOMETRIC AUTHENTICATION  FRAMEWORK BASED ON GENETIC ENCRYPTION ALGORITHM</vt:lpstr>
      <vt:lpstr>RELEVANCE </vt:lpstr>
      <vt:lpstr>DESCRIPTION </vt:lpstr>
      <vt:lpstr>OBJECTIVE </vt:lpstr>
      <vt:lpstr>EXISTING SYSTEM  </vt:lpstr>
      <vt:lpstr>PROPOSED SYSTEM</vt:lpstr>
      <vt:lpstr> MODULES</vt:lpstr>
      <vt:lpstr>USED ALGORITHM</vt:lpstr>
      <vt:lpstr>SYSTEM ARCHITECTURE</vt:lpstr>
      <vt:lpstr>DATASET</vt:lpstr>
      <vt:lpstr>SCREENSHOTS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SECURE CANCELABLE BIOMETRIC AUTHENTICATION FRAMEWORK BASED ON GENETIC ENCRYPTION ALGORITHM</dc:title>
  <dc:creator/>
  <cp:lastModifiedBy>google1561736600</cp:lastModifiedBy>
  <cp:revision>17</cp:revision>
  <dcterms:created xsi:type="dcterms:W3CDTF">2022-05-18T04:03:00Z</dcterms:created>
  <dcterms:modified xsi:type="dcterms:W3CDTF">2022-07-05T03:27:42Z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38D93622F4214AA38CC3FAAC1E630B8D</vt:lpwstr>
  </property>
  <property fmtid="{D5CDD505-2E9C-101B-9397-08002B2CF9AE}" pid="3" name="KSOProductBuildVer">
    <vt:lpwstr>1033-11.2.0.11156</vt:lpwstr>
  </property>
</Properties>
</file>