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1" r:id="rId3"/>
    <p:sldId id="262" r:id="rId4"/>
    <p:sldId id="263" r:id="rId5"/>
    <p:sldId id="265" r:id="rId6"/>
    <p:sldId id="267" r:id="rId7"/>
    <p:sldId id="272" r:id="rId8"/>
    <p:sldId id="27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7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61EC85-DD13-494C-ADDF-52F985F7EDC2}"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1EC85-DD13-494C-ADDF-52F985F7EDC2}"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1EC85-DD13-494C-ADDF-52F985F7EDC2}"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1EC85-DD13-494C-ADDF-52F985F7EDC2}"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61EC85-DD13-494C-ADDF-52F985F7EDC2}" type="datetimeFigureOut">
              <a:rPr lang="en-US" smtClean="0"/>
              <a:pPr/>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61EC85-DD13-494C-ADDF-52F985F7EDC2}"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61EC85-DD13-494C-ADDF-52F985F7EDC2}" type="datetimeFigureOut">
              <a:rPr lang="en-US" smtClean="0"/>
              <a:pPr/>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61EC85-DD13-494C-ADDF-52F985F7EDC2}" type="datetimeFigureOut">
              <a:rPr lang="en-US" smtClean="0"/>
              <a:pPr/>
              <a:t>8/30/2017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1EC85-DD13-494C-ADDF-52F985F7EDC2}" type="datetimeFigureOut">
              <a:rPr lang="en-US" smtClean="0"/>
              <a:pPr/>
              <a:t>8/30/2017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1EC85-DD13-494C-ADDF-52F985F7EDC2}"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1EC85-DD13-494C-ADDF-52F985F7EDC2}" type="datetimeFigureOut">
              <a:rPr lang="en-US" smtClean="0"/>
              <a:pPr/>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F3C40C-F98D-4393-94B4-A0D702FD04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1EC85-DD13-494C-ADDF-52F985F7EDC2}" type="datetimeFigureOut">
              <a:rPr lang="en-US" smtClean="0"/>
              <a:pPr/>
              <a:t>8/30/2017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3C40C-F98D-4393-94B4-A0D702FD04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file:///F:\VID_20170830_115300.mp4"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u="sng" dirty="0" smtClean="0">
                <a:solidFill>
                  <a:schemeClr val="tx2">
                    <a:lumMod val="50000"/>
                  </a:schemeClr>
                </a:solidFill>
                <a:latin typeface="Agency FB" pitchFamily="34" charset="0"/>
              </a:rPr>
              <a:t>   </a:t>
            </a:r>
            <a:endParaRPr lang="en-US" sz="4400" dirty="0">
              <a:solidFill>
                <a:schemeClr val="accent2"/>
              </a:solidFill>
              <a:latin typeface="Agency FB" pitchFamily="34" charset="0"/>
            </a:endParaRPr>
          </a:p>
        </p:txBody>
      </p:sp>
      <p:pic>
        <p:nvPicPr>
          <p:cNvPr id="6" name="Content Placeholder 5" descr="Kuppam Educational Society L7ogo"/>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1752600"/>
            <a:ext cx="1325880" cy="107234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2286000" y="1600200"/>
            <a:ext cx="4104521" cy="369332"/>
          </a:xfrm>
          <a:prstGeom prst="rect">
            <a:avLst/>
          </a:prstGeom>
        </p:spPr>
        <p:txBody>
          <a:bodyPr wrap="none">
            <a:spAutoFit/>
          </a:bodyPr>
          <a:lstStyle/>
          <a:p>
            <a:pPr algn="ctr"/>
            <a:r>
              <a:rPr lang="en-US"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KUPPAM ENGINEERING COLLEGE</a:t>
            </a:r>
            <a:endParaRPr lang="en-US"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Rectangle 7"/>
          <p:cNvSpPr/>
          <p:nvPr/>
        </p:nvSpPr>
        <p:spPr>
          <a:xfrm>
            <a:off x="2286000" y="1981200"/>
            <a:ext cx="4572000" cy="923330"/>
          </a:xfrm>
          <a:prstGeom prst="rect">
            <a:avLst/>
          </a:prstGeom>
        </p:spPr>
        <p:txBody>
          <a:bodyPr>
            <a:spAutoFit/>
          </a:bodyPr>
          <a:lstStyle/>
          <a:p>
            <a:pPr algn="ctr"/>
            <a:r>
              <a:rPr lang="en-US" altLang="en-US" dirty="0" smtClean="0">
                <a:solidFill>
                  <a:schemeClr val="accent2"/>
                </a:solidFill>
                <a:latin typeface="Times New Roman" panose="02020603050405020304" pitchFamily="18" charset="0"/>
                <a:cs typeface="Times New Roman" panose="02020603050405020304" pitchFamily="18" charset="0"/>
              </a:rPr>
              <a:t>Approved by AICTE, NEW DELHI,</a:t>
            </a:r>
          </a:p>
          <a:p>
            <a:pPr algn="ctr"/>
            <a:r>
              <a:rPr lang="en-US" altLang="en-US" dirty="0" smtClean="0">
                <a:solidFill>
                  <a:schemeClr val="accent2"/>
                </a:solidFill>
                <a:latin typeface="Times New Roman" panose="02020603050405020304" pitchFamily="18" charset="0"/>
                <a:cs typeface="Times New Roman" panose="02020603050405020304" pitchFamily="18" charset="0"/>
              </a:rPr>
              <a:t> Affiliated to JNTUA University,</a:t>
            </a:r>
          </a:p>
          <a:p>
            <a:pPr algn="ctr"/>
            <a:r>
              <a:rPr lang="en-US" altLang="en-US" dirty="0" smtClean="0">
                <a:solidFill>
                  <a:schemeClr val="accent2"/>
                </a:solidFill>
                <a:latin typeface="Times New Roman" panose="02020603050405020304" pitchFamily="18" charset="0"/>
                <a:cs typeface="Times New Roman" panose="02020603050405020304" pitchFamily="18" charset="0"/>
              </a:rPr>
              <a:t> An ISO 9001:2008 Certified Institution</a:t>
            </a:r>
            <a:endParaRPr lang="en-US" altLang="en-US" dirty="0">
              <a:solidFill>
                <a:schemeClr val="accent2"/>
              </a:solidFill>
              <a:latin typeface="Times New Roman" panose="02020603050405020304" pitchFamily="18" charset="0"/>
              <a:cs typeface="Times New Roman" panose="02020603050405020304" pitchFamily="18" charset="0"/>
            </a:endParaRPr>
          </a:p>
        </p:txBody>
      </p:sp>
      <p:pic>
        <p:nvPicPr>
          <p:cNvPr id="9" name="Picture 8" descr="C:\Users\aj\Desktop\souvenir new\KEC ISO.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1752600"/>
            <a:ext cx="1361426" cy="103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9"/>
          <p:cNvSpPr/>
          <p:nvPr/>
        </p:nvSpPr>
        <p:spPr>
          <a:xfrm>
            <a:off x="914400" y="3105835"/>
            <a:ext cx="7162800" cy="646331"/>
          </a:xfrm>
          <a:prstGeom prst="rect">
            <a:avLst/>
          </a:prstGeom>
        </p:spPr>
        <p:txBody>
          <a:bodyPr wrap="square">
            <a:spAutoFit/>
          </a:bodyPr>
          <a:lstStyle/>
          <a:p>
            <a:pPr algn="ctr" eaLnBrk="0" fontAlgn="base" hangingPunct="0">
              <a:spcBef>
                <a:spcPct val="0"/>
              </a:spcBef>
              <a:spcAft>
                <a:spcPct val="0"/>
              </a:spcAft>
            </a:pPr>
            <a:r>
              <a:rPr lang="en-US" altLang="en-US" b="1" dirty="0" smtClean="0">
                <a:solidFill>
                  <a:schemeClr val="tx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DEPARTMENT OF ELECTRONICS AND COMMUNICATION ENGINEERING</a:t>
            </a:r>
            <a:endParaRPr lang="en-US" altLang="en-US" dirty="0">
              <a:solidFill>
                <a:schemeClr val="tx2">
                  <a:lumMod val="50000"/>
                </a:schemeClr>
              </a:solidFill>
            </a:endParaRPr>
          </a:p>
        </p:txBody>
      </p:sp>
      <p:sp>
        <p:nvSpPr>
          <p:cNvPr id="11" name="Rectangle 10"/>
          <p:cNvSpPr/>
          <p:nvPr/>
        </p:nvSpPr>
        <p:spPr>
          <a:xfrm>
            <a:off x="914400" y="3733801"/>
            <a:ext cx="7391400" cy="1169551"/>
          </a:xfrm>
          <a:prstGeom prst="rect">
            <a:avLst/>
          </a:prstGeom>
        </p:spPr>
        <p:txBody>
          <a:bodyPr wrap="square">
            <a:spAutoFit/>
          </a:bodyPr>
          <a:lstStyle/>
          <a:p>
            <a:r>
              <a:rPr lang="en-US" altLang="en-US" sz="2000" b="1" dirty="0" smtClean="0">
                <a:latin typeface="Agency FB" pitchFamily="34" charset="0"/>
                <a:ea typeface="Times New Roman" panose="02020603050405020304" pitchFamily="18" charset="0"/>
                <a:cs typeface="Times New Roman" panose="02020603050405020304" pitchFamily="18" charset="0"/>
              </a:rPr>
              <a:t>PROJECT TITLE  </a:t>
            </a:r>
            <a:r>
              <a:rPr lang="en-US" altLang="en-US" sz="1600" b="1" dirty="0" smtClean="0">
                <a:latin typeface="Agency FB" pitchFamily="34" charset="0"/>
                <a:ea typeface="Times New Roman" panose="02020603050405020304" pitchFamily="18" charset="0"/>
                <a:cs typeface="Times New Roman" panose="02020603050405020304" pitchFamily="18" charset="0"/>
              </a:rPr>
              <a:t>:     </a:t>
            </a:r>
            <a:r>
              <a:rPr lang="en-IN" altLang="en-US" sz="2400" b="1" dirty="0" smtClean="0">
                <a:solidFill>
                  <a:srgbClr val="FE1021"/>
                </a:solidFill>
                <a:latin typeface="Agency FB" pitchFamily="34" charset="0"/>
                <a:ea typeface="Times New Roman" panose="02020603050405020304" pitchFamily="18" charset="0"/>
                <a:cs typeface="Times New Roman" pitchFamily="18" charset="0"/>
              </a:rPr>
              <a:t>sensor technologies for soil</a:t>
            </a:r>
            <a:r>
              <a:rPr lang="en-IN" sz="1600" b="1" dirty="0" smtClean="0">
                <a:solidFill>
                  <a:srgbClr val="FE1021"/>
                </a:solidFill>
                <a:latin typeface="Agency FB" pitchFamily="34" charset="0"/>
                <a:cs typeface="Times New Roman" pitchFamily="18" charset="0"/>
              </a:rPr>
              <a:t> </a:t>
            </a:r>
            <a:r>
              <a:rPr lang="en-IN" sz="2400" b="1" dirty="0" smtClean="0">
                <a:solidFill>
                  <a:srgbClr val="FE1021"/>
                </a:solidFill>
                <a:latin typeface="Agency FB" pitchFamily="34" charset="0"/>
                <a:cs typeface="Times New Roman" pitchFamily="18" charset="0"/>
              </a:rPr>
              <a:t> fertility and monitoring</a:t>
            </a:r>
            <a:r>
              <a:rPr lang="en-IN" sz="1600" b="1" dirty="0" smtClean="0">
                <a:solidFill>
                  <a:srgbClr val="FE1021"/>
                </a:solidFill>
                <a:latin typeface="Agency FB" pitchFamily="34" charset="0"/>
                <a:cs typeface="Times New Roman" pitchFamily="18" charset="0"/>
              </a:rPr>
              <a:t>                                         </a:t>
            </a:r>
            <a:endParaRPr lang="en-IN" b="1" dirty="0" smtClean="0">
              <a:solidFill>
                <a:srgbClr val="FE1021"/>
              </a:solidFill>
              <a:latin typeface="Agency FB" pitchFamily="34" charset="0"/>
              <a:cs typeface="Times New Roman" pitchFamily="18" charset="0"/>
            </a:endParaRPr>
          </a:p>
          <a:p>
            <a:pPr>
              <a:tabLst>
                <a:tab pos="534565" algn="l"/>
              </a:tabLst>
            </a:pPr>
            <a:endParaRPr lang="en-US" altLang="en-US" sz="1000" dirty="0" smtClean="0">
              <a:latin typeface="Times New Roman" pitchFamily="18" charset="0"/>
              <a:cs typeface="Times New Roman" pitchFamily="18" charset="0"/>
            </a:endParaRPr>
          </a:p>
          <a:p>
            <a:endParaRPr lang="en-US" altLang="en-US" b="1"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                       </a:t>
            </a:r>
          </a:p>
        </p:txBody>
      </p:sp>
      <p:sp>
        <p:nvSpPr>
          <p:cNvPr id="13" name="TextBox 12"/>
          <p:cNvSpPr txBox="1"/>
          <p:nvPr/>
        </p:nvSpPr>
        <p:spPr>
          <a:xfrm>
            <a:off x="990600" y="4267200"/>
            <a:ext cx="4665957" cy="646331"/>
          </a:xfrm>
          <a:prstGeom prst="rect">
            <a:avLst/>
          </a:prstGeom>
          <a:noFill/>
        </p:spPr>
        <p:txBody>
          <a:bodyPr wrap="none" rtlCol="0">
            <a:spAutoFit/>
          </a:bodyPr>
          <a:lstStyle/>
          <a:p>
            <a:r>
              <a:rPr lang="en-US" sz="2800" dirty="0" smtClean="0">
                <a:latin typeface="Agency FB" pitchFamily="34" charset="0"/>
              </a:rPr>
              <a:t>Team Name</a:t>
            </a:r>
            <a:r>
              <a:rPr lang="en-US" sz="2800" dirty="0" smtClean="0"/>
              <a:t>:  </a:t>
            </a:r>
            <a:r>
              <a:rPr lang="en-US" sz="3600" dirty="0" smtClean="0">
                <a:solidFill>
                  <a:srgbClr val="FF0000"/>
                </a:solidFill>
                <a:latin typeface="Agency FB" pitchFamily="34" charset="0"/>
              </a:rPr>
              <a:t>Multiple Scorgasms </a:t>
            </a:r>
            <a:endParaRPr lang="en-US" dirty="0" smtClean="0">
              <a:solidFill>
                <a:srgbClr val="FF0000"/>
              </a:solidFill>
              <a:latin typeface="Agency FB" pitchFamily="34" charset="0"/>
            </a:endParaRPr>
          </a:p>
        </p:txBody>
      </p:sp>
      <p:sp>
        <p:nvSpPr>
          <p:cNvPr id="15" name="TextBox 14"/>
          <p:cNvSpPr txBox="1"/>
          <p:nvPr/>
        </p:nvSpPr>
        <p:spPr>
          <a:xfrm>
            <a:off x="838200" y="914400"/>
            <a:ext cx="6647974" cy="584775"/>
          </a:xfrm>
          <a:prstGeom prst="rect">
            <a:avLst/>
          </a:prstGeom>
          <a:noFill/>
        </p:spPr>
        <p:txBody>
          <a:bodyPr wrap="none" rtlCol="0">
            <a:spAutoFit/>
          </a:bodyPr>
          <a:lstStyle/>
          <a:p>
            <a:r>
              <a:rPr lang="en-US" dirty="0" smtClean="0"/>
              <a:t>                     </a:t>
            </a:r>
            <a:r>
              <a:rPr lang="en-US" sz="3200" dirty="0" smtClean="0">
                <a:solidFill>
                  <a:schemeClr val="tx2">
                    <a:lumMod val="60000"/>
                    <a:lumOff val="40000"/>
                  </a:schemeClr>
                </a:solidFill>
                <a:latin typeface="Agency FB" pitchFamily="34" charset="0"/>
              </a:rPr>
              <a:t>The Open Innovation Hackathon Challenge</a:t>
            </a:r>
            <a:endParaRPr lang="en-US" dirty="0">
              <a:solidFill>
                <a:schemeClr val="tx2">
                  <a:lumMod val="60000"/>
                  <a:lumOff val="40000"/>
                </a:schemeClr>
              </a:solidFill>
              <a:latin typeface="Agency FB"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solidFill>
                  <a:schemeClr val="accent1"/>
                </a:solidFill>
                <a:latin typeface="Agency FB" pitchFamily="34" charset="0"/>
              </a:rPr>
              <a:t>  Sensor technologies for soil fertility and monitoring</a:t>
            </a:r>
            <a:endParaRPr lang="en-US" sz="3200" dirty="0">
              <a:solidFill>
                <a:schemeClr val="accent1"/>
              </a:solidFill>
              <a:latin typeface="Agency FB" pitchFamily="34" charset="0"/>
            </a:endParaRPr>
          </a:p>
        </p:txBody>
      </p:sp>
      <p:sp>
        <p:nvSpPr>
          <p:cNvPr id="5" name="Content Placeholder 4"/>
          <p:cNvSpPr>
            <a:spLocks noGrp="1"/>
          </p:cNvSpPr>
          <p:nvPr>
            <p:ph idx="1"/>
          </p:nvPr>
        </p:nvSpPr>
        <p:spPr>
          <a:xfrm>
            <a:off x="457200" y="1600200"/>
            <a:ext cx="8305800" cy="4572000"/>
          </a:xfrm>
        </p:spPr>
        <p:txBody>
          <a:bodyPr>
            <a:normAutofit/>
          </a:bodyPr>
          <a:lstStyle/>
          <a:p>
            <a:r>
              <a:rPr lang="en-US" sz="2000" dirty="0" smtClean="0"/>
              <a:t>There are many problems faced by the farmers, one of the problem is to find the fertility of the soil. Farmer by themselves cannot find the fertility of soil and don’t know how much quantity of fertilizers to be added for better crop growth.</a:t>
            </a:r>
          </a:p>
          <a:p>
            <a:pPr>
              <a:buNone/>
            </a:pPr>
            <a:endParaRPr lang="en-US" sz="2000" dirty="0" smtClean="0"/>
          </a:p>
          <a:p>
            <a:endParaRPr lang="en-US" sz="2000" dirty="0"/>
          </a:p>
        </p:txBody>
      </p:sp>
      <p:pic>
        <p:nvPicPr>
          <p:cNvPr id="6" name="Picture 5" descr="18-42-57-images.jpg"/>
          <p:cNvPicPr>
            <a:picLocks noChangeAspect="1"/>
          </p:cNvPicPr>
          <p:nvPr/>
        </p:nvPicPr>
        <p:blipFill>
          <a:blip r:embed="rId2"/>
          <a:stretch>
            <a:fillRect/>
          </a:stretch>
        </p:blipFill>
        <p:spPr>
          <a:xfrm>
            <a:off x="381000" y="3200400"/>
            <a:ext cx="2890838" cy="2667000"/>
          </a:xfrm>
          <a:prstGeom prst="rect">
            <a:avLst/>
          </a:prstGeom>
        </p:spPr>
      </p:pic>
      <p:pic>
        <p:nvPicPr>
          <p:cNvPr id="8" name="Picture 7" descr="18-43-15-8afd3af3b9d9a29e942403356b086b54--organic-fertilizer-organic-matter.jpg"/>
          <p:cNvPicPr>
            <a:picLocks noChangeAspect="1"/>
          </p:cNvPicPr>
          <p:nvPr/>
        </p:nvPicPr>
        <p:blipFill>
          <a:blip r:embed="rId3"/>
          <a:stretch>
            <a:fillRect/>
          </a:stretch>
        </p:blipFill>
        <p:spPr>
          <a:xfrm>
            <a:off x="3505200" y="2895600"/>
            <a:ext cx="5029200" cy="3429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32909" y="2673927"/>
            <a:ext cx="2590800" cy="3657600"/>
          </a:xfrm>
          <a:prstGeom prst="rect">
            <a:avLst/>
          </a:prstGeom>
          <a:solidFill>
            <a:schemeClr val="tx2">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3" name="Rectangle 2"/>
          <p:cNvSpPr/>
          <p:nvPr/>
        </p:nvSpPr>
        <p:spPr>
          <a:xfrm>
            <a:off x="6858000" y="4114800"/>
            <a:ext cx="1295400" cy="914400"/>
          </a:xfrm>
          <a:prstGeom prst="rect">
            <a:avLst/>
          </a:prstGeom>
          <a:solidFill>
            <a:srgbClr val="FFFF00">
              <a:alpha val="7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LCD Display</a:t>
            </a:r>
            <a:endParaRPr lang="en-US" dirty="0">
              <a:solidFill>
                <a:schemeClr val="tx1"/>
              </a:solidFill>
            </a:endParaRPr>
          </a:p>
        </p:txBody>
      </p:sp>
      <p:sp>
        <p:nvSpPr>
          <p:cNvPr id="4" name="Rectangle 3"/>
          <p:cNvSpPr/>
          <p:nvPr/>
        </p:nvSpPr>
        <p:spPr>
          <a:xfrm>
            <a:off x="7620000" y="2057400"/>
            <a:ext cx="1143000" cy="838200"/>
          </a:xfrm>
          <a:prstGeom prst="rect">
            <a:avLst/>
          </a:prstGeom>
          <a:solidFill>
            <a:srgbClr val="92D050">
              <a:alpha val="7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Mobile App</a:t>
            </a:r>
            <a:endParaRPr lang="en-US" dirty="0"/>
          </a:p>
        </p:txBody>
      </p:sp>
      <p:sp>
        <p:nvSpPr>
          <p:cNvPr id="5" name="Rectangle 4"/>
          <p:cNvSpPr/>
          <p:nvPr/>
        </p:nvSpPr>
        <p:spPr>
          <a:xfrm>
            <a:off x="3962400" y="990600"/>
            <a:ext cx="1676400" cy="990600"/>
          </a:xfrm>
          <a:prstGeom prst="rect">
            <a:avLst/>
          </a:prstGeom>
          <a:solidFill>
            <a:srgbClr val="C00000">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supply</a:t>
            </a:r>
            <a:endParaRPr lang="en-US" dirty="0"/>
          </a:p>
        </p:txBody>
      </p:sp>
      <p:sp>
        <p:nvSpPr>
          <p:cNvPr id="6" name="Rectangle 5"/>
          <p:cNvSpPr/>
          <p:nvPr/>
        </p:nvSpPr>
        <p:spPr>
          <a:xfrm>
            <a:off x="1676400" y="2895600"/>
            <a:ext cx="1371600" cy="533400"/>
          </a:xfrm>
          <a:prstGeom prst="rect">
            <a:avLst/>
          </a:prstGeom>
          <a:solidFill>
            <a:srgbClr val="92D050">
              <a:alpha val="7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 P K Sensors</a:t>
            </a:r>
            <a:endParaRPr lang="en-US" dirty="0"/>
          </a:p>
        </p:txBody>
      </p:sp>
      <p:sp>
        <p:nvSpPr>
          <p:cNvPr id="7" name="Rectangle 6"/>
          <p:cNvSpPr/>
          <p:nvPr/>
        </p:nvSpPr>
        <p:spPr>
          <a:xfrm>
            <a:off x="1676400" y="3886200"/>
            <a:ext cx="1371600" cy="533400"/>
          </a:xfrm>
          <a:prstGeom prst="rect">
            <a:avLst/>
          </a:prstGeom>
          <a:solidFill>
            <a:schemeClr val="accent1">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 Sensor</a:t>
            </a:r>
            <a:endParaRPr lang="en-US" dirty="0"/>
          </a:p>
        </p:txBody>
      </p:sp>
      <p:sp>
        <p:nvSpPr>
          <p:cNvPr id="8" name="Rectangle 7"/>
          <p:cNvSpPr/>
          <p:nvPr/>
        </p:nvSpPr>
        <p:spPr>
          <a:xfrm>
            <a:off x="1676400" y="4876800"/>
            <a:ext cx="1371600" cy="457200"/>
          </a:xfrm>
          <a:prstGeom prst="rect">
            <a:avLst/>
          </a:prstGeom>
          <a:solidFill>
            <a:schemeClr val="tx2">
              <a:lumMod val="75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Soil </a:t>
            </a:r>
            <a:r>
              <a:rPr lang="en-US" dirty="0" err="1" smtClean="0"/>
              <a:t>Mositure</a:t>
            </a:r>
            <a:endParaRPr lang="en-US" dirty="0"/>
          </a:p>
        </p:txBody>
      </p:sp>
      <p:sp>
        <p:nvSpPr>
          <p:cNvPr id="9" name="Rectangle 8"/>
          <p:cNvSpPr/>
          <p:nvPr/>
        </p:nvSpPr>
        <p:spPr>
          <a:xfrm>
            <a:off x="1676400" y="5867400"/>
            <a:ext cx="1371600" cy="457200"/>
          </a:xfrm>
          <a:prstGeom prst="rect">
            <a:avLst/>
          </a:prstGeom>
          <a:solidFill>
            <a:srgbClr val="FF0000">
              <a:alpha val="7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temperature</a:t>
            </a:r>
            <a:endParaRPr lang="en-US" dirty="0"/>
          </a:p>
        </p:txBody>
      </p:sp>
      <p:cxnSp>
        <p:nvCxnSpPr>
          <p:cNvPr id="11" name="Straight Arrow Connector 10"/>
          <p:cNvCxnSpPr>
            <a:stCxn id="5" idx="2"/>
            <a:endCxn id="2" idx="0"/>
          </p:cNvCxnSpPr>
          <p:nvPr/>
        </p:nvCxnSpPr>
        <p:spPr>
          <a:xfrm rot="16200000" flipH="1">
            <a:off x="4468091" y="2313708"/>
            <a:ext cx="692727"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p:cNvCxnSpPr>
          <p:nvPr/>
        </p:nvCxnSpPr>
        <p:spPr>
          <a:xfrm>
            <a:off x="3048000" y="31623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p:cNvCxnSpPr>
          <p:nvPr/>
        </p:nvCxnSpPr>
        <p:spPr>
          <a:xfrm flipV="1">
            <a:off x="3048000" y="41148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p:cNvCxnSpPr>
          <p:nvPr/>
        </p:nvCxnSpPr>
        <p:spPr>
          <a:xfrm>
            <a:off x="3048000" y="510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p:cNvCxnSpPr>
          <p:nvPr/>
        </p:nvCxnSpPr>
        <p:spPr>
          <a:xfrm>
            <a:off x="3048000" y="609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 idx="3"/>
            <a:endCxn id="3" idx="1"/>
          </p:cNvCxnSpPr>
          <p:nvPr/>
        </p:nvCxnSpPr>
        <p:spPr>
          <a:xfrm>
            <a:off x="6123709" y="4502727"/>
            <a:ext cx="734291" cy="692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7429500" y="3162300"/>
            <a:ext cx="762000" cy="685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33800" y="3124200"/>
            <a:ext cx="2133600" cy="369332"/>
          </a:xfrm>
          <a:prstGeom prst="rect">
            <a:avLst/>
          </a:prstGeom>
          <a:noFill/>
        </p:spPr>
        <p:txBody>
          <a:bodyPr wrap="square" rtlCol="0">
            <a:spAutoFit/>
          </a:bodyPr>
          <a:lstStyle/>
          <a:p>
            <a:r>
              <a:rPr lang="en-US" dirty="0" smtClean="0"/>
              <a:t>   Micro Controller</a:t>
            </a:r>
            <a:endParaRPr lang="en-US" dirty="0"/>
          </a:p>
        </p:txBody>
      </p:sp>
      <p:sp>
        <p:nvSpPr>
          <p:cNvPr id="30" name="TextBox 29"/>
          <p:cNvSpPr txBox="1"/>
          <p:nvPr/>
        </p:nvSpPr>
        <p:spPr>
          <a:xfrm>
            <a:off x="3733800" y="5562600"/>
            <a:ext cx="2133600" cy="369332"/>
          </a:xfrm>
          <a:prstGeom prst="rect">
            <a:avLst/>
          </a:prstGeom>
          <a:noFill/>
        </p:spPr>
        <p:txBody>
          <a:bodyPr wrap="square" rtlCol="0">
            <a:spAutoFit/>
          </a:bodyPr>
          <a:lstStyle/>
          <a:p>
            <a:r>
              <a:rPr lang="en-US" dirty="0" smtClean="0"/>
              <a:t>           Arudino</a:t>
            </a:r>
            <a:endParaRPr lang="en-US" dirty="0"/>
          </a:p>
        </p:txBody>
      </p:sp>
      <p:sp>
        <p:nvSpPr>
          <p:cNvPr id="31" name="TextBox 30"/>
          <p:cNvSpPr txBox="1"/>
          <p:nvPr/>
        </p:nvSpPr>
        <p:spPr>
          <a:xfrm>
            <a:off x="1524000" y="228600"/>
            <a:ext cx="6781800" cy="523220"/>
          </a:xfrm>
          <a:prstGeom prst="rect">
            <a:avLst/>
          </a:prstGeom>
          <a:noFill/>
        </p:spPr>
        <p:txBody>
          <a:bodyPr wrap="square" rtlCol="0">
            <a:spAutoFit/>
          </a:bodyPr>
          <a:lstStyle/>
          <a:p>
            <a:pPr lvl="2"/>
            <a:r>
              <a:rPr lang="en-US" sz="2800" b="1" u="sng" dirty="0" smtClean="0">
                <a:solidFill>
                  <a:schemeClr val="accent1"/>
                </a:solidFill>
              </a:rPr>
              <a:t>Block diagram of the device</a:t>
            </a:r>
            <a:endParaRPr lang="en-US" b="1" u="sng" dirty="0">
              <a:solidFill>
                <a:schemeClr val="accent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solidFill>
                  <a:schemeClr val="accent1"/>
                </a:solidFill>
              </a:rPr>
              <a:t>Conten</a:t>
            </a:r>
            <a:r>
              <a:rPr lang="en-US" sz="3600" u="sng" dirty="0" smtClean="0">
                <a:solidFill>
                  <a:schemeClr val="accent1"/>
                </a:solidFill>
              </a:rPr>
              <a:t>t of our APP</a:t>
            </a:r>
            <a:endParaRPr lang="en-US" sz="3600" dirty="0">
              <a:solidFill>
                <a:schemeClr val="accent1"/>
              </a:solidFill>
            </a:endParaRPr>
          </a:p>
        </p:txBody>
      </p:sp>
      <p:pic>
        <p:nvPicPr>
          <p:cNvPr id="4" name="Content Placeholder 3" descr="PicsArt_08-17-05.32.53.png"/>
          <p:cNvPicPr>
            <a:picLocks noGrp="1" noChangeAspect="1"/>
          </p:cNvPicPr>
          <p:nvPr>
            <p:ph idx="1"/>
          </p:nvPr>
        </p:nvPicPr>
        <p:blipFill>
          <a:blip r:embed="rId2"/>
          <a:stretch>
            <a:fillRect/>
          </a:stretch>
        </p:blipFill>
        <p:spPr>
          <a:xfrm>
            <a:off x="1371600" y="1447800"/>
            <a:ext cx="6553199" cy="4800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a:t>
            </a:r>
            <a:r>
              <a:rPr lang="en-US" sz="3600" u="sng" dirty="0" smtClean="0">
                <a:solidFill>
                  <a:schemeClr val="accent1"/>
                </a:solidFill>
              </a:rPr>
              <a:t>Traditional Equipments </a:t>
            </a:r>
            <a:endParaRPr lang="en-US" sz="2800" u="sng" dirty="0">
              <a:solidFill>
                <a:schemeClr val="accent1"/>
              </a:solidFill>
            </a:endParaRPr>
          </a:p>
        </p:txBody>
      </p:sp>
      <p:pic>
        <p:nvPicPr>
          <p:cNvPr id="4" name="Content Placeholder 3" descr="IMG_20170823_133418.jpg"/>
          <p:cNvPicPr>
            <a:picLocks noGrp="1" noChangeAspect="1"/>
          </p:cNvPicPr>
          <p:nvPr>
            <p:ph idx="1"/>
          </p:nvPr>
        </p:nvPicPr>
        <p:blipFill>
          <a:blip r:embed="rId2" cstate="print"/>
          <a:stretch>
            <a:fillRect/>
          </a:stretch>
        </p:blipFill>
        <p:spPr>
          <a:xfrm>
            <a:off x="5182985" y="3581400"/>
            <a:ext cx="3961015" cy="2894215"/>
          </a:xfrm>
        </p:spPr>
      </p:pic>
      <p:pic>
        <p:nvPicPr>
          <p:cNvPr id="5" name="Picture 4" descr="IMG_20170823_133444.jpg"/>
          <p:cNvPicPr>
            <a:picLocks noChangeAspect="1"/>
          </p:cNvPicPr>
          <p:nvPr/>
        </p:nvPicPr>
        <p:blipFill>
          <a:blip r:embed="rId3" cstate="print"/>
          <a:stretch>
            <a:fillRect/>
          </a:stretch>
        </p:blipFill>
        <p:spPr>
          <a:xfrm>
            <a:off x="5181600" y="1219200"/>
            <a:ext cx="3962400" cy="2362200"/>
          </a:xfrm>
          <a:prstGeom prst="rect">
            <a:avLst/>
          </a:prstGeom>
        </p:spPr>
      </p:pic>
      <p:pic>
        <p:nvPicPr>
          <p:cNvPr id="6" name="Picture 5" descr="IMG_20170825_115459.jpg"/>
          <p:cNvPicPr>
            <a:picLocks noChangeAspect="1"/>
          </p:cNvPicPr>
          <p:nvPr/>
        </p:nvPicPr>
        <p:blipFill>
          <a:blip r:embed="rId4" cstate="print"/>
          <a:stretch>
            <a:fillRect/>
          </a:stretch>
        </p:blipFill>
        <p:spPr>
          <a:xfrm>
            <a:off x="990601" y="3581400"/>
            <a:ext cx="3962399" cy="3276600"/>
          </a:xfrm>
          <a:prstGeom prst="rect">
            <a:avLst/>
          </a:prstGeom>
        </p:spPr>
      </p:pic>
      <p:pic>
        <p:nvPicPr>
          <p:cNvPr id="7" name="Picture 6" descr="IMG_20170825_115440.jpg"/>
          <p:cNvPicPr>
            <a:picLocks noChangeAspect="1"/>
          </p:cNvPicPr>
          <p:nvPr/>
        </p:nvPicPr>
        <p:blipFill>
          <a:blip r:embed="rId5" cstate="print"/>
          <a:stretch>
            <a:fillRect/>
          </a:stretch>
        </p:blipFill>
        <p:spPr>
          <a:xfrm>
            <a:off x="990600" y="1219200"/>
            <a:ext cx="3962401" cy="2362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124200" y="2971800"/>
            <a:ext cx="23622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Product which shows the fertility of the soil</a:t>
            </a:r>
            <a:endParaRPr lang="en-US" dirty="0">
              <a:solidFill>
                <a:schemeClr val="tx1"/>
              </a:solidFill>
            </a:endParaRPr>
          </a:p>
        </p:txBody>
      </p:sp>
      <p:sp>
        <p:nvSpPr>
          <p:cNvPr id="10" name="Rounded Rectangle 9"/>
          <p:cNvSpPr/>
          <p:nvPr/>
        </p:nvSpPr>
        <p:spPr>
          <a:xfrm>
            <a:off x="5486400" y="1447800"/>
            <a:ext cx="2819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Product providing in a less cost and more affordable to use</a:t>
            </a:r>
            <a:endParaRPr lang="en-US" dirty="0">
              <a:solidFill>
                <a:schemeClr val="tx1"/>
              </a:solidFill>
            </a:endParaRPr>
          </a:p>
        </p:txBody>
      </p:sp>
      <p:sp>
        <p:nvSpPr>
          <p:cNvPr id="11" name="Rounded Rectangle 10"/>
          <p:cNvSpPr/>
          <p:nvPr/>
        </p:nvSpPr>
        <p:spPr>
          <a:xfrm>
            <a:off x="6553200" y="3124200"/>
            <a:ext cx="2362200" cy="990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Farmers income is our main goal.</a:t>
            </a:r>
            <a:endParaRPr lang="en-US" dirty="0">
              <a:solidFill>
                <a:schemeClr val="tx1"/>
              </a:solidFill>
            </a:endParaRPr>
          </a:p>
        </p:txBody>
      </p:sp>
      <p:sp>
        <p:nvSpPr>
          <p:cNvPr id="12" name="Rounded Rectangle 11"/>
          <p:cNvSpPr/>
          <p:nvPr/>
        </p:nvSpPr>
        <p:spPr>
          <a:xfrm>
            <a:off x="6096000" y="5181600"/>
            <a:ext cx="2819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 government help , marketing by fertilizer companies</a:t>
            </a:r>
            <a:endParaRPr lang="en-US" dirty="0">
              <a:solidFill>
                <a:schemeClr val="tx1"/>
              </a:solidFill>
            </a:endParaRPr>
          </a:p>
        </p:txBody>
      </p:sp>
      <p:sp>
        <p:nvSpPr>
          <p:cNvPr id="13" name="Rounded Rectangle 12"/>
          <p:cNvSpPr/>
          <p:nvPr/>
        </p:nvSpPr>
        <p:spPr>
          <a:xfrm>
            <a:off x="3124200" y="4724400"/>
            <a:ext cx="22860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Bulk production,servers, advertisement</a:t>
            </a:r>
            <a:endParaRPr lang="en-US" dirty="0">
              <a:solidFill>
                <a:schemeClr val="tx1"/>
              </a:solidFill>
            </a:endParaRPr>
          </a:p>
        </p:txBody>
      </p:sp>
      <p:sp>
        <p:nvSpPr>
          <p:cNvPr id="14" name="Rounded Rectangle 13"/>
          <p:cNvSpPr/>
          <p:nvPr/>
        </p:nvSpPr>
        <p:spPr>
          <a:xfrm>
            <a:off x="0" y="1981200"/>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Arudino , sensors companies , coding, man power</a:t>
            </a:r>
            <a:endParaRPr lang="en-US" dirty="0"/>
          </a:p>
        </p:txBody>
      </p:sp>
      <p:sp>
        <p:nvSpPr>
          <p:cNvPr id="15" name="Rounded Rectangle 14"/>
          <p:cNvSpPr/>
          <p:nvPr/>
        </p:nvSpPr>
        <p:spPr>
          <a:xfrm>
            <a:off x="0" y="3429000"/>
            <a:ext cx="28194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gathering the components , assembling , coding , testing , final testing, packing</a:t>
            </a:r>
            <a:endParaRPr lang="en-US" dirty="0"/>
          </a:p>
        </p:txBody>
      </p:sp>
      <p:sp>
        <p:nvSpPr>
          <p:cNvPr id="16" name="Rounded Rectangle 15"/>
          <p:cNvSpPr/>
          <p:nvPr/>
        </p:nvSpPr>
        <p:spPr>
          <a:xfrm>
            <a:off x="0" y="5029200"/>
            <a:ext cx="2819400"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Shareholders , sources companies</a:t>
            </a:r>
            <a:endParaRPr lang="en-US" dirty="0">
              <a:solidFill>
                <a:schemeClr val="tx1"/>
              </a:solidFill>
            </a:endParaRPr>
          </a:p>
        </p:txBody>
      </p:sp>
      <p:sp>
        <p:nvSpPr>
          <p:cNvPr id="36" name="Down Arrow 35"/>
          <p:cNvSpPr/>
          <p:nvPr/>
        </p:nvSpPr>
        <p:spPr>
          <a:xfrm>
            <a:off x="4114800" y="39624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nt-Up Arrow 40"/>
          <p:cNvSpPr/>
          <p:nvPr/>
        </p:nvSpPr>
        <p:spPr>
          <a:xfrm flipH="1" flipV="1">
            <a:off x="4114800" y="2057400"/>
            <a:ext cx="1143000" cy="4572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 Arrow 41"/>
          <p:cNvSpPr/>
          <p:nvPr/>
        </p:nvSpPr>
        <p:spPr>
          <a:xfrm>
            <a:off x="7620000" y="4114800"/>
            <a:ext cx="228600" cy="609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Up Arrow 44"/>
          <p:cNvSpPr/>
          <p:nvPr/>
        </p:nvSpPr>
        <p:spPr>
          <a:xfrm>
            <a:off x="7391400" y="2362200"/>
            <a:ext cx="1524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rot="7833256">
            <a:off x="5569623" y="3899947"/>
            <a:ext cx="322709" cy="925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2446610">
            <a:off x="2822925" y="2620522"/>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Up Arrow 48"/>
          <p:cNvSpPr/>
          <p:nvPr/>
        </p:nvSpPr>
        <p:spPr>
          <a:xfrm rot="2077813">
            <a:off x="3036882" y="3965672"/>
            <a:ext cx="228600" cy="11048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2819400" y="36576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33400" y="1600200"/>
            <a:ext cx="1524000" cy="369332"/>
          </a:xfrm>
          <a:prstGeom prst="rect">
            <a:avLst/>
          </a:prstGeom>
          <a:noFill/>
        </p:spPr>
        <p:txBody>
          <a:bodyPr wrap="square" rtlCol="0">
            <a:spAutoFit/>
          </a:bodyPr>
          <a:lstStyle/>
          <a:p>
            <a:r>
              <a:rPr lang="en-US" dirty="0" smtClean="0"/>
              <a:t>     </a:t>
            </a:r>
            <a:r>
              <a:rPr lang="en-US" b="1" dirty="0" smtClean="0"/>
              <a:t>Resource</a:t>
            </a:r>
            <a:endParaRPr lang="en-US" b="1" dirty="0"/>
          </a:p>
        </p:txBody>
      </p:sp>
      <p:sp>
        <p:nvSpPr>
          <p:cNvPr id="52" name="TextBox 51"/>
          <p:cNvSpPr txBox="1"/>
          <p:nvPr/>
        </p:nvSpPr>
        <p:spPr>
          <a:xfrm>
            <a:off x="609600" y="3124200"/>
            <a:ext cx="1524000" cy="369332"/>
          </a:xfrm>
          <a:prstGeom prst="rect">
            <a:avLst/>
          </a:prstGeom>
          <a:noFill/>
        </p:spPr>
        <p:txBody>
          <a:bodyPr wrap="square" rtlCol="0">
            <a:spAutoFit/>
          </a:bodyPr>
          <a:lstStyle/>
          <a:p>
            <a:r>
              <a:rPr lang="en-US" b="1" dirty="0" smtClean="0"/>
              <a:t>   Activities</a:t>
            </a:r>
            <a:endParaRPr lang="en-US" b="1" dirty="0"/>
          </a:p>
        </p:txBody>
      </p:sp>
      <p:sp>
        <p:nvSpPr>
          <p:cNvPr id="54" name="TextBox 53"/>
          <p:cNvSpPr txBox="1"/>
          <p:nvPr/>
        </p:nvSpPr>
        <p:spPr>
          <a:xfrm>
            <a:off x="914400" y="4724400"/>
            <a:ext cx="1219200" cy="369332"/>
          </a:xfrm>
          <a:prstGeom prst="rect">
            <a:avLst/>
          </a:prstGeom>
          <a:noFill/>
        </p:spPr>
        <p:txBody>
          <a:bodyPr wrap="square" rtlCol="0">
            <a:spAutoFit/>
          </a:bodyPr>
          <a:lstStyle/>
          <a:p>
            <a:r>
              <a:rPr lang="en-US" b="1" dirty="0" smtClean="0"/>
              <a:t>P</a:t>
            </a:r>
            <a:r>
              <a:rPr lang="en-US" b="1" dirty="0" smtClean="0"/>
              <a:t>artners</a:t>
            </a:r>
            <a:endParaRPr lang="en-US" b="1" dirty="0"/>
          </a:p>
        </p:txBody>
      </p:sp>
      <p:sp>
        <p:nvSpPr>
          <p:cNvPr id="55" name="TextBox 54"/>
          <p:cNvSpPr txBox="1"/>
          <p:nvPr/>
        </p:nvSpPr>
        <p:spPr>
          <a:xfrm>
            <a:off x="3352800" y="2667000"/>
            <a:ext cx="1828800" cy="369332"/>
          </a:xfrm>
          <a:prstGeom prst="rect">
            <a:avLst/>
          </a:prstGeom>
          <a:noFill/>
        </p:spPr>
        <p:txBody>
          <a:bodyPr wrap="square" rtlCol="0">
            <a:spAutoFit/>
          </a:bodyPr>
          <a:lstStyle/>
          <a:p>
            <a:r>
              <a:rPr lang="en-US" b="1" dirty="0" smtClean="0"/>
              <a:t>   Value creation</a:t>
            </a:r>
            <a:endParaRPr lang="en-US" b="1" dirty="0"/>
          </a:p>
        </p:txBody>
      </p:sp>
      <p:sp>
        <p:nvSpPr>
          <p:cNvPr id="56" name="TextBox 55"/>
          <p:cNvSpPr txBox="1"/>
          <p:nvPr/>
        </p:nvSpPr>
        <p:spPr>
          <a:xfrm>
            <a:off x="3429000" y="5791200"/>
            <a:ext cx="1905000" cy="369332"/>
          </a:xfrm>
          <a:prstGeom prst="rect">
            <a:avLst/>
          </a:prstGeom>
          <a:noFill/>
        </p:spPr>
        <p:txBody>
          <a:bodyPr wrap="square" rtlCol="0">
            <a:spAutoFit/>
          </a:bodyPr>
          <a:lstStyle/>
          <a:p>
            <a:r>
              <a:rPr lang="en-US" b="1" dirty="0" smtClean="0"/>
              <a:t>    Values capture</a:t>
            </a:r>
            <a:endParaRPr lang="en-US" b="1" dirty="0"/>
          </a:p>
        </p:txBody>
      </p:sp>
      <p:sp>
        <p:nvSpPr>
          <p:cNvPr id="57" name="TextBox 56"/>
          <p:cNvSpPr txBox="1"/>
          <p:nvPr/>
        </p:nvSpPr>
        <p:spPr>
          <a:xfrm>
            <a:off x="6096000" y="1066800"/>
            <a:ext cx="1600200" cy="369332"/>
          </a:xfrm>
          <a:prstGeom prst="rect">
            <a:avLst/>
          </a:prstGeom>
          <a:noFill/>
        </p:spPr>
        <p:txBody>
          <a:bodyPr wrap="square" rtlCol="0">
            <a:spAutoFit/>
          </a:bodyPr>
          <a:lstStyle/>
          <a:p>
            <a:r>
              <a:rPr lang="en-US" b="1" dirty="0" smtClean="0"/>
              <a:t>R</a:t>
            </a:r>
            <a:r>
              <a:rPr lang="en-US" b="1" dirty="0" smtClean="0"/>
              <a:t>elationship</a:t>
            </a:r>
            <a:endParaRPr lang="en-US" b="1" dirty="0"/>
          </a:p>
        </p:txBody>
      </p:sp>
      <p:sp>
        <p:nvSpPr>
          <p:cNvPr id="59" name="TextBox 58"/>
          <p:cNvSpPr txBox="1"/>
          <p:nvPr/>
        </p:nvSpPr>
        <p:spPr>
          <a:xfrm>
            <a:off x="6781800" y="2743200"/>
            <a:ext cx="1600200" cy="369332"/>
          </a:xfrm>
          <a:prstGeom prst="rect">
            <a:avLst/>
          </a:prstGeom>
          <a:noFill/>
        </p:spPr>
        <p:txBody>
          <a:bodyPr wrap="square" rtlCol="0">
            <a:spAutoFit/>
          </a:bodyPr>
          <a:lstStyle/>
          <a:p>
            <a:r>
              <a:rPr lang="en-US" b="1" dirty="0" smtClean="0"/>
              <a:t>    Customers</a:t>
            </a:r>
            <a:endParaRPr lang="en-US" b="1" dirty="0"/>
          </a:p>
        </p:txBody>
      </p:sp>
      <p:sp>
        <p:nvSpPr>
          <p:cNvPr id="60" name="TextBox 59"/>
          <p:cNvSpPr txBox="1"/>
          <p:nvPr/>
        </p:nvSpPr>
        <p:spPr>
          <a:xfrm>
            <a:off x="6477000" y="4800600"/>
            <a:ext cx="2133600" cy="369332"/>
          </a:xfrm>
          <a:prstGeom prst="rect">
            <a:avLst/>
          </a:prstGeom>
          <a:noFill/>
        </p:spPr>
        <p:txBody>
          <a:bodyPr wrap="square" rtlCol="0">
            <a:spAutoFit/>
          </a:bodyPr>
          <a:lstStyle/>
          <a:p>
            <a:r>
              <a:rPr lang="en-US" b="1" dirty="0" smtClean="0"/>
              <a:t>        Distribution</a:t>
            </a:r>
            <a:endParaRPr lang="en-US" b="1" dirty="0"/>
          </a:p>
        </p:txBody>
      </p:sp>
      <p:sp>
        <p:nvSpPr>
          <p:cNvPr id="61" name="TextBox 60"/>
          <p:cNvSpPr txBox="1"/>
          <p:nvPr/>
        </p:nvSpPr>
        <p:spPr>
          <a:xfrm>
            <a:off x="2895600" y="609600"/>
            <a:ext cx="2518638" cy="523220"/>
          </a:xfrm>
          <a:prstGeom prst="rect">
            <a:avLst/>
          </a:prstGeom>
          <a:noFill/>
        </p:spPr>
        <p:txBody>
          <a:bodyPr wrap="none" rtlCol="0">
            <a:spAutoFit/>
          </a:bodyPr>
          <a:lstStyle/>
          <a:p>
            <a:r>
              <a:rPr lang="en-US" sz="2800" b="1" dirty="0" smtClean="0">
                <a:solidFill>
                  <a:schemeClr val="accent2">
                    <a:lumMod val="75000"/>
                  </a:schemeClr>
                </a:solidFill>
              </a:rPr>
              <a:t>Business Model</a:t>
            </a:r>
            <a:endParaRPr lang="en-US"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VID_20170830_115300.mp4">
            <a:hlinkClick r:id="" action="ppaction://media"/>
          </p:cNvPr>
          <p:cNvPicPr>
            <a:picLocks noGrp="1" noRot="1" noChangeAspect="1"/>
          </p:cNvPicPr>
          <p:nvPr>
            <p:ph idx="1"/>
            <a:videoFile r:link="rId1"/>
          </p:nvPr>
        </p:nvPicPr>
        <p:blipFill>
          <a:blip r:embed="rId3"/>
          <a:stretch>
            <a:fillRect/>
          </a:stretch>
        </p:blipFill>
        <p:spPr>
          <a:xfrm>
            <a:off x="381000" y="576263"/>
            <a:ext cx="8763000" cy="492918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lumMod val="60000"/>
                    <a:lumOff val="40000"/>
                  </a:schemeClr>
                </a:solidFill>
                <a:latin typeface="Bernard MT Condensed" pitchFamily="18" charset="0"/>
              </a:rPr>
              <a:t>Conclusion</a:t>
            </a:r>
            <a:endParaRPr lang="en-US" sz="3600" dirty="0">
              <a:solidFill>
                <a:schemeClr val="tx2">
                  <a:lumMod val="60000"/>
                  <a:lumOff val="40000"/>
                </a:schemeClr>
              </a:solidFill>
              <a:latin typeface="Bernard MT Condensed" pitchFamily="18" charset="0"/>
            </a:endParaRPr>
          </a:p>
        </p:txBody>
      </p:sp>
      <p:sp>
        <p:nvSpPr>
          <p:cNvPr id="3" name="Content Placeholder 2"/>
          <p:cNvSpPr>
            <a:spLocks noGrp="1"/>
          </p:cNvSpPr>
          <p:nvPr>
            <p:ph idx="1"/>
          </p:nvPr>
        </p:nvSpPr>
        <p:spPr>
          <a:xfrm>
            <a:off x="914400" y="1295400"/>
            <a:ext cx="8019288" cy="4953000"/>
          </a:xfrm>
        </p:spPr>
        <p:txBody>
          <a:bodyPr>
            <a:normAutofit/>
          </a:bodyPr>
          <a:lstStyle/>
          <a:p>
            <a:r>
              <a:rPr lang="en-US" sz="2000" dirty="0" smtClean="0"/>
              <a:t>As it’s very big deal by the government</a:t>
            </a:r>
          </a:p>
          <a:p>
            <a:pPr>
              <a:buNone/>
            </a:pPr>
            <a:r>
              <a:rPr lang="en-US" sz="2000" dirty="0" smtClean="0"/>
              <a:t>	 to send the officers for testing soils.</a:t>
            </a:r>
          </a:p>
          <a:p>
            <a:r>
              <a:rPr lang="en-US" sz="2000" dirty="0" smtClean="0"/>
              <a:t>But by our project farmers themselves </a:t>
            </a:r>
          </a:p>
          <a:p>
            <a:pPr>
              <a:buNone/>
            </a:pPr>
            <a:r>
              <a:rPr lang="en-US" sz="2000" dirty="0" smtClean="0"/>
              <a:t>	can check their lands fertility, we are </a:t>
            </a:r>
          </a:p>
          <a:p>
            <a:pPr>
              <a:buNone/>
            </a:pPr>
            <a:r>
              <a:rPr lang="en-US" sz="2000" dirty="0" smtClean="0"/>
              <a:t> 	also helping the farmers in  finding the </a:t>
            </a:r>
          </a:p>
          <a:p>
            <a:pPr>
              <a:buNone/>
            </a:pPr>
            <a:r>
              <a:rPr lang="en-US" sz="2000" dirty="0" smtClean="0"/>
              <a:t>	natural   fertilisers to increase growth.</a:t>
            </a:r>
          </a:p>
          <a:p>
            <a:pPr>
              <a:buNone/>
            </a:pPr>
            <a:r>
              <a:rPr lang="en-US" sz="2800" dirty="0" smtClean="0">
                <a:solidFill>
                  <a:srgbClr val="660066"/>
                </a:solidFill>
              </a:rPr>
              <a:t> </a:t>
            </a:r>
            <a:r>
              <a:rPr lang="en-US" sz="2800" dirty="0" smtClean="0">
                <a:solidFill>
                  <a:srgbClr val="660066"/>
                </a:solidFill>
              </a:rPr>
              <a:t>    </a:t>
            </a:r>
            <a:endParaRPr lang="en-US" sz="2000" dirty="0" smtClean="0">
              <a:solidFill>
                <a:srgbClr val="660066"/>
              </a:solidFill>
            </a:endParaRPr>
          </a:p>
          <a:p>
            <a:pPr>
              <a:buNone/>
            </a:pPr>
            <a:endParaRPr lang="en-US" sz="2600" dirty="0" smtClean="0">
              <a:solidFill>
                <a:srgbClr val="660066"/>
              </a:solidFill>
            </a:endParaRPr>
          </a:p>
          <a:p>
            <a:pPr>
              <a:buNone/>
            </a:pPr>
            <a:r>
              <a:rPr lang="en-US" sz="2600" dirty="0" smtClean="0">
                <a:solidFill>
                  <a:srgbClr val="660066"/>
                </a:solidFill>
              </a:rPr>
              <a:t>				   </a:t>
            </a:r>
            <a:endParaRPr lang="en-US" sz="2600" dirty="0">
              <a:solidFill>
                <a:srgbClr val="660066"/>
              </a:solidFill>
            </a:endParaRPr>
          </a:p>
        </p:txBody>
      </p:sp>
      <p:pic>
        <p:nvPicPr>
          <p:cNvPr id="4" name="Picture 3" descr="170125184.jpg"/>
          <p:cNvPicPr>
            <a:picLocks noChangeAspect="1"/>
          </p:cNvPicPr>
          <p:nvPr/>
        </p:nvPicPr>
        <p:blipFill>
          <a:blip r:embed="rId2"/>
          <a:stretch>
            <a:fillRect/>
          </a:stretch>
        </p:blipFill>
        <p:spPr>
          <a:xfrm>
            <a:off x="5486400" y="1447800"/>
            <a:ext cx="3429000" cy="2895600"/>
          </a:xfrm>
          <a:prstGeom prst="rect">
            <a:avLst/>
          </a:prstGeom>
        </p:spPr>
      </p:pic>
      <p:sp>
        <p:nvSpPr>
          <p:cNvPr id="5" name="TextBox 4"/>
          <p:cNvSpPr txBox="1"/>
          <p:nvPr/>
        </p:nvSpPr>
        <p:spPr>
          <a:xfrm>
            <a:off x="2286000" y="5715000"/>
            <a:ext cx="3250377" cy="646331"/>
          </a:xfrm>
          <a:prstGeom prst="rect">
            <a:avLst/>
          </a:prstGeom>
          <a:noFill/>
        </p:spPr>
        <p:txBody>
          <a:bodyPr wrap="none" rtlCol="0">
            <a:spAutoFit/>
          </a:bodyPr>
          <a:lstStyle/>
          <a:p>
            <a:r>
              <a:rPr lang="en-US" sz="3600" dirty="0" smtClean="0"/>
              <a:t>          Thank You </a:t>
            </a:r>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968</TotalTime>
  <Words>234</Words>
  <Application>Microsoft Office PowerPoint</Application>
  <PresentationFormat>On-screen Show (4:3)</PresentationFormat>
  <Paragraphs>54</Paragraphs>
  <Slides>8</Slides>
  <Notes>0</Notes>
  <HiddenSlides>0</HiddenSlides>
  <MMClips>1</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vt:lpstr>
      <vt:lpstr>  Sensor technologies for soil fertility and monitoring</vt:lpstr>
      <vt:lpstr>Slide 3</vt:lpstr>
      <vt:lpstr>Content of our APP</vt:lpstr>
      <vt:lpstr>                 Traditional Equipments </vt:lpstr>
      <vt:lpstr>Slide 6</vt:lpstr>
      <vt:lpstr>Slide 7</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Open Hackathon Challenge</dc:title>
  <dc:creator>LENOVO</dc:creator>
  <cp:lastModifiedBy>LENOVO</cp:lastModifiedBy>
  <cp:revision>10</cp:revision>
  <dcterms:created xsi:type="dcterms:W3CDTF">2017-08-29T13:49:15Z</dcterms:created>
  <dcterms:modified xsi:type="dcterms:W3CDTF">2017-08-30T11:21:09Z</dcterms:modified>
</cp:coreProperties>
</file>