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2" r:id="rId9"/>
    <p:sldId id="269" r:id="rId10"/>
    <p:sldId id="263" r:id="rId11"/>
    <p:sldId id="264" r:id="rId12"/>
    <p:sldId id="270"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96" y="-4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C083DC9-5FE1-448D-95F9-D250BA04321F}" type="datetimeFigureOut">
              <a:rPr lang="en-US" smtClean="0"/>
              <a:t>3/21/2021</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FD9BC97-4320-4B4F-9749-871839FF61D6}"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83DC9-5FE1-448D-95F9-D250BA04321F}"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BC97-4320-4B4F-9749-871839FF61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83DC9-5FE1-448D-95F9-D250BA04321F}"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BC97-4320-4B4F-9749-871839FF61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083DC9-5FE1-448D-95F9-D250BA04321F}"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BC97-4320-4B4F-9749-871839FF61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83DC9-5FE1-448D-95F9-D250BA04321F}"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9BC97-4320-4B4F-9749-871839FF61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C083DC9-5FE1-448D-95F9-D250BA04321F}"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9BC97-4320-4B4F-9749-871839FF61D6}"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083DC9-5FE1-448D-95F9-D250BA04321F}" type="datetimeFigureOut">
              <a:rPr lang="en-US" smtClean="0"/>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D9BC97-4320-4B4F-9749-871839FF61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083DC9-5FE1-448D-95F9-D250BA04321F}" type="datetimeFigureOut">
              <a:rPr lang="en-US" smtClean="0"/>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D9BC97-4320-4B4F-9749-871839FF61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83DC9-5FE1-448D-95F9-D250BA04321F}" type="datetimeFigureOut">
              <a:rPr lang="en-US" smtClean="0"/>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D9BC97-4320-4B4F-9749-871839FF61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C083DC9-5FE1-448D-95F9-D250BA04321F}" type="datetimeFigureOut">
              <a:rPr lang="en-US" smtClean="0"/>
              <a:t>3/21/2021</a:t>
            </a:fld>
            <a:endParaRPr lang="en-US"/>
          </a:p>
        </p:txBody>
      </p:sp>
      <p:sp>
        <p:nvSpPr>
          <p:cNvPr id="7" name="Slide Number Placeholder 6"/>
          <p:cNvSpPr>
            <a:spLocks noGrp="1"/>
          </p:cNvSpPr>
          <p:nvPr>
            <p:ph type="sldNum" sz="quarter" idx="12"/>
          </p:nvPr>
        </p:nvSpPr>
        <p:spPr/>
        <p:txBody>
          <a:bodyPr/>
          <a:lstStyle/>
          <a:p>
            <a:fld id="{EFD9BC97-4320-4B4F-9749-871839FF61D6}"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83DC9-5FE1-448D-95F9-D250BA04321F}" type="datetimeFigureOut">
              <a:rPr lang="en-US" smtClean="0"/>
              <a:t>3/21/2021</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EFD9BC97-4320-4B4F-9749-871839FF61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7111E02-6C59-4134-BB42-190CF07CBB20}" type="datetime11">
              <a:rPr lang="en-US" sz="2000" b="1" smtClean="0"/>
              <a:pPr/>
              <a:t>23:05:55</a:t>
            </a:fld>
            <a:endParaRPr lang="en-US" sz="2000" b="1"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438400"/>
            <a:ext cx="3313355" cy="1702160"/>
          </a:xfrm>
        </p:spPr>
        <p:txBody>
          <a:bodyPr>
            <a:normAutofit/>
          </a:bodyPr>
          <a:lstStyle/>
          <a:p>
            <a:pPr algn="ctr"/>
            <a:r>
              <a:rPr lang="id-ID" sz="4800" b="1" dirty="0" smtClean="0"/>
              <a:t>COVID-19 </a:t>
            </a:r>
            <a:br>
              <a:rPr lang="id-ID" sz="4800" b="1" dirty="0" smtClean="0"/>
            </a:br>
            <a:r>
              <a:rPr lang="id-ID" sz="4800" b="1" dirty="0" smtClean="0"/>
              <a:t>West Java</a:t>
            </a:r>
            <a:endParaRPr lang="en-US" sz="4800" b="1" dirty="0"/>
          </a:p>
        </p:txBody>
      </p:sp>
      <p:sp>
        <p:nvSpPr>
          <p:cNvPr id="3" name="Subtitle 2"/>
          <p:cNvSpPr>
            <a:spLocks noGrp="1"/>
          </p:cNvSpPr>
          <p:nvPr>
            <p:ph type="subTitle" idx="1"/>
          </p:nvPr>
        </p:nvSpPr>
        <p:spPr>
          <a:xfrm>
            <a:off x="4724400" y="5486400"/>
            <a:ext cx="3309803" cy="455720"/>
          </a:xfrm>
        </p:spPr>
        <p:txBody>
          <a:bodyPr/>
          <a:lstStyle/>
          <a:p>
            <a:r>
              <a:rPr lang="id-ID" dirty="0" smtClean="0"/>
              <a:t>By Himawan Adityas</a:t>
            </a:r>
            <a:endParaRPr lang="en-US" dirty="0"/>
          </a:p>
        </p:txBody>
      </p:sp>
    </p:spTree>
    <p:extLst>
      <p:ext uri="{BB962C8B-B14F-4D97-AF65-F5344CB8AC3E}">
        <p14:creationId xmlns:p14="http://schemas.microsoft.com/office/powerpoint/2010/main" val="823931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20032" t="35634" r="20834" b="5643"/>
          <a:stretch/>
        </p:blipFill>
        <p:spPr bwMode="auto">
          <a:xfrm>
            <a:off x="609600" y="838200"/>
            <a:ext cx="4964430" cy="2771775"/>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20673" t="33067" r="20994" b="9350"/>
          <a:stretch/>
        </p:blipFill>
        <p:spPr bwMode="auto">
          <a:xfrm>
            <a:off x="3562350" y="3571875"/>
            <a:ext cx="4959985" cy="2752725"/>
          </a:xfrm>
          <a:prstGeom prst="rect">
            <a:avLst/>
          </a:prstGeom>
          <a:ln>
            <a:noFill/>
          </a:ln>
          <a:extLst>
            <a:ext uri="{53640926-AAD7-44D8-BBD7-CCE9431645EC}">
              <a14:shadowObscured xmlns:a14="http://schemas.microsoft.com/office/drawing/2010/main"/>
            </a:ext>
          </a:extLst>
        </p:spPr>
      </p:pic>
      <p:sp>
        <p:nvSpPr>
          <p:cNvPr id="4" name="Title 1"/>
          <p:cNvSpPr txBox="1">
            <a:spLocks/>
          </p:cNvSpPr>
          <p:nvPr/>
        </p:nvSpPr>
        <p:spPr>
          <a:xfrm>
            <a:off x="4648200" y="152400"/>
            <a:ext cx="3276600" cy="762000"/>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400" b="1" dirty="0" smtClean="0">
                <a:solidFill>
                  <a:schemeClr val="bg1"/>
                </a:solidFill>
              </a:rPr>
              <a:t>Results</a:t>
            </a:r>
            <a:endParaRPr lang="en-US" sz="2400" b="1" dirty="0">
              <a:solidFill>
                <a:schemeClr val="bg1"/>
              </a:solidFill>
            </a:endParaRPr>
          </a:p>
        </p:txBody>
      </p:sp>
      <p:sp>
        <p:nvSpPr>
          <p:cNvPr id="5" name="Rectangle 4"/>
          <p:cNvSpPr/>
          <p:nvPr/>
        </p:nvSpPr>
        <p:spPr>
          <a:xfrm>
            <a:off x="609600" y="3642063"/>
            <a:ext cx="2952750" cy="2862322"/>
          </a:xfrm>
          <a:prstGeom prst="rect">
            <a:avLst/>
          </a:prstGeom>
        </p:spPr>
        <p:txBody>
          <a:bodyPr wrap="square">
            <a:spAutoFit/>
          </a:bodyPr>
          <a:lstStyle/>
          <a:p>
            <a:r>
              <a:rPr lang="id-ID" b="1" dirty="0"/>
              <a:t>Fig 4.7 </a:t>
            </a:r>
            <a:r>
              <a:rPr lang="id-ID" dirty="0"/>
              <a:t>and</a:t>
            </a:r>
            <a:r>
              <a:rPr lang="id-ID" b="1" dirty="0"/>
              <a:t> Fig 4.8 </a:t>
            </a:r>
            <a:r>
              <a:rPr lang="id-ID" dirty="0"/>
              <a:t>illustrates that there is an increase in cases per day from each regencies. The sloping of the resulting graph, the less daily case growth. Conversely, the steeper the graph, the greater the daily case growth.</a:t>
            </a:r>
            <a:endParaRPr lang="en-US" dirty="0"/>
          </a:p>
        </p:txBody>
      </p:sp>
    </p:spTree>
    <p:extLst>
      <p:ext uri="{BB962C8B-B14F-4D97-AF65-F5344CB8AC3E}">
        <p14:creationId xmlns:p14="http://schemas.microsoft.com/office/powerpoint/2010/main" val="96569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09600" y="685800"/>
            <a:ext cx="5943600" cy="5869305"/>
          </a:xfrm>
          <a:prstGeom prst="rect">
            <a:avLst/>
          </a:prstGeom>
        </p:spPr>
      </p:pic>
      <p:sp>
        <p:nvSpPr>
          <p:cNvPr id="3" name="Title 1"/>
          <p:cNvSpPr txBox="1">
            <a:spLocks/>
          </p:cNvSpPr>
          <p:nvPr/>
        </p:nvSpPr>
        <p:spPr>
          <a:xfrm>
            <a:off x="4648200" y="152400"/>
            <a:ext cx="3276600" cy="762000"/>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400" b="1" dirty="0" smtClean="0">
                <a:solidFill>
                  <a:schemeClr val="bg1"/>
                </a:solidFill>
              </a:rPr>
              <a:t>Results</a:t>
            </a:r>
            <a:endParaRPr lang="en-US" sz="2400" b="1" dirty="0">
              <a:solidFill>
                <a:schemeClr val="bg1"/>
              </a:solidFill>
            </a:endParaRPr>
          </a:p>
        </p:txBody>
      </p:sp>
    </p:spTree>
    <p:extLst>
      <p:ext uri="{BB962C8B-B14F-4D97-AF65-F5344CB8AC3E}">
        <p14:creationId xmlns:p14="http://schemas.microsoft.com/office/powerpoint/2010/main" val="2294322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95400"/>
            <a:ext cx="7162800" cy="2308324"/>
          </a:xfrm>
          <a:prstGeom prst="rect">
            <a:avLst/>
          </a:prstGeom>
        </p:spPr>
        <p:txBody>
          <a:bodyPr wrap="square">
            <a:spAutoFit/>
          </a:bodyPr>
          <a:lstStyle/>
          <a:p>
            <a:r>
              <a:rPr lang="id-ID" dirty="0"/>
              <a:t>Based on the graph above, the average growth of confirmed cases has increased in the last 4 - 5 months (November to now) even there is a sharp increase in a day. This is due to several factors but the factors that have a high probability are the fact that many WFO (for the employees in Jakarta) have been implementation of social distancing regulations have decreased so that there has been a spike in the last 5 months in the 6 regencies above.</a:t>
            </a:r>
            <a:endParaRPr lang="en-US" dirty="0"/>
          </a:p>
        </p:txBody>
      </p:sp>
    </p:spTree>
    <p:extLst>
      <p:ext uri="{BB962C8B-B14F-4D97-AF65-F5344CB8AC3E}">
        <p14:creationId xmlns:p14="http://schemas.microsoft.com/office/powerpoint/2010/main" val="3104354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09600" y="609600"/>
            <a:ext cx="5943600" cy="5950585"/>
          </a:xfrm>
          <a:prstGeom prst="rect">
            <a:avLst/>
          </a:prstGeom>
        </p:spPr>
      </p:pic>
      <p:sp>
        <p:nvSpPr>
          <p:cNvPr id="3" name="Title 1"/>
          <p:cNvSpPr txBox="1">
            <a:spLocks/>
          </p:cNvSpPr>
          <p:nvPr/>
        </p:nvSpPr>
        <p:spPr>
          <a:xfrm>
            <a:off x="4648200" y="152400"/>
            <a:ext cx="3276600" cy="762000"/>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400" b="1" dirty="0" smtClean="0">
                <a:solidFill>
                  <a:schemeClr val="bg1"/>
                </a:solidFill>
              </a:rPr>
              <a:t>Results</a:t>
            </a:r>
            <a:endParaRPr lang="en-US" sz="2400" b="1" dirty="0">
              <a:solidFill>
                <a:schemeClr val="bg1"/>
              </a:solidFill>
            </a:endParaRPr>
          </a:p>
        </p:txBody>
      </p:sp>
      <p:sp>
        <p:nvSpPr>
          <p:cNvPr id="4" name="Rectangle 3"/>
          <p:cNvSpPr/>
          <p:nvPr/>
        </p:nvSpPr>
        <p:spPr>
          <a:xfrm>
            <a:off x="6553200" y="895350"/>
            <a:ext cx="1905000" cy="4247317"/>
          </a:xfrm>
          <a:prstGeom prst="rect">
            <a:avLst/>
          </a:prstGeom>
        </p:spPr>
        <p:txBody>
          <a:bodyPr wrap="square">
            <a:spAutoFit/>
          </a:bodyPr>
          <a:lstStyle/>
          <a:p>
            <a:r>
              <a:rPr lang="id-ID" dirty="0"/>
              <a:t>Based on the graph above, the growth in cases of death due to Covid-19 is on average less in January to present. This is the success of the medical team and government in dealing with this pandemic.</a:t>
            </a:r>
            <a:endParaRPr lang="en-US" dirty="0"/>
          </a:p>
        </p:txBody>
      </p:sp>
    </p:spTree>
    <p:extLst>
      <p:ext uri="{BB962C8B-B14F-4D97-AF65-F5344CB8AC3E}">
        <p14:creationId xmlns:p14="http://schemas.microsoft.com/office/powerpoint/2010/main" val="195692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19600" y="-76200"/>
            <a:ext cx="3733800" cy="762000"/>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id-ID" sz="2000" b="1" dirty="0">
                <a:solidFill>
                  <a:schemeClr val="bg1"/>
                </a:solidFill>
              </a:rPr>
              <a:t>	</a:t>
            </a:r>
            <a:r>
              <a:rPr lang="id-ID" sz="2000" b="1" dirty="0" smtClean="0">
                <a:solidFill>
                  <a:schemeClr val="bg1"/>
                </a:solidFill>
              </a:rPr>
              <a:t>Discussion and Recommendation</a:t>
            </a:r>
            <a:endParaRPr lang="en-US" sz="2000" b="1" dirty="0">
              <a:solidFill>
                <a:schemeClr val="bg1"/>
              </a:solidFill>
            </a:endParaRPr>
          </a:p>
        </p:txBody>
      </p:sp>
      <p:sp>
        <p:nvSpPr>
          <p:cNvPr id="3" name="Rectangle 2"/>
          <p:cNvSpPr/>
          <p:nvPr/>
        </p:nvSpPr>
        <p:spPr>
          <a:xfrm>
            <a:off x="1066800" y="1219200"/>
            <a:ext cx="7086600" cy="2308324"/>
          </a:xfrm>
          <a:prstGeom prst="rect">
            <a:avLst/>
          </a:prstGeom>
        </p:spPr>
        <p:txBody>
          <a:bodyPr wrap="square">
            <a:spAutoFit/>
          </a:bodyPr>
          <a:lstStyle/>
          <a:p>
            <a:pPr algn="just"/>
            <a:r>
              <a:rPr lang="id-ID" dirty="0"/>
              <a:t>Based on the results that have been discussed, that the distance factor between cities is very influential on the growth rate of cases. Therefore, it is highly emphasized to comply with government regulations such as social distancing, wearing masks and frequently using hand sanitizers. This simple rule will be very helpful if we want to go out of town. Then from that APDA, maintaining the body's immune system is very necessary to avoid this virus.</a:t>
            </a:r>
            <a:endParaRPr lang="en-US" dirty="0"/>
          </a:p>
        </p:txBody>
      </p:sp>
    </p:spTree>
    <p:extLst>
      <p:ext uri="{BB962C8B-B14F-4D97-AF65-F5344CB8AC3E}">
        <p14:creationId xmlns:p14="http://schemas.microsoft.com/office/powerpoint/2010/main" val="1946797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152400"/>
            <a:ext cx="3276600" cy="762000"/>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400" b="1" dirty="0" smtClean="0">
                <a:solidFill>
                  <a:schemeClr val="bg1"/>
                </a:solidFill>
              </a:rPr>
              <a:t>Conclusion</a:t>
            </a:r>
            <a:endParaRPr lang="en-US" sz="2400" b="1" dirty="0">
              <a:solidFill>
                <a:schemeClr val="bg1"/>
              </a:solidFill>
            </a:endParaRPr>
          </a:p>
        </p:txBody>
      </p:sp>
      <p:sp>
        <p:nvSpPr>
          <p:cNvPr id="3" name="Rectangle 2"/>
          <p:cNvSpPr/>
          <p:nvPr/>
        </p:nvSpPr>
        <p:spPr>
          <a:xfrm>
            <a:off x="838200" y="1447800"/>
            <a:ext cx="7467600" cy="1754326"/>
          </a:xfrm>
          <a:prstGeom prst="rect">
            <a:avLst/>
          </a:prstGeom>
        </p:spPr>
        <p:txBody>
          <a:bodyPr wrap="square">
            <a:spAutoFit/>
          </a:bodyPr>
          <a:lstStyle/>
          <a:p>
            <a:pPr marL="285750" lvl="0" indent="-285750" algn="just">
              <a:buFont typeface="Arial" pitchFamily="34" charset="0"/>
              <a:buChar char="•"/>
            </a:pPr>
            <a:r>
              <a:rPr lang="id-ID" dirty="0"/>
              <a:t>High confirmation cases occurs in Depok city, Bekasi city, Bekasi regency due to the regencies is closer to </a:t>
            </a:r>
            <a:r>
              <a:rPr lang="id-ID" dirty="0" smtClean="0"/>
              <a:t>Jakarta.</a:t>
            </a:r>
            <a:endParaRPr lang="id-ID" dirty="0"/>
          </a:p>
          <a:p>
            <a:pPr marL="285750" lvl="0" indent="-285750" algn="just">
              <a:buFont typeface="Arial" pitchFamily="34" charset="0"/>
              <a:buChar char="•"/>
            </a:pPr>
            <a:r>
              <a:rPr lang="id-ID" dirty="0" smtClean="0"/>
              <a:t>Total  </a:t>
            </a:r>
            <a:r>
              <a:rPr lang="id-ID" dirty="0"/>
              <a:t>of recovered case has directly proportional to total confirmation cases for each </a:t>
            </a:r>
            <a:r>
              <a:rPr lang="id-ID" dirty="0" smtClean="0"/>
              <a:t>regencies.</a:t>
            </a:r>
            <a:endParaRPr lang="id-ID" dirty="0"/>
          </a:p>
          <a:p>
            <a:pPr marL="285750" lvl="0" indent="-285750" algn="just">
              <a:buFont typeface="Arial" pitchFamily="34" charset="0"/>
              <a:buChar char="•"/>
            </a:pPr>
            <a:r>
              <a:rPr lang="id-ID" dirty="0" smtClean="0"/>
              <a:t>Daily </a:t>
            </a:r>
            <a:r>
              <a:rPr lang="id-ID" dirty="0"/>
              <a:t>cases of confimation cases increase on the last 5 </a:t>
            </a:r>
            <a:r>
              <a:rPr lang="id-ID" dirty="0" smtClean="0"/>
              <a:t>months.</a:t>
            </a:r>
            <a:endParaRPr lang="id-ID" dirty="0"/>
          </a:p>
          <a:p>
            <a:pPr marL="285750" lvl="0" indent="-285750" algn="just">
              <a:buFont typeface="Arial" pitchFamily="34" charset="0"/>
              <a:buChar char="•"/>
            </a:pPr>
            <a:r>
              <a:rPr lang="id-ID" dirty="0" smtClean="0"/>
              <a:t>Daily </a:t>
            </a:r>
            <a:r>
              <a:rPr lang="id-ID" dirty="0"/>
              <a:t>cases of deaths cases decrease on January until now. </a:t>
            </a:r>
            <a:endParaRPr lang="en-US" dirty="0"/>
          </a:p>
        </p:txBody>
      </p:sp>
    </p:spTree>
    <p:extLst>
      <p:ext uri="{BB962C8B-B14F-4D97-AF65-F5344CB8AC3E}">
        <p14:creationId xmlns:p14="http://schemas.microsoft.com/office/powerpoint/2010/main" val="205586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152400"/>
            <a:ext cx="3276600" cy="762000"/>
          </a:xfrm>
        </p:spPr>
        <p:txBody>
          <a:bodyPr>
            <a:normAutofit/>
          </a:bodyPr>
          <a:lstStyle/>
          <a:p>
            <a:r>
              <a:rPr lang="id-ID" sz="2400" b="1" dirty="0" smtClean="0">
                <a:solidFill>
                  <a:schemeClr val="bg1"/>
                </a:solidFill>
              </a:rPr>
              <a:t>Introduction</a:t>
            </a:r>
            <a:endParaRPr lang="en-US" sz="2400" b="1" dirty="0">
              <a:solidFill>
                <a:schemeClr val="bg1"/>
              </a:solidFill>
            </a:endParaRPr>
          </a:p>
        </p:txBody>
      </p:sp>
      <p:sp>
        <p:nvSpPr>
          <p:cNvPr id="3" name="Rectangle 2"/>
          <p:cNvSpPr/>
          <p:nvPr/>
        </p:nvSpPr>
        <p:spPr>
          <a:xfrm>
            <a:off x="1066800" y="1371600"/>
            <a:ext cx="6629400" cy="2862322"/>
          </a:xfrm>
          <a:prstGeom prst="rect">
            <a:avLst/>
          </a:prstGeom>
        </p:spPr>
        <p:txBody>
          <a:bodyPr wrap="square">
            <a:spAutoFit/>
          </a:bodyPr>
          <a:lstStyle/>
          <a:p>
            <a:pPr marL="285750" indent="-285750" algn="just">
              <a:buFont typeface="Arial" pitchFamily="34" charset="0"/>
              <a:buChar char="•"/>
            </a:pPr>
            <a:r>
              <a:rPr lang="id-ID" sz="2000" dirty="0" smtClean="0"/>
              <a:t>Covid-19 </a:t>
            </a:r>
            <a:r>
              <a:rPr lang="id-ID" sz="2000" dirty="0"/>
              <a:t>pandemic has spreaded to a whole countries in the world, one of coutries is </a:t>
            </a:r>
            <a:r>
              <a:rPr lang="id-ID" sz="2000" dirty="0" smtClean="0"/>
              <a:t>Indonesia.</a:t>
            </a:r>
          </a:p>
          <a:p>
            <a:pPr marL="285750" indent="-285750" algn="just">
              <a:buFont typeface="Arial" pitchFamily="34" charset="0"/>
              <a:buChar char="•"/>
            </a:pPr>
            <a:r>
              <a:rPr lang="id-ID" sz="2000" dirty="0"/>
              <a:t>Every single day, amount of residents that infected increase from tens to thousands and nowaday that amount of residents infected were more than a </a:t>
            </a:r>
            <a:r>
              <a:rPr lang="id-ID" sz="2000" dirty="0" smtClean="0"/>
              <a:t>million</a:t>
            </a:r>
          </a:p>
          <a:p>
            <a:pPr marL="285750" indent="-285750" algn="just">
              <a:buFont typeface="Arial" pitchFamily="34" charset="0"/>
              <a:buChar char="•"/>
            </a:pPr>
            <a:r>
              <a:rPr lang="id-ID" sz="2000" dirty="0" smtClean="0"/>
              <a:t>Reducing </a:t>
            </a:r>
            <a:r>
              <a:rPr lang="id-ID" sz="2000" dirty="0"/>
              <a:t>infected spread rate of Covid-19 in Indonesia.</a:t>
            </a:r>
            <a:endParaRPr lang="en-US" sz="2000" dirty="0"/>
          </a:p>
          <a:p>
            <a:pPr marL="285750" indent="-285750" algn="just">
              <a:buFont typeface="Arial" pitchFamily="34" charset="0"/>
              <a:buChar char="•"/>
            </a:pPr>
            <a:endParaRPr lang="en-US" sz="2000" dirty="0"/>
          </a:p>
        </p:txBody>
      </p:sp>
    </p:spTree>
    <p:extLst>
      <p:ext uri="{BB962C8B-B14F-4D97-AF65-F5344CB8AC3E}">
        <p14:creationId xmlns:p14="http://schemas.microsoft.com/office/powerpoint/2010/main" val="3323130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48200" y="-152400"/>
            <a:ext cx="3276600" cy="762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400" b="1" dirty="0" smtClean="0">
                <a:solidFill>
                  <a:schemeClr val="bg1"/>
                </a:solidFill>
              </a:rPr>
              <a:t>Data</a:t>
            </a:r>
            <a:endParaRPr lang="en-US" sz="2400" b="1" dirty="0">
              <a:solidFill>
                <a:schemeClr val="bg1"/>
              </a:solidFill>
            </a:endParaRPr>
          </a:p>
        </p:txBody>
      </p:sp>
      <p:sp>
        <p:nvSpPr>
          <p:cNvPr id="4" name="Rectangle 3"/>
          <p:cNvSpPr/>
          <p:nvPr/>
        </p:nvSpPr>
        <p:spPr>
          <a:xfrm>
            <a:off x="1447800" y="1173301"/>
            <a:ext cx="5943600" cy="3170099"/>
          </a:xfrm>
          <a:prstGeom prst="rect">
            <a:avLst/>
          </a:prstGeom>
        </p:spPr>
        <p:txBody>
          <a:bodyPr wrap="square">
            <a:spAutoFit/>
          </a:bodyPr>
          <a:lstStyle/>
          <a:p>
            <a:pPr marL="285750" indent="-285750" algn="just">
              <a:buFont typeface="Arial" pitchFamily="34" charset="0"/>
              <a:buChar char="•"/>
            </a:pPr>
            <a:r>
              <a:rPr lang="id-ID" sz="2000" dirty="0"/>
              <a:t>I</a:t>
            </a:r>
            <a:r>
              <a:rPr lang="id-ID" sz="2000" dirty="0" smtClean="0"/>
              <a:t>nfect </a:t>
            </a:r>
            <a:r>
              <a:rPr lang="id-ID" sz="2000" dirty="0"/>
              <a:t>spread rate of covid-19 form each regencies in West </a:t>
            </a:r>
            <a:r>
              <a:rPr lang="id-ID" sz="2000" dirty="0" smtClean="0"/>
              <a:t>Java</a:t>
            </a:r>
          </a:p>
          <a:p>
            <a:pPr marL="285750" indent="-285750" algn="just">
              <a:buFont typeface="Arial" pitchFamily="34" charset="0"/>
              <a:buChar char="•"/>
            </a:pPr>
            <a:endParaRPr lang="id-ID" sz="2000" dirty="0"/>
          </a:p>
          <a:p>
            <a:pPr marL="285750" indent="-285750" algn="just">
              <a:buFont typeface="Arial" pitchFamily="34" charset="0"/>
              <a:buChar char="•"/>
            </a:pPr>
            <a:endParaRPr lang="id-ID" sz="2000" dirty="0" smtClean="0"/>
          </a:p>
          <a:p>
            <a:pPr marL="285750" indent="-285750" algn="just">
              <a:buFont typeface="Arial" pitchFamily="34" charset="0"/>
              <a:buChar char="•"/>
            </a:pPr>
            <a:endParaRPr lang="id-ID" sz="2000" dirty="0"/>
          </a:p>
          <a:p>
            <a:pPr marL="285750" indent="-285750" algn="just">
              <a:buFont typeface="Arial" pitchFamily="34" charset="0"/>
              <a:buChar char="•"/>
            </a:pPr>
            <a:endParaRPr lang="id-ID" sz="2000" dirty="0" smtClean="0"/>
          </a:p>
          <a:p>
            <a:pPr marL="285750" indent="-285750" algn="just">
              <a:buFont typeface="Arial" pitchFamily="34" charset="0"/>
              <a:buChar char="•"/>
            </a:pPr>
            <a:endParaRPr lang="id-ID" sz="2000" dirty="0"/>
          </a:p>
          <a:p>
            <a:pPr marL="285750" indent="-285750" algn="just">
              <a:buFont typeface="Arial" pitchFamily="34" charset="0"/>
              <a:buChar char="•"/>
            </a:pPr>
            <a:endParaRPr lang="id-ID" sz="2000" dirty="0" smtClean="0"/>
          </a:p>
          <a:p>
            <a:pPr marL="285750" indent="-285750" algn="just">
              <a:buFont typeface="Arial" pitchFamily="34" charset="0"/>
              <a:buChar char="•"/>
            </a:pPr>
            <a:endParaRPr lang="id-ID" sz="2000" dirty="0" smtClean="0"/>
          </a:p>
          <a:p>
            <a:pPr marL="285750" indent="-285750" algn="just">
              <a:buFont typeface="Arial" pitchFamily="34" charset="0"/>
              <a:buChar char="•"/>
            </a:pPr>
            <a:r>
              <a:rPr lang="id-ID" sz="2000" dirty="0" smtClean="0"/>
              <a:t>Geospatial </a:t>
            </a:r>
            <a:r>
              <a:rPr lang="id-ID" sz="2000" dirty="0"/>
              <a:t>data of regencies in West Java </a:t>
            </a:r>
            <a:endParaRPr lang="en-US" sz="2000" dirty="0"/>
          </a:p>
        </p:txBody>
      </p:sp>
      <p:pic>
        <p:nvPicPr>
          <p:cNvPr id="5" name="Picture 4"/>
          <p:cNvPicPr/>
          <p:nvPr/>
        </p:nvPicPr>
        <p:blipFill rotWithShape="1">
          <a:blip r:embed="rId2"/>
          <a:srcRect l="23557" t="33923" r="17949" b="48689"/>
          <a:stretch/>
        </p:blipFill>
        <p:spPr bwMode="auto">
          <a:xfrm>
            <a:off x="1447800" y="2133600"/>
            <a:ext cx="6629400" cy="146295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extLst>
              <a:ext uri="{28A0092B-C50C-407E-A947-70E740481C1C}">
                <a14:useLocalDpi xmlns:a14="http://schemas.microsoft.com/office/drawing/2010/main" val="0"/>
              </a:ext>
            </a:extLst>
          </a:blip>
          <a:srcRect l="22756" t="55872" r="59616" b="30730"/>
          <a:stretch/>
        </p:blipFill>
        <p:spPr bwMode="auto">
          <a:xfrm>
            <a:off x="1447800" y="4629150"/>
            <a:ext cx="3200400" cy="1524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9298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152400"/>
            <a:ext cx="3276600" cy="762000"/>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400" b="1" dirty="0" smtClean="0">
                <a:solidFill>
                  <a:schemeClr val="bg1"/>
                </a:solidFill>
              </a:rPr>
              <a:t>Methodology</a:t>
            </a:r>
            <a:endParaRPr lang="en-US" sz="2400" b="1" dirty="0">
              <a:solidFill>
                <a:schemeClr val="bg1"/>
              </a:solidFill>
            </a:endParaRPr>
          </a:p>
        </p:txBody>
      </p:sp>
      <p:sp>
        <p:nvSpPr>
          <p:cNvPr id="3" name="Rectangle 2"/>
          <p:cNvSpPr/>
          <p:nvPr/>
        </p:nvSpPr>
        <p:spPr>
          <a:xfrm>
            <a:off x="762000" y="1143000"/>
            <a:ext cx="7543800" cy="4524315"/>
          </a:xfrm>
          <a:prstGeom prst="rect">
            <a:avLst/>
          </a:prstGeom>
        </p:spPr>
        <p:txBody>
          <a:bodyPr wrap="square">
            <a:spAutoFit/>
          </a:bodyPr>
          <a:lstStyle/>
          <a:p>
            <a:pPr marL="342900" indent="-342900" algn="just">
              <a:buFont typeface="+mj-lt"/>
              <a:buAutoNum type="arabicPeriod"/>
            </a:pPr>
            <a:r>
              <a:rPr lang="id-ID" dirty="0"/>
              <a:t>Importing the data form PIKOBAR JAWA BARAT and geospatial data of </a:t>
            </a:r>
            <a:r>
              <a:rPr lang="id-ID" dirty="0" smtClean="0"/>
              <a:t>regencies.</a:t>
            </a:r>
          </a:p>
          <a:p>
            <a:pPr marL="342900" indent="-342900" algn="just">
              <a:buFont typeface="+mj-lt"/>
              <a:buAutoNum type="arabicPeriod"/>
            </a:pPr>
            <a:r>
              <a:rPr lang="id-ID" dirty="0" smtClean="0"/>
              <a:t>Change </a:t>
            </a:r>
            <a:r>
              <a:rPr lang="id-ID" dirty="0"/>
              <a:t>the column name and drop the data which regencies data is unknown </a:t>
            </a:r>
            <a:r>
              <a:rPr lang="id-ID" dirty="0" smtClean="0"/>
              <a:t>regencies.</a:t>
            </a:r>
            <a:endParaRPr lang="id-ID" dirty="0"/>
          </a:p>
          <a:p>
            <a:pPr marL="342900" indent="-342900" algn="just">
              <a:buFont typeface="+mj-lt"/>
              <a:buAutoNum type="arabicPeriod"/>
            </a:pPr>
            <a:r>
              <a:rPr lang="id-ID" dirty="0" smtClean="0"/>
              <a:t>Change </a:t>
            </a:r>
            <a:r>
              <a:rPr lang="id-ID" dirty="0"/>
              <a:t>data type of date column to datetime data type using pd.to_datetime</a:t>
            </a:r>
            <a:r>
              <a:rPr lang="id-ID" dirty="0" smtClean="0"/>
              <a:t>().</a:t>
            </a:r>
            <a:endParaRPr lang="id-ID" dirty="0"/>
          </a:p>
          <a:p>
            <a:pPr marL="342900" indent="-342900" algn="just">
              <a:buFont typeface="+mj-lt"/>
              <a:buAutoNum type="arabicPeriod"/>
            </a:pPr>
            <a:r>
              <a:rPr lang="id-ID" dirty="0" smtClean="0"/>
              <a:t>Using </a:t>
            </a:r>
            <a:r>
              <a:rPr lang="id-ID" dirty="0"/>
              <a:t>only 8 columns of covid-19 </a:t>
            </a:r>
            <a:r>
              <a:rPr lang="id-ID" dirty="0" smtClean="0"/>
              <a:t>data.</a:t>
            </a:r>
          </a:p>
          <a:p>
            <a:pPr marL="342900" indent="-342900" algn="just">
              <a:buFont typeface="+mj-lt"/>
              <a:buAutoNum type="arabicPeriod"/>
            </a:pPr>
            <a:r>
              <a:rPr lang="id-ID" dirty="0" smtClean="0"/>
              <a:t>Merging </a:t>
            </a:r>
            <a:r>
              <a:rPr lang="id-ID" dirty="0"/>
              <a:t>the covid-19 data with geospatial data by regencies using pd.merge</a:t>
            </a:r>
            <a:r>
              <a:rPr lang="id-ID" dirty="0" smtClean="0"/>
              <a:t>().</a:t>
            </a:r>
            <a:endParaRPr lang="id-ID" dirty="0"/>
          </a:p>
          <a:p>
            <a:pPr marL="342900" indent="-342900" algn="just">
              <a:buFont typeface="+mj-lt"/>
              <a:buAutoNum type="arabicPeriod"/>
            </a:pPr>
            <a:r>
              <a:rPr lang="id-ID" dirty="0" smtClean="0"/>
              <a:t>Visualizing </a:t>
            </a:r>
            <a:r>
              <a:rPr lang="id-ID" dirty="0"/>
              <a:t>total confimation, recovered, and deaths cases in the last of date using </a:t>
            </a:r>
            <a:r>
              <a:rPr lang="id-ID" i="1" dirty="0" smtClean="0"/>
              <a:t>matplotlib</a:t>
            </a:r>
            <a:r>
              <a:rPr lang="id-ID" dirty="0" smtClean="0"/>
              <a:t>.</a:t>
            </a:r>
            <a:endParaRPr lang="id-ID" dirty="0"/>
          </a:p>
          <a:p>
            <a:pPr marL="342900" indent="-342900" algn="just">
              <a:buFont typeface="+mj-lt"/>
              <a:buAutoNum type="arabicPeriod"/>
            </a:pPr>
            <a:r>
              <a:rPr lang="id-ID" dirty="0" smtClean="0"/>
              <a:t>Visualizing </a:t>
            </a:r>
            <a:r>
              <a:rPr lang="id-ID" dirty="0"/>
              <a:t>bubble marker map of total confimation, recovered, and deaths cases for each regencies in the last of date using </a:t>
            </a:r>
            <a:r>
              <a:rPr lang="id-ID" i="1" dirty="0" smtClean="0"/>
              <a:t>folium</a:t>
            </a:r>
            <a:r>
              <a:rPr lang="id-ID" dirty="0" smtClean="0"/>
              <a:t>.</a:t>
            </a:r>
            <a:endParaRPr lang="id-ID" dirty="0"/>
          </a:p>
          <a:p>
            <a:pPr marL="342900" indent="-342900" algn="just">
              <a:buFont typeface="+mj-lt"/>
              <a:buAutoNum type="arabicPeriod"/>
            </a:pPr>
            <a:r>
              <a:rPr lang="id-ID" dirty="0" smtClean="0"/>
              <a:t>Visualizing </a:t>
            </a:r>
            <a:r>
              <a:rPr lang="id-ID" dirty="0"/>
              <a:t>the 6 highest of daily case rate of confirmation, and deaths cases for each regencies</a:t>
            </a:r>
            <a:endParaRPr lang="en-US" dirty="0"/>
          </a:p>
        </p:txBody>
      </p:sp>
    </p:spTree>
    <p:extLst>
      <p:ext uri="{BB962C8B-B14F-4D97-AF65-F5344CB8AC3E}">
        <p14:creationId xmlns:p14="http://schemas.microsoft.com/office/powerpoint/2010/main" val="2855226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8200" y="152400"/>
            <a:ext cx="3276600" cy="762000"/>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400" b="1" dirty="0" smtClean="0">
                <a:solidFill>
                  <a:schemeClr val="bg1"/>
                </a:solidFill>
              </a:rPr>
              <a:t>Results</a:t>
            </a:r>
            <a:endParaRPr lang="en-US" sz="2400" b="1" dirty="0">
              <a:solidFill>
                <a:schemeClr val="bg1"/>
              </a:solidFill>
            </a:endParaRPr>
          </a:p>
        </p:txBody>
      </p:sp>
      <p:pic>
        <p:nvPicPr>
          <p:cNvPr id="3" name="Picture 2"/>
          <p:cNvPicPr/>
          <p:nvPr/>
        </p:nvPicPr>
        <p:blipFill rotWithShape="1">
          <a:blip r:embed="rId2"/>
          <a:srcRect l="22756" t="34778" r="22116" b="13056"/>
          <a:stretch/>
        </p:blipFill>
        <p:spPr bwMode="auto">
          <a:xfrm>
            <a:off x="615950" y="713105"/>
            <a:ext cx="4819650" cy="2563495"/>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3"/>
          <a:srcRect l="23397" t="29932" r="18589" b="6499"/>
          <a:stretch/>
        </p:blipFill>
        <p:spPr bwMode="auto">
          <a:xfrm>
            <a:off x="3657600" y="3295650"/>
            <a:ext cx="4978400" cy="3067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62230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52500"/>
            <a:ext cx="8001000" cy="4801314"/>
          </a:xfrm>
          <a:prstGeom prst="rect">
            <a:avLst/>
          </a:prstGeom>
        </p:spPr>
        <p:txBody>
          <a:bodyPr wrap="square">
            <a:spAutoFit/>
          </a:bodyPr>
          <a:lstStyle/>
          <a:p>
            <a:pPr algn="just"/>
            <a:r>
              <a:rPr lang="id-ID" dirty="0"/>
              <a:t>In </a:t>
            </a:r>
            <a:r>
              <a:rPr lang="id-ID" b="1" dirty="0"/>
              <a:t>Fig 4.1</a:t>
            </a:r>
            <a:r>
              <a:rPr lang="id-ID" dirty="0"/>
              <a:t> there is a graph visualizing the total confirmation cases for each regencies. In the graph, Depok City occupies the highest position, reaching nearly 40,000 (fourty thousand) cases and followed by Bekasi City in the second place with a total of more than 35,000 (thirty five thousand) cases. In contrast, the first and second lowest total cases occurred in Banjar regency and Pangandaran regency where the total cases were only less than 2,000 cases. From these data, the main factor of the rate of distribution is the distance from the city center, capital city and regional and national business centers. Because of this, a lot of people came and went out of that area or city. Like the Depok city and Bekasi city, the two cities are very close to the national business center and at the same time the capital city of Jakarta so that a lot of people who come from Jakarta go to Depok and Bekasi cities and vice versa. So that the spread rate becomes fast. It should be noted that Jakarta is the city with the highest cases in Indonesia. For more details, as in </a:t>
            </a:r>
            <a:r>
              <a:rPr lang="id-ID" b="1" dirty="0"/>
              <a:t>Fig 4.2</a:t>
            </a:r>
            <a:r>
              <a:rPr lang="id-ID" dirty="0"/>
              <a:t> which illustrates that the city of Depok and Bekasi are close to Jakarta</a:t>
            </a:r>
            <a:r>
              <a:rPr lang="id-ID" dirty="0" smtClean="0"/>
              <a:t>.</a:t>
            </a:r>
            <a:endParaRPr lang="en-US" dirty="0"/>
          </a:p>
        </p:txBody>
      </p:sp>
    </p:spTree>
    <p:extLst>
      <p:ext uri="{BB962C8B-B14F-4D97-AF65-F5344CB8AC3E}">
        <p14:creationId xmlns:p14="http://schemas.microsoft.com/office/powerpoint/2010/main" val="35183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22756" t="34208" r="21955" b="14481"/>
          <a:stretch/>
        </p:blipFill>
        <p:spPr bwMode="auto">
          <a:xfrm>
            <a:off x="533400" y="685800"/>
            <a:ext cx="5257800" cy="2743200"/>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20353" t="27366" r="14263" b="1938"/>
          <a:stretch/>
        </p:blipFill>
        <p:spPr bwMode="auto">
          <a:xfrm>
            <a:off x="3810000" y="3429000"/>
            <a:ext cx="4779010" cy="2905125"/>
          </a:xfrm>
          <a:prstGeom prst="rect">
            <a:avLst/>
          </a:prstGeom>
          <a:ln>
            <a:noFill/>
          </a:ln>
          <a:extLst>
            <a:ext uri="{53640926-AAD7-44D8-BBD7-CCE9431645EC}">
              <a14:shadowObscured xmlns:a14="http://schemas.microsoft.com/office/drawing/2010/main"/>
            </a:ext>
          </a:extLst>
        </p:spPr>
      </p:pic>
      <p:sp>
        <p:nvSpPr>
          <p:cNvPr id="4" name="Title 1"/>
          <p:cNvSpPr txBox="1">
            <a:spLocks/>
          </p:cNvSpPr>
          <p:nvPr/>
        </p:nvSpPr>
        <p:spPr>
          <a:xfrm>
            <a:off x="4648200" y="152400"/>
            <a:ext cx="3276600" cy="762000"/>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400" b="1" dirty="0" smtClean="0">
                <a:solidFill>
                  <a:schemeClr val="bg1"/>
                </a:solidFill>
              </a:rPr>
              <a:t>Results</a:t>
            </a:r>
            <a:endParaRPr lang="en-US" sz="2400" b="1" dirty="0">
              <a:solidFill>
                <a:schemeClr val="bg1"/>
              </a:solidFill>
            </a:endParaRPr>
          </a:p>
        </p:txBody>
      </p:sp>
    </p:spTree>
    <p:extLst>
      <p:ext uri="{BB962C8B-B14F-4D97-AF65-F5344CB8AC3E}">
        <p14:creationId xmlns:p14="http://schemas.microsoft.com/office/powerpoint/2010/main" val="411062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23077" t="29362" r="21955" b="20183"/>
          <a:stretch/>
        </p:blipFill>
        <p:spPr bwMode="auto">
          <a:xfrm>
            <a:off x="609600" y="638173"/>
            <a:ext cx="5186680" cy="2676525"/>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a:srcRect l="20513" t="26226" r="14744" b="4219"/>
          <a:stretch/>
        </p:blipFill>
        <p:spPr bwMode="auto">
          <a:xfrm>
            <a:off x="3352800" y="3314698"/>
            <a:ext cx="5251450" cy="3171825"/>
          </a:xfrm>
          <a:prstGeom prst="rect">
            <a:avLst/>
          </a:prstGeom>
          <a:ln>
            <a:noFill/>
          </a:ln>
          <a:extLst>
            <a:ext uri="{53640926-AAD7-44D8-BBD7-CCE9431645EC}">
              <a14:shadowObscured xmlns:a14="http://schemas.microsoft.com/office/drawing/2010/main"/>
            </a:ext>
          </a:extLst>
        </p:spPr>
      </p:pic>
      <p:sp>
        <p:nvSpPr>
          <p:cNvPr id="4" name="Title 1"/>
          <p:cNvSpPr txBox="1">
            <a:spLocks/>
          </p:cNvSpPr>
          <p:nvPr/>
        </p:nvSpPr>
        <p:spPr>
          <a:xfrm>
            <a:off x="4648200" y="152400"/>
            <a:ext cx="3276600" cy="762000"/>
          </a:xfrm>
          <a:prstGeom prst="rect">
            <a:avLst/>
          </a:prstGeom>
        </p:spPr>
        <p:txBody>
          <a:bodyPr>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400" b="1" dirty="0" smtClean="0">
                <a:solidFill>
                  <a:schemeClr val="bg1"/>
                </a:solidFill>
              </a:rPr>
              <a:t>Results</a:t>
            </a:r>
            <a:endParaRPr lang="en-US" sz="2400" b="1" dirty="0">
              <a:solidFill>
                <a:schemeClr val="bg1"/>
              </a:solidFill>
            </a:endParaRPr>
          </a:p>
        </p:txBody>
      </p:sp>
    </p:spTree>
    <p:extLst>
      <p:ext uri="{BB962C8B-B14F-4D97-AF65-F5344CB8AC3E}">
        <p14:creationId xmlns:p14="http://schemas.microsoft.com/office/powerpoint/2010/main" val="1622578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066800"/>
            <a:ext cx="7315200" cy="2031325"/>
          </a:xfrm>
          <a:prstGeom prst="rect">
            <a:avLst/>
          </a:prstGeom>
        </p:spPr>
        <p:txBody>
          <a:bodyPr wrap="square">
            <a:spAutoFit/>
          </a:bodyPr>
          <a:lstStyle/>
          <a:p>
            <a:r>
              <a:rPr lang="id-ID" dirty="0"/>
              <a:t>For </a:t>
            </a:r>
            <a:r>
              <a:rPr lang="id-ID" b="1" dirty="0"/>
              <a:t>Fig. 4.3</a:t>
            </a:r>
            <a:r>
              <a:rPr lang="id-ID" dirty="0"/>
              <a:t> </a:t>
            </a:r>
            <a:r>
              <a:rPr lang="id-ID" b="1" dirty="0"/>
              <a:t>and Fig. 4.4</a:t>
            </a:r>
            <a:r>
              <a:rPr lang="id-ID" dirty="0"/>
              <a:t> it is the same as the confirmation case. Because both cities have high confirmed cases, it is very possible to recover as well as high, so it can be said that the high number of confirmed cases will be proportional to the high number of cases recovered, in terms of good health care.</a:t>
            </a:r>
            <a:endParaRPr lang="en-US" dirty="0"/>
          </a:p>
          <a:p>
            <a:r>
              <a:rPr lang="id-ID" b="1" dirty="0"/>
              <a:t>Fig 4.5</a:t>
            </a:r>
            <a:r>
              <a:rPr lang="id-ID" dirty="0"/>
              <a:t> and </a:t>
            </a:r>
            <a:r>
              <a:rPr lang="id-ID" b="1" dirty="0"/>
              <a:t>Fig 4.6</a:t>
            </a:r>
            <a:r>
              <a:rPr lang="id-ID" dirty="0"/>
              <a:t> are similar to cured cases where case death will have a high probability of high confirmed cases.</a:t>
            </a:r>
            <a:endParaRPr lang="en-US" dirty="0"/>
          </a:p>
        </p:txBody>
      </p:sp>
    </p:spTree>
    <p:extLst>
      <p:ext uri="{BB962C8B-B14F-4D97-AF65-F5344CB8AC3E}">
        <p14:creationId xmlns:p14="http://schemas.microsoft.com/office/powerpoint/2010/main" val="1387724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29</TotalTime>
  <Words>840</Words>
  <Application>Microsoft Office PowerPoint</Application>
  <PresentationFormat>On-screen Show (4:3)</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COVID-19  West Java</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West Java</dc:title>
  <dc:creator>USER</dc:creator>
  <cp:lastModifiedBy>USER</cp:lastModifiedBy>
  <cp:revision>10</cp:revision>
  <dcterms:created xsi:type="dcterms:W3CDTF">2021-03-21T13:15:25Z</dcterms:created>
  <dcterms:modified xsi:type="dcterms:W3CDTF">2021-03-21T16:10:43Z</dcterms:modified>
</cp:coreProperties>
</file>