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58" userDrawn="1">
          <p15:clr>
            <a:srgbClr val="A4A3A4"/>
          </p15:clr>
        </p15:guide>
        <p15:guide id="2" pos="5602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1026" userDrawn="1">
          <p15:clr>
            <a:srgbClr val="A4A3A4"/>
          </p15:clr>
        </p15:guide>
        <p15:guide id="6" pos="385" userDrawn="1">
          <p15:clr>
            <a:srgbClr val="A4A3A4"/>
          </p15:clr>
        </p15:guide>
        <p15:guide id="7" pos="53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12" y="342"/>
      </p:cViewPr>
      <p:guideLst>
        <p:guide pos="158"/>
        <p:guide pos="5602"/>
        <p:guide orient="horz" pos="346"/>
        <p:guide orient="horz" pos="4156"/>
        <p:guide orient="horz" pos="1026"/>
        <p:guide pos="385"/>
        <p:guide pos="53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EF9-F183-4298-9EF9-8579D6823BC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09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EF9-F183-4298-9EF9-8579D6823BC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53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EF9-F183-4298-9EF9-8579D6823BC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50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EF9-F183-4298-9EF9-8579D6823BC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13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EF9-F183-4298-9EF9-8579D6823BC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57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EF9-F183-4298-9EF9-8579D6823BC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2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EF9-F183-4298-9EF9-8579D6823BC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93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EF9-F183-4298-9EF9-8579D6823BC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37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EF9-F183-4298-9EF9-8579D6823BC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52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EF9-F183-4298-9EF9-8579D6823BC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4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EF9-F183-4298-9EF9-8579D6823BC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9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6EF9-F183-4298-9EF9-8579D6823BC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7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84983" y="2002060"/>
            <a:ext cx="7188001" cy="1424804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Shopping Mall</a:t>
            </a:r>
            <a:r>
              <a:rPr lang="ko-KR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4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기획안</a:t>
            </a:r>
            <a:endParaRPr lang="en-US" altLang="ko-KR" sz="4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200" b="1" i="1" dirty="0" smtClean="0">
                <a:solidFill>
                  <a:schemeClr val="bg2">
                    <a:lumMod val="25000"/>
                  </a:schemeClr>
                </a:solidFill>
              </a:rPr>
              <a:t>JAVA WEB</a:t>
            </a:r>
            <a:r>
              <a:rPr lang="ko-KR" altLang="en-US" sz="1200" b="1" i="1" dirty="0" smtClean="0">
                <a:solidFill>
                  <a:schemeClr val="bg2">
                    <a:lumMod val="25000"/>
                  </a:schemeClr>
                </a:solidFill>
              </a:rPr>
              <a:t>을 다루는 </a:t>
            </a:r>
            <a:r>
              <a:rPr lang="ko-KR" altLang="en-US" sz="1200" b="1" i="1" dirty="0" smtClean="0">
                <a:solidFill>
                  <a:schemeClr val="bg2">
                    <a:lumMod val="25000"/>
                  </a:schemeClr>
                </a:solidFill>
              </a:rPr>
              <a:t>기술 </a:t>
            </a:r>
            <a:r>
              <a:rPr lang="ko-KR" altLang="en-US" sz="1200" b="1" i="1" dirty="0" err="1" smtClean="0">
                <a:solidFill>
                  <a:schemeClr val="bg2">
                    <a:lumMod val="25000"/>
                  </a:schemeClr>
                </a:solidFill>
              </a:rPr>
              <a:t>튜토리얼</a:t>
            </a:r>
            <a:endParaRPr lang="ko-KR" altLang="en-US" sz="12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55165" y="5597495"/>
            <a:ext cx="2138010" cy="71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학생명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한동균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91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12" y="124633"/>
            <a:ext cx="4401164" cy="33342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19050" y="2395167"/>
            <a:ext cx="2577832" cy="31596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2100" b="1" dirty="0" smtClean="0">
                <a:solidFill>
                  <a:schemeClr val="bg2">
                    <a:lumMod val="25000"/>
                  </a:schemeClr>
                </a:solidFill>
              </a:rPr>
              <a:t>고객 요구사항</a:t>
            </a:r>
            <a:endParaRPr lang="en-US" altLang="ko-KR" sz="2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en-US" altLang="ko-KR" sz="2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100" b="1" dirty="0" smtClean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ko-KR" altLang="en-US" sz="2100" b="1" dirty="0" smtClean="0">
                <a:solidFill>
                  <a:schemeClr val="bg2">
                    <a:lumMod val="25000"/>
                  </a:schemeClr>
                </a:solidFill>
              </a:rPr>
              <a:t>요구사항 </a:t>
            </a:r>
            <a:r>
              <a:rPr lang="ko-KR" altLang="en-US" sz="2100" b="1" dirty="0" smtClean="0">
                <a:solidFill>
                  <a:schemeClr val="bg2">
                    <a:lumMod val="25000"/>
                  </a:schemeClr>
                </a:solidFill>
              </a:rPr>
              <a:t>분석</a:t>
            </a:r>
            <a:endParaRPr lang="en-US" altLang="ko-KR" sz="2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21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100" b="1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ko-KR" altLang="en-US" sz="2100" b="1" dirty="0" smtClean="0">
                <a:solidFill>
                  <a:schemeClr val="bg2">
                    <a:lumMod val="25000"/>
                  </a:schemeClr>
                </a:solidFill>
              </a:rPr>
              <a:t>화면 설계</a:t>
            </a:r>
            <a:endParaRPr lang="en-US" altLang="ko-KR" sz="2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21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100" b="1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ko-KR" altLang="en-US" sz="2100" b="1" dirty="0" smtClean="0">
                <a:solidFill>
                  <a:schemeClr val="bg2">
                    <a:lumMod val="25000"/>
                  </a:schemeClr>
                </a:solidFill>
              </a:rPr>
              <a:t>개발 계획</a:t>
            </a:r>
            <a:endParaRPr lang="en-US" altLang="ko-KR" sz="2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ko-KR" altLang="en-US" sz="2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100" b="1" dirty="0" smtClean="0">
                <a:solidFill>
                  <a:schemeClr val="bg2">
                    <a:lumMod val="25000"/>
                  </a:schemeClr>
                </a:solidFill>
              </a:rPr>
              <a:t>5. </a:t>
            </a:r>
            <a:r>
              <a:rPr lang="en-US" altLang="ko-KR" sz="2100" b="1" dirty="0" smtClean="0">
                <a:solidFill>
                  <a:schemeClr val="bg2">
                    <a:lumMod val="25000"/>
                  </a:schemeClr>
                </a:solidFill>
              </a:rPr>
              <a:t>DB </a:t>
            </a:r>
            <a:r>
              <a:rPr lang="ko-KR" altLang="en-US" sz="2100" b="1" dirty="0" smtClean="0">
                <a:solidFill>
                  <a:schemeClr val="bg2">
                    <a:lumMod val="25000"/>
                  </a:schemeClr>
                </a:solidFill>
              </a:rPr>
              <a:t>설계</a:t>
            </a:r>
            <a:endParaRPr lang="ko-KR" altLang="en-US" sz="2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0825" y="1628775"/>
            <a:ext cx="4278446" cy="467995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0825" y="552983"/>
            <a:ext cx="8642350" cy="745978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chemeClr val="bg2">
                    <a:lumMod val="25000"/>
                  </a:schemeClr>
                </a:solidFill>
              </a:rPr>
              <a:t>Index</a:t>
            </a:r>
            <a:endParaRPr lang="ko-KR" altLang="en-US" sz="12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64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0825" y="552983"/>
            <a:ext cx="8642350" cy="74597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1. 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고객 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요구사항</a:t>
            </a:r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(1)</a:t>
            </a:r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0825" y="1485900"/>
            <a:ext cx="8642350" cy="51117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187" y="1619250"/>
            <a:ext cx="179863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메인 페이지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187" y="2330450"/>
            <a:ext cx="179863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회원 기능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187" y="3041650"/>
            <a:ext cx="179863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상품 기능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187" y="3752850"/>
            <a:ext cx="179863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장바구니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187" y="4464050"/>
            <a:ext cx="179863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주문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187" y="5175250"/>
            <a:ext cx="179863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마이 페이지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187" y="5886453"/>
            <a:ext cx="179863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관리자 페이지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70186" y="1619250"/>
            <a:ext cx="576262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쇼핑몰 첫 화면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각종 도서 정보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로그인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회원가입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공지사항 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70186" y="2330450"/>
            <a:ext cx="576262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로그인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회원가입 기능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70186" y="3041650"/>
            <a:ext cx="576262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상품 검색 기능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70186" y="3752850"/>
            <a:ext cx="576262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내가 선택한 상품 조회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추가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삭제 기능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70186" y="4464050"/>
            <a:ext cx="576262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주문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주문상품 목록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주문 취소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기능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70186" y="5175250"/>
            <a:ext cx="576262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주문 내역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회원 정보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회원 정보 수정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회원 탈퇴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70186" y="5886452"/>
            <a:ext cx="576262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상품 등록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조회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주문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주회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회원 조회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80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0825" y="552983"/>
            <a:ext cx="8642350" cy="74597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1. 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고객 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요구사항</a:t>
            </a:r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(2)</a:t>
            </a:r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0825" y="1485900"/>
            <a:ext cx="8642350" cy="51117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187" y="1619250"/>
            <a:ext cx="179863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 환경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187" y="4457703"/>
            <a:ext cx="179863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 요구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70186" y="1619250"/>
            <a:ext cx="5762627" cy="26193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WINDOW 10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이상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CPU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[INTEL]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코어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세대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i9-12900K</a:t>
            </a:r>
          </a:p>
          <a:p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RAM : [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삼성전자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삼성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DDR5 16GB PC5-38400 x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  <a:p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VGA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[MSI] GeForce RTX 3070 TI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슈프림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SSD : 1TB </a:t>
            </a: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NVMe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SSD</a:t>
            </a:r>
          </a:p>
          <a:p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70186" y="4457703"/>
            <a:ext cx="5762627" cy="184784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데이터베이스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: Oracle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Database</a:t>
            </a:r>
            <a:b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개발언어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Spring</a:t>
            </a:r>
          </a:p>
          <a:p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 크기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1920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*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1080</a:t>
            </a:r>
          </a:p>
          <a:p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 설계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JSP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0825" y="552983"/>
            <a:ext cx="8642350" cy="74597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요구사항 분석</a:t>
            </a:r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0825" y="1485899"/>
            <a:ext cx="8642350" cy="496887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77818"/>
              </p:ext>
            </p:extLst>
          </p:nvPr>
        </p:nvGraphicFramePr>
        <p:xfrm>
          <a:off x="611188" y="1628775"/>
          <a:ext cx="3722687" cy="4667251"/>
        </p:xfrm>
        <a:graphic>
          <a:graphicData uri="http://schemas.openxmlformats.org/drawingml/2006/table">
            <a:tbl>
              <a:tblPr>
                <a:effectLst>
                  <a:outerShdw blurRad="254000" dist="88900" dir="2700000" algn="tl" rotWithShape="0">
                    <a:srgbClr val="002060">
                      <a:alpha val="40000"/>
                    </a:srgbClr>
                  </a:outerShdw>
                </a:effectLst>
                <a:tableStyleId>{5C22544A-7EE6-4342-B048-85BDC9FD1C3A}</a:tableStyleId>
              </a:tblPr>
              <a:tblGrid>
                <a:gridCol w="1798460">
                  <a:extLst>
                    <a:ext uri="{9D8B030D-6E8A-4147-A177-3AD203B41FA5}">
                      <a16:colId xmlns:a16="http://schemas.microsoft.com/office/drawing/2014/main" val="955873138"/>
                    </a:ext>
                  </a:extLst>
                </a:gridCol>
                <a:gridCol w="1924227">
                  <a:extLst>
                    <a:ext uri="{9D8B030D-6E8A-4147-A177-3AD203B41FA5}">
                      <a16:colId xmlns:a16="http://schemas.microsoft.com/office/drawing/2014/main" val="1680973751"/>
                    </a:ext>
                  </a:extLst>
                </a:gridCol>
              </a:tblGrid>
              <a:tr h="1908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기능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세부 기능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578740"/>
                  </a:ext>
                </a:extLst>
              </a:tr>
              <a:tr h="1908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메인 </a:t>
                      </a:r>
                      <a:r>
                        <a:rPr lang="ko-KR" altLang="en-US" sz="800" b="1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페이지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메인 페이지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94595"/>
                  </a:ext>
                </a:extLst>
              </a:tr>
              <a:tr h="190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빠른 메뉴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702110"/>
                  </a:ext>
                </a:extLst>
              </a:tr>
              <a:tr h="3296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회원 </a:t>
                      </a:r>
                      <a:r>
                        <a:rPr lang="ko-KR" altLang="en-US" sz="800" b="1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기능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effectLst/>
                        </a:rPr>
                        <a:t>로그인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27877"/>
                  </a:ext>
                </a:extLst>
              </a:tr>
              <a:tr h="329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회원 가입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096644"/>
                  </a:ext>
                </a:extLst>
              </a:tr>
              <a:tr h="7981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상품 </a:t>
                      </a:r>
                      <a:r>
                        <a:rPr lang="ko-KR" altLang="en-US" sz="800" b="1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기능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상품 검색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239582"/>
                  </a:ext>
                </a:extLst>
              </a:tr>
              <a:tr h="19085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장바구니 </a:t>
                      </a:r>
                      <a:r>
                        <a:rPr lang="ko-KR" altLang="en-US" sz="800" b="1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기능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장바구니 상품 조회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52600"/>
                  </a:ext>
                </a:extLst>
              </a:tr>
              <a:tr h="190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effectLst/>
                        </a:rPr>
                        <a:t>장바구니 상품 추가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731400"/>
                  </a:ext>
                </a:extLst>
              </a:tr>
              <a:tr h="260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장바구니 상품 수정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152338"/>
                  </a:ext>
                </a:extLst>
              </a:tr>
              <a:tr h="190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장바구니 상품 삭제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846926"/>
                  </a:ext>
                </a:extLst>
              </a:tr>
              <a:tr h="20820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주문 </a:t>
                      </a:r>
                      <a:r>
                        <a:rPr lang="ko-KR" altLang="en-US" sz="800" b="1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기능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effectLst/>
                        </a:rPr>
                        <a:t>상품 주문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015897"/>
                  </a:ext>
                </a:extLst>
              </a:tr>
              <a:tr h="208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주문 상품 조회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841647"/>
                  </a:ext>
                </a:extLst>
              </a:tr>
              <a:tr h="208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주문 상품 취소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997559"/>
                  </a:ext>
                </a:extLst>
              </a:tr>
              <a:tr h="20820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마이 페이지 기능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마이페이지</a:t>
                      </a:r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 메인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435881"/>
                  </a:ext>
                </a:extLst>
              </a:tr>
              <a:tr h="208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effectLst/>
                        </a:rPr>
                        <a:t>주문 내역 리스트 조회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47018"/>
                  </a:ext>
                </a:extLst>
              </a:tr>
              <a:tr h="190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주문 내역 상세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829041"/>
                  </a:ext>
                </a:extLst>
              </a:tr>
              <a:tr h="190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회원 정보 상세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819151"/>
                  </a:ext>
                </a:extLst>
              </a:tr>
              <a:tr h="190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회원 정보 수정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188932"/>
                  </a:ext>
                </a:extLst>
              </a:tr>
              <a:tr h="190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회원 탈퇴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44533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65785"/>
              </p:ext>
            </p:extLst>
          </p:nvPr>
        </p:nvGraphicFramePr>
        <p:xfrm>
          <a:off x="4773612" y="1628774"/>
          <a:ext cx="3759201" cy="4667251"/>
        </p:xfrm>
        <a:graphic>
          <a:graphicData uri="http://schemas.openxmlformats.org/drawingml/2006/table">
            <a:tbl>
              <a:tblPr>
                <a:effectLst>
                  <a:outerShdw blurRad="254000" dist="88900" dir="2700000" algn="ctr" rotWithShape="0">
                    <a:srgbClr val="002060">
                      <a:alpha val="40000"/>
                    </a:srgbClr>
                  </a:outerShdw>
                </a:effectLst>
                <a:tableStyleId>{5C22544A-7EE6-4342-B048-85BDC9FD1C3A}</a:tableStyleId>
              </a:tblPr>
              <a:tblGrid>
                <a:gridCol w="1576439">
                  <a:extLst>
                    <a:ext uri="{9D8B030D-6E8A-4147-A177-3AD203B41FA5}">
                      <a16:colId xmlns:a16="http://schemas.microsoft.com/office/drawing/2014/main" val="3404452364"/>
                    </a:ext>
                  </a:extLst>
                </a:gridCol>
                <a:gridCol w="1091381">
                  <a:extLst>
                    <a:ext uri="{9D8B030D-6E8A-4147-A177-3AD203B41FA5}">
                      <a16:colId xmlns:a16="http://schemas.microsoft.com/office/drawing/2014/main" val="3054473142"/>
                    </a:ext>
                  </a:extLst>
                </a:gridCol>
                <a:gridCol w="1091381">
                  <a:extLst>
                    <a:ext uri="{9D8B030D-6E8A-4147-A177-3AD203B41FA5}">
                      <a16:colId xmlns:a16="http://schemas.microsoft.com/office/drawing/2014/main" val="1026021108"/>
                    </a:ext>
                  </a:extLst>
                </a:gridCol>
              </a:tblGrid>
              <a:tr h="1859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기능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세부 기능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950"/>
                  </a:ext>
                </a:extLst>
              </a:tr>
              <a:tr h="599411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관리자 </a:t>
                      </a:r>
                      <a:r>
                        <a:rPr lang="ko-KR" altLang="en-US" sz="800" b="1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기능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상품 관리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effectLst/>
                        </a:rPr>
                        <a:t>상품 정보 등록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2494"/>
                  </a:ext>
                </a:extLst>
              </a:tr>
              <a:tr h="599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effectLst/>
                        </a:rPr>
                        <a:t>상품 이미지 추가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133267"/>
                  </a:ext>
                </a:extLst>
              </a:tr>
              <a:tr h="599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effectLst/>
                        </a:rPr>
                        <a:t>상품 정보 조회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34501"/>
                  </a:ext>
                </a:extLst>
              </a:tr>
              <a:tr h="599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상품 정보 수정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100003"/>
                  </a:ext>
                </a:extLst>
              </a:tr>
              <a:tr h="313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주문 관리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주문 조회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43692"/>
                  </a:ext>
                </a:extLst>
              </a:tr>
              <a:tr h="313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주문 수정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85696"/>
                  </a:ext>
                </a:extLst>
              </a:tr>
              <a:tr h="313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주문 취소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468477"/>
                  </a:ext>
                </a:extLst>
              </a:tr>
              <a:tr h="313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effectLst/>
                        </a:rPr>
                        <a:t>회원관리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회원정보 조회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900919"/>
                  </a:ext>
                </a:extLst>
              </a:tr>
              <a:tr h="313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회워정보</a:t>
                      </a:r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 수정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32941"/>
                  </a:ext>
                </a:extLst>
              </a:tr>
              <a:tr h="5137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회원정보 삭제</a:t>
                      </a:r>
                      <a:b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altLang="ko-KR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회원탈퇴</a:t>
                      </a:r>
                      <a:r>
                        <a:rPr lang="en-US" altLang="ko-KR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46157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447675" y="2200275"/>
            <a:ext cx="407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47675" y="2857500"/>
            <a:ext cx="407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47675" y="3657600"/>
            <a:ext cx="407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47675" y="4495800"/>
            <a:ext cx="407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47675" y="5114925"/>
            <a:ext cx="407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219825" y="4162425"/>
            <a:ext cx="2478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219825" y="5143500"/>
            <a:ext cx="2478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5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0825" y="552983"/>
            <a:ext cx="8642350" cy="74597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홈 화면 설계</a:t>
            </a:r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2600327" y="3579812"/>
            <a:ext cx="4579936" cy="2973388"/>
            <a:chOff x="2600327" y="3170237"/>
            <a:chExt cx="4579936" cy="2973388"/>
          </a:xfrm>
        </p:grpSpPr>
        <p:sp>
          <p:nvSpPr>
            <p:cNvPr id="15" name="직사각형 14"/>
            <p:cNvSpPr/>
            <p:nvPr/>
          </p:nvSpPr>
          <p:spPr>
            <a:xfrm>
              <a:off x="6201041" y="5160965"/>
              <a:ext cx="882118" cy="4572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bg2">
                      <a:lumMod val="10000"/>
                    </a:schemeClr>
                  </a:solidFill>
                </a:rPr>
                <a:t>more</a:t>
              </a:r>
              <a:endParaRPr lang="ko-KR" altLang="en-US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600327" y="3170237"/>
              <a:ext cx="1076326" cy="1430337"/>
              <a:chOff x="5391149" y="3179762"/>
              <a:chExt cx="1304923" cy="143033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5391149" y="3179762"/>
                <a:ext cx="1304923" cy="1430337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5495926" y="3273427"/>
                <a:ext cx="1104897" cy="708024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bg2">
                        <a:lumMod val="10000"/>
                      </a:schemeClr>
                    </a:solidFill>
                  </a:rPr>
                  <a:t>책 이미지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495926" y="4036618"/>
                <a:ext cx="1104897" cy="230186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mtClean="0">
                    <a:solidFill>
                      <a:schemeClr val="bg2">
                        <a:lumMod val="10000"/>
                      </a:schemeClr>
                    </a:solidFill>
                  </a:rPr>
                  <a:t>책 이름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495926" y="4292998"/>
                <a:ext cx="1104897" cy="230186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가격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3768197" y="3170237"/>
              <a:ext cx="1076326" cy="1430337"/>
              <a:chOff x="5391149" y="3179762"/>
              <a:chExt cx="1304923" cy="1430337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5391149" y="3179762"/>
                <a:ext cx="1304923" cy="1430337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495926" y="3273427"/>
                <a:ext cx="1104897" cy="708024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bg2">
                        <a:lumMod val="10000"/>
                      </a:schemeClr>
                    </a:solidFill>
                  </a:rPr>
                  <a:t>책 이미지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495926" y="4036618"/>
                <a:ext cx="1104897" cy="230186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mtClean="0">
                    <a:solidFill>
                      <a:schemeClr val="bg2">
                        <a:lumMod val="10000"/>
                      </a:schemeClr>
                    </a:solidFill>
                  </a:rPr>
                  <a:t>책 이름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495926" y="4292998"/>
                <a:ext cx="1104897" cy="230186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가격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4936067" y="3170237"/>
              <a:ext cx="1076326" cy="1430337"/>
              <a:chOff x="5391149" y="3179762"/>
              <a:chExt cx="1304923" cy="143033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5391149" y="3179762"/>
                <a:ext cx="1304923" cy="1430337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495926" y="3273427"/>
                <a:ext cx="1104897" cy="708024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bg2">
                        <a:lumMod val="10000"/>
                      </a:schemeClr>
                    </a:solidFill>
                  </a:rPr>
                  <a:t>책 이미지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5495926" y="4036618"/>
                <a:ext cx="1104897" cy="230186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mtClean="0">
                    <a:solidFill>
                      <a:schemeClr val="bg2">
                        <a:lumMod val="10000"/>
                      </a:schemeClr>
                    </a:solidFill>
                  </a:rPr>
                  <a:t>책 이름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495926" y="4292998"/>
                <a:ext cx="1104897" cy="230186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가격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6103937" y="3170237"/>
              <a:ext cx="1076326" cy="1430337"/>
              <a:chOff x="5391149" y="3179762"/>
              <a:chExt cx="1304923" cy="143033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5391149" y="3179762"/>
                <a:ext cx="1304923" cy="1430337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495926" y="3273427"/>
                <a:ext cx="1104897" cy="708024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bg2">
                        <a:lumMod val="10000"/>
                      </a:schemeClr>
                    </a:solidFill>
                  </a:rPr>
                  <a:t>책 이미지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495926" y="4036618"/>
                <a:ext cx="1104897" cy="230186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mtClean="0">
                    <a:solidFill>
                      <a:schemeClr val="bg2">
                        <a:lumMod val="10000"/>
                      </a:schemeClr>
                    </a:solidFill>
                  </a:rPr>
                  <a:t>책 이름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495926" y="4292998"/>
                <a:ext cx="1104897" cy="230186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가격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2600327" y="4713288"/>
              <a:ext cx="1076326" cy="1430337"/>
              <a:chOff x="5391149" y="3179762"/>
              <a:chExt cx="1304923" cy="143033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5391149" y="3179762"/>
                <a:ext cx="1304923" cy="1430337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495926" y="3273427"/>
                <a:ext cx="1104897" cy="708024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bg2">
                        <a:lumMod val="10000"/>
                      </a:schemeClr>
                    </a:solidFill>
                  </a:rPr>
                  <a:t>책 이미지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495926" y="4036618"/>
                <a:ext cx="1104897" cy="230186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mtClean="0">
                    <a:solidFill>
                      <a:schemeClr val="bg2">
                        <a:lumMod val="10000"/>
                      </a:schemeClr>
                    </a:solidFill>
                  </a:rPr>
                  <a:t>책 이름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495926" y="4292998"/>
                <a:ext cx="1104897" cy="230186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가격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3768197" y="4713288"/>
              <a:ext cx="1076326" cy="1430337"/>
              <a:chOff x="5391149" y="3179762"/>
              <a:chExt cx="1304923" cy="143033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5391149" y="3179762"/>
                <a:ext cx="1304923" cy="1430337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495926" y="3273427"/>
                <a:ext cx="1104897" cy="708024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bg2">
                        <a:lumMod val="10000"/>
                      </a:schemeClr>
                    </a:solidFill>
                  </a:rPr>
                  <a:t>책 이미지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495926" y="4036618"/>
                <a:ext cx="1104897" cy="230186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mtClean="0">
                    <a:solidFill>
                      <a:schemeClr val="bg2">
                        <a:lumMod val="10000"/>
                      </a:schemeClr>
                    </a:solidFill>
                  </a:rPr>
                  <a:t>책 이름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495926" y="4292998"/>
                <a:ext cx="1104897" cy="230186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가격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4936067" y="4713288"/>
              <a:ext cx="1076326" cy="1430337"/>
              <a:chOff x="5391149" y="3179762"/>
              <a:chExt cx="1304923" cy="143033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5391149" y="3179762"/>
                <a:ext cx="1304923" cy="1430337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495926" y="3273427"/>
                <a:ext cx="1104897" cy="708024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bg2">
                        <a:lumMod val="10000"/>
                      </a:schemeClr>
                    </a:solidFill>
                  </a:rPr>
                  <a:t>책 이미지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5495926" y="4036618"/>
                <a:ext cx="1104897" cy="230186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mtClean="0">
                    <a:solidFill>
                      <a:schemeClr val="bg2">
                        <a:lumMod val="10000"/>
                      </a:schemeClr>
                    </a:solidFill>
                  </a:rPr>
                  <a:t>책 이름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495926" y="4292998"/>
                <a:ext cx="1104897" cy="230186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가격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62" name="직사각형 61"/>
            <p:cNvSpPr/>
            <p:nvPr/>
          </p:nvSpPr>
          <p:spPr>
            <a:xfrm>
              <a:off x="6103937" y="4713287"/>
              <a:ext cx="1076326" cy="1430337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250825" y="1628774"/>
            <a:ext cx="8642350" cy="496887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1525" y="1990725"/>
            <a:ext cx="7600950" cy="4562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52500" y="2108587"/>
            <a:ext cx="7210425" cy="596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2">
                    <a:lumMod val="10000"/>
                  </a:schemeClr>
                </a:solidFill>
              </a:rPr>
              <a:t>Header</a:t>
            </a:r>
            <a:endParaRPr lang="ko-KR" altLang="en-US" sz="11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52501" y="2800350"/>
            <a:ext cx="1466850" cy="3752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62850" y="2800351"/>
            <a:ext cx="666749" cy="145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2">
                    <a:lumMod val="10000"/>
                  </a:schemeClr>
                </a:solidFill>
              </a:rPr>
              <a:t>Sidebar</a:t>
            </a:r>
          </a:p>
          <a:p>
            <a:pPr algn="ctr"/>
            <a:endParaRPr lang="en-US" altLang="ko-KR" sz="11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bg2">
                    <a:lumMod val="10000"/>
                  </a:schemeClr>
                </a:solidFill>
              </a:rPr>
              <a:t>주문내역</a:t>
            </a:r>
            <a:endParaRPr lang="en-US" altLang="ko-KR" sz="9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9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bg2">
                    <a:lumMod val="10000"/>
                  </a:schemeClr>
                </a:solidFill>
              </a:rPr>
              <a:t>장바구니</a:t>
            </a:r>
            <a:endParaRPr lang="en-US" altLang="ko-KR" sz="9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9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chemeClr val="bg2">
                    <a:lumMod val="10000"/>
                  </a:schemeClr>
                </a:solidFill>
              </a:rPr>
              <a:t>1:1 </a:t>
            </a:r>
            <a:r>
              <a:rPr lang="ko-KR" altLang="en-US" sz="900" b="1" dirty="0" smtClean="0">
                <a:solidFill>
                  <a:schemeClr val="bg2">
                    <a:lumMod val="10000"/>
                  </a:schemeClr>
                </a:solidFill>
              </a:rPr>
              <a:t>문의</a:t>
            </a:r>
            <a:endParaRPr lang="en-US" altLang="ko-KR" sz="9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9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bg2">
                    <a:lumMod val="10000"/>
                  </a:schemeClr>
                </a:solidFill>
              </a:rPr>
              <a:t>홈 화면</a:t>
            </a:r>
            <a:endParaRPr lang="ko-KR" altLang="en-US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7753" y="2209800"/>
            <a:ext cx="1304923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2">
                    <a:lumMod val="10000"/>
                  </a:schemeClr>
                </a:solidFill>
              </a:rPr>
              <a:t>로고</a:t>
            </a:r>
            <a:endParaRPr lang="ko-KR" altLang="en-US" sz="11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47753" y="2857500"/>
            <a:ext cx="1304923" cy="457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2">
                    <a:lumMod val="10000"/>
                  </a:schemeClr>
                </a:solidFill>
              </a:rPr>
              <a:t>Side</a:t>
            </a:r>
            <a:br>
              <a:rPr lang="en-US" altLang="ko-KR" sz="11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ko-KR" sz="1100" b="1" dirty="0" smtClean="0">
                <a:solidFill>
                  <a:schemeClr val="bg2">
                    <a:lumMod val="10000"/>
                  </a:schemeClr>
                </a:solidFill>
              </a:rPr>
              <a:t>Navigator</a:t>
            </a:r>
            <a:endParaRPr lang="ko-KR" altLang="en-US" sz="11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16061" y="2153442"/>
            <a:ext cx="581022" cy="2301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2">
                    <a:lumMod val="10000"/>
                  </a:schemeClr>
                </a:solidFill>
              </a:rPr>
              <a:t>로그인</a:t>
            </a:r>
            <a:endParaRPr lang="ko-KR" altLang="en-US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50931" y="3429381"/>
            <a:ext cx="1304923" cy="79019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2">
                    <a:lumMod val="10000"/>
                  </a:schemeClr>
                </a:solidFill>
              </a:rPr>
              <a:t>분류</a:t>
            </a:r>
            <a:r>
              <a:rPr lang="en-US" altLang="ko-KR" sz="1100" b="1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ko-KR" altLang="en-US" sz="11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50931" y="4362831"/>
            <a:ext cx="1304923" cy="79019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2">
                    <a:lumMod val="10000"/>
                  </a:schemeClr>
                </a:solidFill>
              </a:rPr>
              <a:t>분류</a:t>
            </a:r>
            <a:r>
              <a:rPr lang="en-US" altLang="ko-KR" sz="1100" b="1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ko-KR" altLang="en-US" sz="11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0931" y="5280596"/>
            <a:ext cx="1304923" cy="79019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2">
                    <a:lumMod val="10000"/>
                  </a:schemeClr>
                </a:solidFill>
              </a:rPr>
              <a:t>배너 광고</a:t>
            </a:r>
            <a:endParaRPr lang="ko-KR" altLang="en-US" sz="11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635186" y="2153442"/>
            <a:ext cx="719947" cy="2301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2">
                    <a:lumMod val="10000"/>
                  </a:schemeClr>
                </a:solidFill>
              </a:rPr>
              <a:t>회원가입</a:t>
            </a:r>
            <a:endParaRPr lang="ko-KR" altLang="en-US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399938" y="2153442"/>
            <a:ext cx="719947" cy="2301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2">
                    <a:lumMod val="10000"/>
                  </a:schemeClr>
                </a:solidFill>
              </a:rPr>
              <a:t>고객센터</a:t>
            </a:r>
            <a:endParaRPr lang="ko-KR" altLang="en-US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012393" y="2438009"/>
            <a:ext cx="1550457" cy="2301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2">
                    <a:lumMod val="10000"/>
                  </a:schemeClr>
                </a:solidFill>
              </a:rPr>
              <a:t>검색 입력 창</a:t>
            </a:r>
            <a:endParaRPr lang="ko-KR" altLang="en-US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24126" y="2800349"/>
            <a:ext cx="4933950" cy="3752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600327" y="2857500"/>
            <a:ext cx="4579936" cy="6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2">
                    <a:lumMod val="10000"/>
                  </a:schemeClr>
                </a:solidFill>
              </a:rPr>
              <a:t>추천 책 이미지 링크</a:t>
            </a:r>
            <a:endParaRPr lang="ko-KR" altLang="en-US" sz="11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581903" y="2438009"/>
            <a:ext cx="537982" cy="2301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2">
                    <a:lumMod val="10000"/>
                  </a:schemeClr>
                </a:solidFill>
              </a:rPr>
              <a:t>검색</a:t>
            </a:r>
            <a:endParaRPr lang="ko-KR" altLang="en-US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771525" y="1743075"/>
            <a:ext cx="0" cy="24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362950" y="1743075"/>
            <a:ext cx="0" cy="24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771525" y="1857375"/>
            <a:ext cx="760095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523875" y="1990725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H="1">
            <a:off x="523875" y="6553198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11188" y="1990725"/>
            <a:ext cx="0" cy="4562473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4111744" y="1687511"/>
            <a:ext cx="682794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0070C0"/>
                </a:solidFill>
              </a:rPr>
              <a:t>1920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01717" y="4119561"/>
            <a:ext cx="682794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0070C0"/>
                </a:solidFill>
              </a:rPr>
              <a:t>1080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6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0825" y="552983"/>
            <a:ext cx="8642350" cy="74597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개발 계획</a:t>
            </a:r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0825" y="1485899"/>
            <a:ext cx="8642350" cy="496887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187" y="2009775"/>
            <a:ext cx="179863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 도구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70186" y="2009775"/>
            <a:ext cx="5762627" cy="7524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Eclipse IDE for Enterprise Java and Web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Developers</a:t>
            </a:r>
          </a:p>
          <a:p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Version: 2022-06 (4.24.0)</a:t>
            </a:r>
          </a:p>
          <a:p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Build id: 20220609-1112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74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0825" y="552983"/>
            <a:ext cx="8642350" cy="74597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4. DB 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설계</a:t>
            </a:r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0825" y="1628774"/>
            <a:ext cx="8642350" cy="496887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7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373</Words>
  <Application>Microsoft Office PowerPoint</Application>
  <PresentationFormat>화면 슬라이드 쇼(4:3)</PresentationFormat>
  <Paragraphs>140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510-26</dc:creator>
  <cp:lastModifiedBy>510-26</cp:lastModifiedBy>
  <cp:revision>30</cp:revision>
  <dcterms:created xsi:type="dcterms:W3CDTF">2022-09-24T01:56:34Z</dcterms:created>
  <dcterms:modified xsi:type="dcterms:W3CDTF">2022-09-24T04:14:54Z</dcterms:modified>
</cp:coreProperties>
</file>