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385" userDrawn="1">
          <p15:clr>
            <a:srgbClr val="A4A3A4"/>
          </p15:clr>
        </p15:guide>
        <p15:guide id="7" pos="5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2" y="102"/>
      </p:cViewPr>
      <p:guideLst>
        <p:guide pos="158"/>
        <p:guide pos="5602"/>
        <p:guide orient="horz" pos="346"/>
        <p:guide orient="horz" pos="4156"/>
        <p:guide orient="horz" pos="1026"/>
        <p:guide pos="385"/>
        <p:guide pos="53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9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3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0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3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7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3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2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4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6EF9-F183-4298-9EF9-8579D6823BCF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7E1C-7259-4A70-962D-5A248959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84983" y="2002060"/>
            <a:ext cx="7188001" cy="142480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Shopping Mall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기획안</a:t>
            </a:r>
            <a:endParaRPr lang="en-US" altLang="ko-KR" sz="4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200" b="1" i="1" dirty="0" smtClean="0">
                <a:solidFill>
                  <a:schemeClr val="bg2">
                    <a:lumMod val="25000"/>
                  </a:schemeClr>
                </a:solidFill>
              </a:rPr>
              <a:t>JAVA WEB</a:t>
            </a:r>
            <a:r>
              <a:rPr lang="ko-KR" altLang="en-US" sz="1200" b="1" i="1" dirty="0" smtClean="0">
                <a:solidFill>
                  <a:schemeClr val="bg2">
                    <a:lumMod val="25000"/>
                  </a:schemeClr>
                </a:solidFill>
              </a:rPr>
              <a:t>을 다루는 기술 </a:t>
            </a:r>
            <a:r>
              <a:rPr lang="ko-KR" altLang="en-US" sz="1200" b="1" i="1" dirty="0" err="1" smtClean="0">
                <a:solidFill>
                  <a:schemeClr val="bg2">
                    <a:lumMod val="25000"/>
                  </a:schemeClr>
                </a:solidFill>
              </a:rPr>
              <a:t>튜토리얼</a:t>
            </a:r>
            <a:endParaRPr lang="ko-KR" altLang="en-US" sz="1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55165" y="5597495"/>
            <a:ext cx="2138010" cy="71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학생명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한동균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1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계획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4) : servlet-context.xml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8" y="1628775"/>
            <a:ext cx="1617662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accent2">
                    <a:lumMod val="50000"/>
                  </a:schemeClr>
                </a:solidFill>
              </a:rPr>
              <a:t>Component-scan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89213" y="1628775"/>
            <a:ext cx="5943600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base-package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 com.bookshop01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1188" y="2314575"/>
            <a:ext cx="1617662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accent2">
                    <a:lumMod val="50000"/>
                  </a:schemeClr>
                </a:solidFill>
              </a:rPr>
              <a:t>interceptor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89213" y="2314575"/>
            <a:ext cx="5943600" cy="80962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accent6">
                    <a:lumMod val="75000"/>
                  </a:schemeClr>
                </a:solidFill>
              </a:rPr>
              <a:t>mvc:mapping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 /*/*.do</a:t>
            </a:r>
          </a:p>
          <a:p>
            <a:r>
              <a:rPr lang="en-US" altLang="ko-KR" sz="1500" b="1" dirty="0" err="1">
                <a:solidFill>
                  <a:schemeClr val="accent6">
                    <a:lumMod val="75000"/>
                  </a:schemeClr>
                </a:solidFill>
              </a:rPr>
              <a:t>mvc:mapping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/*/*/*.do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com.bookshop01.common.interceptor.ViewNameInterceptor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계획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(5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mybatis-context.xml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8" y="1628775"/>
            <a:ext cx="1617662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accent2">
                    <a:lumMod val="50000"/>
                  </a:schemeClr>
                </a:solidFill>
              </a:rPr>
              <a:t>bean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5550" y="1628776"/>
            <a:ext cx="6037263" cy="81914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id="</a:t>
            </a:r>
            <a:r>
              <a:rPr lang="en-US" altLang="ko-KR" sz="1500" b="1" dirty="0" err="1" smtClean="0">
                <a:solidFill>
                  <a:schemeClr val="accent6">
                    <a:lumMod val="75000"/>
                  </a:schemeClr>
                </a:solidFill>
              </a:rPr>
              <a:t>propertyPlaceholderConfigurer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 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org.springframework.beans.factory.config.PropertyPlaceholderConfigurer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/WEB-INF/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jdbc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jdbc.properties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/ojdbc7.jar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95550" y="2590802"/>
            <a:ext cx="6037263" cy="107036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id="</a:t>
            </a:r>
            <a:r>
              <a:rPr lang="en-US" altLang="ko-KR" sz="1500" b="1" dirty="0" err="1">
                <a:solidFill>
                  <a:schemeClr val="accent6">
                    <a:lumMod val="75000"/>
                  </a:schemeClr>
                </a:solidFill>
              </a:rPr>
              <a:t>dataSource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jdbc.driverClassName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jdbc.username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jdbc.password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95549" y="3804041"/>
            <a:ext cx="6037263" cy="85128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id="</a:t>
            </a:r>
            <a:r>
              <a:rPr lang="en-US" altLang="ko-KR" sz="1500" b="1" dirty="0" err="1">
                <a:solidFill>
                  <a:schemeClr val="accent6">
                    <a:lumMod val="75000"/>
                  </a:schemeClr>
                </a:solidFill>
              </a:rPr>
              <a:t>sqlSessionFactory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classpath:mybatis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/models/modelConfig.xml</a:t>
            </a:r>
          </a:p>
          <a:p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classpath:mybatis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/mappers/*.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95550" y="4798205"/>
            <a:ext cx="6037263" cy="6417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id="="</a:t>
            </a:r>
            <a:r>
              <a:rPr lang="en-US" altLang="ko-KR" sz="1500" b="1" dirty="0" err="1">
                <a:solidFill>
                  <a:schemeClr val="accent6">
                    <a:lumMod val="75000"/>
                  </a:schemeClr>
                </a:solidFill>
              </a:rPr>
              <a:t>transactionManager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""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"org.springframework.jdbc.datasource.DataSourceTransactionManager"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5550" y="5626489"/>
            <a:ext cx="6037263" cy="64173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en-US" altLang="ko-KR" sz="1500" b="1" dirty="0" err="1" smtClean="0">
                <a:solidFill>
                  <a:schemeClr val="accent6">
                    <a:lumMod val="75000"/>
                  </a:schemeClr>
                </a:solidFill>
              </a:rPr>
              <a:t>sqlSession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org.mybatis.spring.SqlSessionTemplate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계획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(6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3600" b="1" dirty="0" err="1" smtClean="0">
                <a:solidFill>
                  <a:schemeClr val="bg2">
                    <a:lumMod val="25000"/>
                  </a:schemeClr>
                </a:solidFill>
              </a:rPr>
              <a:t>mybatis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/mapper/*.xml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8" y="1628775"/>
            <a:ext cx="1817686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admin_goods.xml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187" y="2240529"/>
            <a:ext cx="181768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admin_member.xml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88" y="2852283"/>
            <a:ext cx="181768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admin_order.xml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188" y="3464037"/>
            <a:ext cx="181768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cart.xml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188" y="4075791"/>
            <a:ext cx="181768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goods.xml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188" y="4687545"/>
            <a:ext cx="181768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member.xml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8118" y="5908449"/>
            <a:ext cx="181768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mypage.xml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1188" y="5301223"/>
            <a:ext cx="181768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accent2">
                    <a:lumMod val="50000"/>
                  </a:schemeClr>
                </a:solidFill>
              </a:rPr>
              <a:t>order.xml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2729248"/>
            <a:ext cx="4756763" cy="283515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571750" y="1628776"/>
            <a:ext cx="2019300" cy="163308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71750" y="3468346"/>
            <a:ext cx="2019300" cy="22424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쇼핑몰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장바구니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71750" y="5917286"/>
            <a:ext cx="2019300" cy="4007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마이 페이지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DB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설계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2" y="124633"/>
            <a:ext cx="4401164" cy="3334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19050" y="2395167"/>
            <a:ext cx="2577832" cy="31596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요구사항 분석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1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화면 설계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sz="21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개발 계획</a:t>
            </a:r>
            <a:endParaRPr lang="en-US" altLang="ko-KR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ko-KR" altLang="en-US" sz="21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100" b="1" dirty="0" smtClean="0">
                <a:solidFill>
                  <a:schemeClr val="bg2">
                    <a:lumMod val="25000"/>
                  </a:schemeClr>
                </a:solidFill>
              </a:rPr>
              <a:t>5. DB </a:t>
            </a:r>
            <a:r>
              <a:rPr lang="ko-KR" altLang="en-US" sz="2100" b="1" dirty="0" smtClean="0">
                <a:solidFill>
                  <a:schemeClr val="bg2">
                    <a:lumMod val="25000"/>
                  </a:schemeClr>
                </a:solidFill>
              </a:rPr>
              <a:t>설계</a:t>
            </a:r>
            <a:endParaRPr lang="ko-KR" altLang="en-US" sz="2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825" y="1628775"/>
            <a:ext cx="4278446" cy="467995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bg2">
                    <a:lumMod val="25000"/>
                  </a:schemeClr>
                </a:solidFill>
              </a:rPr>
              <a:t>Index</a:t>
            </a:r>
            <a:endParaRPr lang="ko-KR" altLang="en-US" sz="1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(1)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900"/>
            <a:ext cx="8642350" cy="51117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187" y="16192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메인 페이지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187" y="23304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7" y="30416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187" y="37528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장바구니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187" y="44640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187" y="51752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마이 페이지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87" y="5886453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관리자 페이지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0186" y="16192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쇼핑몰 첫 화면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각종 도서 정보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 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0186" y="23304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회원가입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70186" y="30416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 검색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0186" y="37528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내가 선택한 상품 조회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추가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삭제 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0186" y="44640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주문상품 목록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 취소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기능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70186" y="5175250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 내역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정보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정보 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탈퇴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0186" y="5886452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 등록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조회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취소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회원 조회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삭제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고객 요구사항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(2)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900"/>
            <a:ext cx="8642350" cy="51117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187" y="1619250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 환경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87" y="4457703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요구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70186" y="1619250"/>
            <a:ext cx="5762627" cy="26193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WINDOW 10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이상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[INTEL]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코어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세대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i9-12900K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 : [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삼성전자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삼성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DDR5 16GB PC5-38400 x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VGA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[MSI] GeForce RTX 3070 TI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슈프림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SSD : 1TB </a:t>
            </a:r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NVMe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SSD</a:t>
            </a:r>
          </a:p>
          <a:p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0186" y="4457703"/>
            <a:ext cx="5762627" cy="18478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Oracle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b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개발언어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Spring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 크기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1920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1080</a:t>
            </a:r>
          </a:p>
          <a:p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 설계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 &lt;Front-End, Back-End, DB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단일 컴퓨터 구동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요구사항 분석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77818"/>
              </p:ext>
            </p:extLst>
          </p:nvPr>
        </p:nvGraphicFramePr>
        <p:xfrm>
          <a:off x="611188" y="1628775"/>
          <a:ext cx="3722687" cy="4667251"/>
        </p:xfrm>
        <a:graphic>
          <a:graphicData uri="http://schemas.openxmlformats.org/drawingml/2006/table">
            <a:tbl>
              <a:tblPr>
                <a:effectLst>
                  <a:outerShdw blurRad="254000" dist="88900" dir="2700000" algn="tl" rotWithShape="0">
                    <a:srgbClr val="002060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1798460">
                  <a:extLst>
                    <a:ext uri="{9D8B030D-6E8A-4147-A177-3AD203B41FA5}">
                      <a16:colId xmlns:a16="http://schemas.microsoft.com/office/drawing/2014/main" val="955873138"/>
                    </a:ext>
                  </a:extLst>
                </a:gridCol>
                <a:gridCol w="1924227">
                  <a:extLst>
                    <a:ext uri="{9D8B030D-6E8A-4147-A177-3AD203B41FA5}">
                      <a16:colId xmlns:a16="http://schemas.microsoft.com/office/drawing/2014/main" val="1680973751"/>
                    </a:ext>
                  </a:extLst>
                </a:gridCol>
              </a:tblGrid>
              <a:tr h="190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세부 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78740"/>
                  </a:ext>
                </a:extLst>
              </a:tr>
              <a:tr h="1908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메인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페이지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메인 페이지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4595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빠른 메뉴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02110"/>
                  </a:ext>
                </a:extLst>
              </a:tr>
              <a:tr h="3296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회원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로그인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27877"/>
                  </a:ext>
                </a:extLst>
              </a:tr>
              <a:tr h="3296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가입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096644"/>
                  </a:ext>
                </a:extLst>
              </a:tr>
              <a:tr h="7981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상품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상품 검색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39582"/>
                  </a:ext>
                </a:extLst>
              </a:tr>
              <a:tr h="1908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장바구니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장바구니 상품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52600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장바구니 상품 추가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731400"/>
                  </a:ext>
                </a:extLst>
              </a:tr>
              <a:tr h="260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장바구니 상품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52338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장바구니 상품 삭제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846926"/>
                  </a:ext>
                </a:extLst>
              </a:tr>
              <a:tr h="2082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주문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주문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15897"/>
                  </a:ext>
                </a:extLst>
              </a:tr>
              <a:tr h="208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상품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841647"/>
                  </a:ext>
                </a:extLst>
              </a:tr>
              <a:tr h="208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상품 취소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997559"/>
                  </a:ext>
                </a:extLst>
              </a:tr>
              <a:tr h="20820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마이 페이지 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마이페이지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메인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435881"/>
                  </a:ext>
                </a:extLst>
              </a:tr>
              <a:tr h="208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주문 내역 리스트 조회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47018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내역 상세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29041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정보 상세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19151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정보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8932"/>
                  </a:ext>
                </a:extLst>
              </a:tr>
              <a:tr h="190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 탈퇴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88" marR="8088" marT="808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4533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65785"/>
              </p:ext>
            </p:extLst>
          </p:nvPr>
        </p:nvGraphicFramePr>
        <p:xfrm>
          <a:off x="4773612" y="1628774"/>
          <a:ext cx="3759201" cy="4667251"/>
        </p:xfrm>
        <a:graphic>
          <a:graphicData uri="http://schemas.openxmlformats.org/drawingml/2006/table">
            <a:tbl>
              <a:tblPr>
                <a:effectLst>
                  <a:outerShdw blurRad="254000" dist="88900" dir="2700000" algn="ctr" rotWithShape="0">
                    <a:srgbClr val="002060">
                      <a:alpha val="40000"/>
                    </a:srgbClr>
                  </a:outerShdw>
                </a:effectLst>
                <a:tableStyleId>{5C22544A-7EE6-4342-B048-85BDC9FD1C3A}</a:tableStyleId>
              </a:tblPr>
              <a:tblGrid>
                <a:gridCol w="1576439">
                  <a:extLst>
                    <a:ext uri="{9D8B030D-6E8A-4147-A177-3AD203B41FA5}">
                      <a16:colId xmlns:a16="http://schemas.microsoft.com/office/drawing/2014/main" val="3404452364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054473142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1026021108"/>
                    </a:ext>
                  </a:extLst>
                </a:gridCol>
              </a:tblGrid>
              <a:tr h="1859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세부 기능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9950"/>
                  </a:ext>
                </a:extLst>
              </a:tr>
              <a:tr h="59941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관리자 </a:t>
                      </a:r>
                      <a:r>
                        <a:rPr lang="ko-KR" altLang="en-US" sz="800" b="1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기능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상품 관리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정보 등록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494"/>
                  </a:ext>
                </a:extLst>
              </a:tr>
              <a:tr h="5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이미지 추가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33267"/>
                  </a:ext>
                </a:extLst>
              </a:tr>
              <a:tr h="5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상품 정보 조회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4501"/>
                  </a:ext>
                </a:extLst>
              </a:tr>
              <a:tr h="59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상품 정보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100003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관리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43692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5696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주문 취소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468477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effectLst/>
                        </a:rPr>
                        <a:t>회원관리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회원정보 조회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00919"/>
                  </a:ext>
                </a:extLst>
              </a:tr>
              <a:tr h="313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회워정보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 수정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32941"/>
                  </a:ext>
                </a:extLst>
              </a:tr>
              <a:tr h="5137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회원정보 삭제</a:t>
                      </a:r>
                      <a:b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</a:br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회원탈퇴</a:t>
                      </a:r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6157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447675" y="2200275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47675" y="2857500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47675" y="3657600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47675" y="4495800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7675" y="5114925"/>
            <a:ext cx="407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219825" y="4162425"/>
            <a:ext cx="247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219825" y="5143500"/>
            <a:ext cx="247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홈 화면 설계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600327" y="3579812"/>
            <a:ext cx="4579936" cy="2973388"/>
            <a:chOff x="2600327" y="3170237"/>
            <a:chExt cx="4579936" cy="2973388"/>
          </a:xfrm>
        </p:grpSpPr>
        <p:sp>
          <p:nvSpPr>
            <p:cNvPr id="15" name="직사각형 14"/>
            <p:cNvSpPr/>
            <p:nvPr/>
          </p:nvSpPr>
          <p:spPr>
            <a:xfrm>
              <a:off x="6201041" y="5160965"/>
              <a:ext cx="882118" cy="457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2">
                      <a:lumMod val="10000"/>
                    </a:schemeClr>
                  </a:solidFill>
                </a:rPr>
                <a:t>more</a:t>
              </a:r>
              <a:endParaRPr lang="ko-KR" altLang="en-US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600327" y="3170237"/>
              <a:ext cx="1076326" cy="1430337"/>
              <a:chOff x="5391149" y="3179762"/>
              <a:chExt cx="1304923" cy="1430337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768197" y="3170237"/>
              <a:ext cx="1076326" cy="1430337"/>
              <a:chOff x="5391149" y="3179762"/>
              <a:chExt cx="1304923" cy="143033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4936067" y="3170237"/>
              <a:ext cx="1076326" cy="1430337"/>
              <a:chOff x="5391149" y="3179762"/>
              <a:chExt cx="1304923" cy="143033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103937" y="3170237"/>
              <a:ext cx="1076326" cy="1430337"/>
              <a:chOff x="5391149" y="3179762"/>
              <a:chExt cx="1304923" cy="143033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600327" y="4713288"/>
              <a:ext cx="1076326" cy="1430337"/>
              <a:chOff x="5391149" y="3179762"/>
              <a:chExt cx="1304923" cy="143033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3768197" y="4713288"/>
              <a:ext cx="1076326" cy="1430337"/>
              <a:chOff x="5391149" y="3179762"/>
              <a:chExt cx="1304923" cy="143033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936067" y="4713288"/>
              <a:ext cx="1076326" cy="1430337"/>
              <a:chOff x="5391149" y="3179762"/>
              <a:chExt cx="1304923" cy="1430337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5391149" y="3179762"/>
                <a:ext cx="1304923" cy="1430337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5495926" y="3273427"/>
                <a:ext cx="1104897" cy="708024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책 이미지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495926" y="403661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smtClean="0">
                    <a:solidFill>
                      <a:schemeClr val="bg2">
                        <a:lumMod val="10000"/>
                      </a:schemeClr>
                    </a:solidFill>
                  </a:rPr>
                  <a:t>책 이름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495926" y="4292998"/>
                <a:ext cx="1104897" cy="23018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bg2">
                        <a:lumMod val="10000"/>
                      </a:schemeClr>
                    </a:solidFill>
                  </a:rPr>
                  <a:t>가격</a:t>
                </a:r>
                <a:endParaRPr lang="ko-KR" altLang="en-US" sz="90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6103937" y="4713287"/>
              <a:ext cx="1076326" cy="1430337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50825" y="1628774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1525" y="1990725"/>
            <a:ext cx="7600950" cy="4562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2500" y="2108587"/>
            <a:ext cx="7210425" cy="596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501" y="2800350"/>
            <a:ext cx="1466850" cy="3752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62850" y="2800351"/>
            <a:ext cx="666749" cy="145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Sidebar</a:t>
            </a:r>
          </a:p>
          <a:p>
            <a:pPr algn="ctr"/>
            <a:endParaRPr lang="en-US" altLang="ko-KR" sz="11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주문내역</a:t>
            </a:r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장바구니</a:t>
            </a:r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chemeClr val="bg2">
                    <a:lumMod val="10000"/>
                  </a:schemeClr>
                </a:solidFill>
              </a:rPr>
              <a:t>1:1 </a:t>
            </a:r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문의</a:t>
            </a:r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en-US" altLang="ko-KR" sz="9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홈 화면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7753" y="2209800"/>
            <a:ext cx="1304923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로고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7753" y="2857500"/>
            <a:ext cx="1304923" cy="457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Side</a:t>
            </a:r>
            <a:b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Navigator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16061" y="2153442"/>
            <a:ext cx="581022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2">
                    <a:lumMod val="10000"/>
                  </a:schemeClr>
                </a:solidFill>
              </a:rPr>
              <a:t>로그인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0931" y="3429381"/>
            <a:ext cx="1304923" cy="7901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분류</a:t>
            </a:r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50931" y="4362831"/>
            <a:ext cx="1304923" cy="7901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분류</a:t>
            </a:r>
            <a:r>
              <a:rPr lang="en-US" altLang="ko-KR" sz="1100" b="1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0931" y="5280596"/>
            <a:ext cx="1304923" cy="7901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배너 광고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35186" y="2153442"/>
            <a:ext cx="719947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회원가입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399938" y="2153442"/>
            <a:ext cx="719947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고객센터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012393" y="2438009"/>
            <a:ext cx="1550457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검색 입력 창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24126" y="2800349"/>
            <a:ext cx="4933950" cy="3752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600327" y="2857500"/>
            <a:ext cx="4579936" cy="6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2">
                    <a:lumMod val="10000"/>
                  </a:schemeClr>
                </a:solidFill>
              </a:rPr>
              <a:t>추천 책 이미지 링크</a:t>
            </a:r>
            <a:endParaRPr lang="ko-KR" altLang="en-US" sz="11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581903" y="2438009"/>
            <a:ext cx="537982" cy="23018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2">
                    <a:lumMod val="10000"/>
                  </a:schemeClr>
                </a:solidFill>
              </a:rPr>
              <a:t>검색</a:t>
            </a:r>
            <a:endParaRPr lang="ko-KR" altLang="en-US" sz="9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771525" y="1743075"/>
            <a:ext cx="0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362950" y="1743075"/>
            <a:ext cx="0" cy="24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71525" y="1857375"/>
            <a:ext cx="760095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23875" y="1990725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23875" y="6553198"/>
            <a:ext cx="24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11188" y="1990725"/>
            <a:ext cx="0" cy="456247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4111744" y="1687511"/>
            <a:ext cx="682794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1920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1717" y="4119561"/>
            <a:ext cx="682794" cy="190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70C0"/>
                </a:solidFill>
              </a:rPr>
              <a:t>1080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계획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(1)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186" y="1628775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도구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70185" y="1628775"/>
            <a:ext cx="5762627" cy="7524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Eclipse IDE for Enterprise Java and Web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Version: 2022-06 (4.24.0)</a:t>
            </a:r>
          </a:p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id: 20220609-1112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6" y="2712419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설정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0186" y="3308932"/>
            <a:ext cx="2745090" cy="261421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Spring-context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Spring-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webmvc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Aspectjrt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Slf4j-api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Log4j</a:t>
            </a: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Javax.inject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Servlet-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Jsp-api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Jstl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Junit</a:t>
            </a: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OracleDriver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87722" y="3308932"/>
            <a:ext cx="2745090" cy="261421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-connector-java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Commons-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beanutils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Commons-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dbcp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Mybatis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Cglib-nodep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Tiles-core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Tiles-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jsp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Tiles-servlet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Commons-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io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Commons-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fileupload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jquery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70184" y="2712419"/>
            <a:ext cx="576262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Framework Version : 4.1.1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186" y="3384282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Pom.xml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계획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(2) : web.xml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7" y="1628775"/>
            <a:ext cx="1798637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0187" y="1628775"/>
            <a:ext cx="5762626" cy="79679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org.springframework.web.servlet.</a:t>
            </a:r>
            <a:r>
              <a:rPr lang="en-US" altLang="ko-KR" sz="1500" b="1" dirty="0" err="1" smtClean="0">
                <a:solidFill>
                  <a:schemeClr val="accent6">
                    <a:lumMod val="75000"/>
                  </a:schemeClr>
                </a:solidFill>
              </a:rPr>
              <a:t>DispatcherServelt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500" b="1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param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: /WEB-INF/spring/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appServlet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servlet-context.xml</a:t>
            </a:r>
            <a:endParaRPr lang="en-US" altLang="ko-KR" sz="15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Servlet mapping &lt; 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&gt;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1187" y="3175412"/>
            <a:ext cx="7921626" cy="796791"/>
            <a:chOff x="611187" y="2710381"/>
            <a:chExt cx="7921626" cy="796791"/>
          </a:xfrm>
        </p:grpSpPr>
        <p:sp>
          <p:nvSpPr>
            <p:cNvPr id="14" name="직사각형 13"/>
            <p:cNvSpPr/>
            <p:nvPr/>
          </p:nvSpPr>
          <p:spPr>
            <a:xfrm>
              <a:off x="611187" y="2710381"/>
              <a:ext cx="1798637" cy="40957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Filter</a:t>
              </a:r>
              <a:endPara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770187" y="2710381"/>
              <a:ext cx="5762626" cy="79679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Org.springframework.web.filter.</a:t>
              </a:r>
              <a:r>
                <a:rPr lang="en-US" altLang="ko-KR" sz="15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CharacterEncodingFilter</a:t>
              </a:r>
              <a:endParaRPr lang="en-US" altLang="ko-KR" sz="15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ko-KR" sz="15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Init</a:t>
              </a: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5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param</a:t>
              </a: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: UTF-8</a:t>
              </a:r>
            </a:p>
            <a:p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Filter mapping : &lt; </a:t>
              </a:r>
              <a:r>
                <a: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/*</a:t>
              </a:r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&gt;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1187" y="4722049"/>
            <a:ext cx="7921626" cy="409575"/>
            <a:chOff x="611187" y="3785786"/>
            <a:chExt cx="7921626" cy="409575"/>
          </a:xfrm>
        </p:grpSpPr>
        <p:sp>
          <p:nvSpPr>
            <p:cNvPr id="16" name="직사각형 15"/>
            <p:cNvSpPr/>
            <p:nvPr/>
          </p:nvSpPr>
          <p:spPr>
            <a:xfrm>
              <a:off x="611187" y="3785786"/>
              <a:ext cx="1798637" cy="40957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Context-</a:t>
              </a:r>
              <a:r>
                <a:rPr lang="en-US" altLang="ko-KR" sz="15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param</a:t>
              </a:r>
              <a:endPara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0187" y="3785786"/>
              <a:ext cx="5762626" cy="40957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WEB-INF/spring/</a:t>
              </a:r>
              <a:r>
                <a:rPr lang="en-US" altLang="ko-KR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mybatis-context.xml</a:t>
              </a:r>
              <a:endParaRPr lang="en-US" altLang="ko-KR" sz="1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11187" y="5881469"/>
            <a:ext cx="7921626" cy="409575"/>
            <a:chOff x="611187" y="4861191"/>
            <a:chExt cx="7921626" cy="409575"/>
          </a:xfrm>
        </p:grpSpPr>
        <p:sp>
          <p:nvSpPr>
            <p:cNvPr id="18" name="직사각형 17"/>
            <p:cNvSpPr/>
            <p:nvPr/>
          </p:nvSpPr>
          <p:spPr>
            <a:xfrm>
              <a:off x="611187" y="4861191"/>
              <a:ext cx="1798637" cy="40957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Listener</a:t>
              </a:r>
              <a:endPara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70187" y="4861191"/>
              <a:ext cx="5762626" cy="40957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Org.springframework.web.context.ContextLoaderListener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2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0825" y="552983"/>
            <a:ext cx="8642350" cy="74597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개발 </a:t>
            </a:r>
            <a:r>
              <a:rPr lang="ko-KR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계획</a:t>
            </a:r>
            <a:r>
              <a:rPr lang="en-US" altLang="ko-KR" sz="3600" b="1" dirty="0" smtClean="0">
                <a:solidFill>
                  <a:schemeClr val="bg2">
                    <a:lumMod val="25000"/>
                  </a:schemeClr>
                </a:solidFill>
              </a:rPr>
              <a:t>(3) : servlet-context.xml</a:t>
            </a:r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825" y="1485899"/>
            <a:ext cx="8642350" cy="4968875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8" y="1628775"/>
            <a:ext cx="1274762" cy="409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accent2">
                    <a:lumMod val="50000"/>
                  </a:schemeClr>
                </a:solidFill>
              </a:rPr>
              <a:t>Beans</a:t>
            </a:r>
            <a:endParaRPr lang="ko-KR" altLang="en-US" sz="1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95526" y="1628775"/>
            <a:ext cx="6237287" cy="79057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Resource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Resources mapping : /resources/**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 : /resources/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5526" y="2606287"/>
            <a:ext cx="6237287" cy="11941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[Bean]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org.springframework.web.servlet.view.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tiles2.TilesConfigurer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List/value :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classpath:tiles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/xml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org.springframework.web.servlet.view.</a:t>
            </a:r>
            <a:r>
              <a:rPr lang="en-US" altLang="ko-KR" sz="1500" b="1" dirty="0">
                <a:solidFill>
                  <a:schemeClr val="accent6">
                    <a:lumMod val="75000"/>
                  </a:schemeClr>
                </a:solidFill>
              </a:rPr>
              <a:t>tiles2.SpringBeanPreparerFactory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95526" y="3987412"/>
            <a:ext cx="6237287" cy="10894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[Bean]</a:t>
            </a:r>
          </a:p>
          <a:p>
            <a:r>
              <a:rPr lang="en-US" altLang="ko-KR" sz="15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org.springframework.web.servlet.view.</a:t>
            </a:r>
            <a:r>
              <a:rPr lang="en-US" altLang="ko-KR" sz="1500" b="1" dirty="0" err="1">
                <a:solidFill>
                  <a:schemeClr val="accent6">
                    <a:lumMod val="75000"/>
                  </a:schemeClr>
                </a:solidFill>
              </a:rPr>
              <a:t>UrlBasedViewResolver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org.springframework.web.servlet.view.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tiles2.TilesView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95526" y="5263762"/>
            <a:ext cx="6237288" cy="108941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[Bean]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org.springframework.web.multipart.commons.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CommonsMultipartResolver</a:t>
            </a: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org.springframework.web.servlet.view.</a:t>
            </a:r>
            <a:r>
              <a:rPr lang="en-US" altLang="ko-KR" sz="1500" b="1" dirty="0" smtClean="0">
                <a:solidFill>
                  <a:schemeClr val="accent6">
                    <a:lumMod val="75000"/>
                  </a:schemeClr>
                </a:solidFill>
              </a:rPr>
              <a:t>tiles2.TilesView</a:t>
            </a:r>
            <a:endParaRPr lang="en-US" altLang="ko-KR" sz="15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601</Words>
  <Application>Microsoft Office PowerPoint</Application>
  <PresentationFormat>화면 슬라이드 쇼(4:3)</PresentationFormat>
  <Paragraphs>233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510-26</dc:creator>
  <cp:lastModifiedBy>510-26</cp:lastModifiedBy>
  <cp:revision>63</cp:revision>
  <dcterms:created xsi:type="dcterms:W3CDTF">2022-09-24T01:56:34Z</dcterms:created>
  <dcterms:modified xsi:type="dcterms:W3CDTF">2022-10-04T06:21:33Z</dcterms:modified>
</cp:coreProperties>
</file>