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2" r:id="rId3"/>
    <p:sldId id="291" r:id="rId4"/>
    <p:sldId id="294" r:id="rId5"/>
    <p:sldId id="292" r:id="rId6"/>
    <p:sldId id="287" r:id="rId7"/>
    <p:sldId id="288" r:id="rId8"/>
    <p:sldId id="290" r:id="rId9"/>
    <p:sldId id="289" r:id="rId10"/>
    <p:sldId id="293" r:id="rId11"/>
    <p:sldId id="295" r:id="rId12"/>
    <p:sldId id="283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9E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 autoAdjust="0"/>
    <p:restoredTop sz="94607" autoAdjust="0"/>
  </p:normalViewPr>
  <p:slideViewPr>
    <p:cSldViewPr snapToGrid="0">
      <p:cViewPr varScale="1">
        <p:scale>
          <a:sx n="88" d="100"/>
          <a:sy n="88" d="100"/>
        </p:scale>
        <p:origin x="90" y="28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C4FB42-8138-497A-AEE4-30F58F2B8EBC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10월 8일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F8D82-6E29-409C-A40E-4C13401FAFB7}" type="datetime4">
              <a:rPr lang="ko-KR" altLang="en-US" smtClean="0"/>
              <a:pPr/>
              <a:t>2022년 10월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649DAF-093F-4482-AA38-346E9A2DEE94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58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81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06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cxnSp>
        <p:nvCxnSpPr>
          <p:cNvPr id="5" name="직선 연결선(S) 4" descr="제목 슬라이드 구분선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 smtClean="0"/>
              <a:t>로고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오른쪽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51" name="팔각형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자유형: 도형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: 도형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: 도형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: 도형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: 도형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그림 개체 틀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9" name="그림 개체 틀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0" name="그림 개체 틀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디지털 제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모서리가 둥근 직사각형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: 둥근 모서리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여기에 강조 표시된 텍스트 삽입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sp>
        <p:nvSpPr>
          <p:cNvPr id="20" name="그림 개체 틀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1" name="그림 개체 틀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2" name="그림 개체 틀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번호 옵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32" name="텍스트 개체 틀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 smtClean="0"/>
              <a:t>3</a:t>
            </a:r>
            <a:endParaRPr lang="en-US" altLang="ko-KR" noProof="0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점유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 상자 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2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3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5" name="텍스트 개체 틀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7" name="텍스트 개체 틀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0" name="텍스트 개체 틀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1" name="텍스트 개체 틀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2" name="텍스트 개체 틀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3" name="텍스트 개체 틀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5" name="텍스트 개체 틀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6" name="텍스트 개체 틀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7" name="텍스트 개체 틀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8" name="텍스트 개체 틀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9" name="텍스트 개체 틀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항목 제목</a:t>
            </a:r>
            <a:endParaRPr lang="ko-KR" altLang="en-ZA" noProof="0" dirty="0"/>
          </a:p>
        </p:txBody>
      </p:sp>
      <p:sp>
        <p:nvSpPr>
          <p:cNvPr id="50" name="텍스트 개체 틀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 월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6 구성원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 rtl="0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4" name="그림 개체 틀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5" name="그림 개체 틀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7" name="그림 개체 틀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 </a:t>
            </a:r>
            <a:br>
              <a:rPr lang="ko-KR" altLang="en-US" noProof="0" dirty="0"/>
            </a:br>
            <a:r>
              <a:rPr lang="ko-KR" altLang="en-US" noProof="0" dirty="0"/>
              <a:t>마스터 제목 스타일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ko-KR" alt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표시, 그래픽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감사합니다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연락처 번호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 smtClean="0"/>
              <a:t>로고</a:t>
            </a:r>
            <a:endParaRPr lang="ko-KR" altLang="en-US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웹 사이트 주소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이미지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 </a:t>
            </a:r>
            <a:br>
              <a:rPr lang="ko-KR" altLang="en-US" noProof="0" dirty="0"/>
            </a:br>
            <a:r>
              <a:rPr lang="ko-KR" altLang="en-US" noProof="0" dirty="0"/>
              <a:t>마스터 제목 스타일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ko-KR" alt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글머리 기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5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3" name="그림 개체 틀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4" name="그림 개체 틀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5" name="그림 개체 틀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왼쪽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그림 개체 틀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8" name="그림 개체 틀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9" name="그림 개체 틀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51" name="팔각형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팔각형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ko-KR" altLang="en-US" sz="1200" noProof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로고 또는 이름 삽입</a:t>
            </a:r>
            <a:endParaRPr lang="ko-KR" altLang="en-US" sz="1200" noProof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5.sv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9.svg"/><Relationship Id="rId11" Type="http://schemas.openxmlformats.org/officeDocument/2006/relationships/hyperlink" Target="http://www.fabrikcam.com/" TargetMode="External"/><Relationship Id="rId5" Type="http://schemas.openxmlformats.org/officeDocument/2006/relationships/image" Target="../media/image19.png"/><Relationship Id="rId10" Type="http://schemas.openxmlformats.org/officeDocument/2006/relationships/image" Target="../media/image63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개체 틀 43" descr="꽃 클로즈업&#10;&#10;높은 신뢰도로 생성된 설명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Shopping-mall project</a:t>
            </a:r>
            <a:endParaRPr lang="ko-KR" altLang="en-US" dirty="0"/>
          </a:p>
        </p:txBody>
      </p:sp>
      <p:cxnSp>
        <p:nvCxnSpPr>
          <p:cNvPr id="15" name="직선 연결선(S) 14" descr="구분선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전수지</a:t>
            </a:r>
            <a:endParaRPr lang="ko-KR" altLang="en-US" dirty="0"/>
          </a:p>
        </p:txBody>
      </p:sp>
      <p:grpSp>
        <p:nvGrpSpPr>
          <p:cNvPr id="34" name="그룹 33" title="기하 도형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1009650"/>
            <a:ext cx="9998075" cy="557754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57225" y="1724025"/>
            <a:ext cx="9658349" cy="2054916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776" y="456990"/>
            <a:ext cx="10981425" cy="432000"/>
          </a:xfrm>
        </p:spPr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10</a:t>
            </a:fld>
            <a:endParaRPr lang="ko-KR" altLang="en-US" noProof="0" dirty="0"/>
          </a:p>
        </p:txBody>
      </p:sp>
      <p:sp>
        <p:nvSpPr>
          <p:cNvPr id="8" name="직사각형 7"/>
          <p:cNvSpPr/>
          <p:nvPr/>
        </p:nvSpPr>
        <p:spPr>
          <a:xfrm>
            <a:off x="885825" y="1390650"/>
            <a:ext cx="1724025" cy="265012"/>
          </a:xfrm>
          <a:prstGeom prst="rect">
            <a:avLst/>
          </a:prstGeom>
          <a:solidFill>
            <a:srgbClr val="00B050">
              <a:alpha val="15000"/>
            </a:srgbClr>
          </a:soli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>
            <a:off x="2609850" y="1523156"/>
            <a:ext cx="552450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2250" y="1437431"/>
            <a:ext cx="1246876" cy="2476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1076" y="3911876"/>
            <a:ext cx="4219574" cy="174349"/>
          </a:xfrm>
          <a:prstGeom prst="rect">
            <a:avLst/>
          </a:prstGeom>
          <a:solidFill>
            <a:schemeClr val="accent6">
              <a:lumMod val="60000"/>
              <a:lumOff val="40000"/>
              <a:alpha val="1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>
            <a:off x="5200650" y="3999051"/>
            <a:ext cx="1039124" cy="454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39773" y="3929782"/>
            <a:ext cx="3085202" cy="1830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지정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패키지 스캔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1076" y="1894529"/>
            <a:ext cx="4524374" cy="142133"/>
          </a:xfrm>
          <a:prstGeom prst="rect">
            <a:avLst/>
          </a:prstGeom>
          <a:solidFill>
            <a:srgbClr val="7030A0">
              <a:alpha val="15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5505450" y="1962150"/>
            <a:ext cx="323851" cy="34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9301" y="1877328"/>
            <a:ext cx="5314949" cy="165920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/resources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폴더의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스크립트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제이쿼리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위치 읽어드리는 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01113" y="3528936"/>
            <a:ext cx="1552575" cy="3183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타일즈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기능 설정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76276" y="4155494"/>
            <a:ext cx="6172199" cy="1188031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877050" y="4684851"/>
            <a:ext cx="723900" cy="2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56122" y="4643153"/>
            <a:ext cx="3028051" cy="4040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단계와 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단계 요청에 대해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인터셉터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7225" y="5441870"/>
            <a:ext cx="8667750" cy="1188031"/>
          </a:xfrm>
          <a:prstGeom prst="rect">
            <a:avLst/>
          </a:prstGeom>
          <a:solidFill>
            <a:srgbClr val="00B0F0">
              <a:alpha val="9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91275" y="6321344"/>
            <a:ext cx="3010961" cy="304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MultipartResolver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업로드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69062" y="724547"/>
            <a:ext cx="4414838" cy="794652"/>
          </a:xfrm>
          <a:prstGeom prst="rect">
            <a:avLst/>
          </a:prstGeom>
          <a:solidFill>
            <a:srgbClr val="92D05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tx1"/>
                </a:solidFill>
              </a:rPr>
              <a:t>servlet-context.xml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99" y="1169620"/>
            <a:ext cx="8800491" cy="525084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33088" y="504308"/>
            <a:ext cx="4414838" cy="794652"/>
          </a:xfrm>
          <a:prstGeom prst="rect">
            <a:avLst/>
          </a:prstGeom>
          <a:solidFill>
            <a:srgbClr val="92D05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tx1"/>
                </a:solidFill>
              </a:rPr>
              <a:t>mybatis-context.xml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935" y="1169621"/>
            <a:ext cx="5152104" cy="521528"/>
          </a:xfrm>
          <a:prstGeom prst="rect">
            <a:avLst/>
          </a:prstGeom>
          <a:solidFill>
            <a:srgbClr val="00B0F0">
              <a:alpha val="9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66013" y="1542244"/>
            <a:ext cx="552450" cy="8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8413" y="1456519"/>
            <a:ext cx="1246876" cy="2476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935" y="1978049"/>
            <a:ext cx="6544511" cy="1324662"/>
          </a:xfrm>
          <a:prstGeom prst="rect">
            <a:avLst/>
          </a:prstGeom>
          <a:solidFill>
            <a:srgbClr val="7030A0">
              <a:alpha val="15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141152" y="2779164"/>
            <a:ext cx="552450" cy="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13552" y="2693439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/>
              <a:t>DB Connection</a:t>
            </a:r>
            <a:r>
              <a:rPr lang="ko-KR" altLang="en-US" sz="1400" b="1" dirty="0"/>
              <a:t>을 위한 객체 생성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9935" y="5618521"/>
            <a:ext cx="6551217" cy="801944"/>
          </a:xfrm>
          <a:prstGeom prst="rect">
            <a:avLst/>
          </a:prstGeom>
          <a:solidFill>
            <a:srgbClr val="92D050">
              <a:alpha val="15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147445" y="5893031"/>
            <a:ext cx="552450" cy="84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9844" y="5807306"/>
            <a:ext cx="2928081" cy="2451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자동화 </a:t>
            </a:r>
            <a:r>
              <a:rPr lang="ko-KR" altLang="en-US" sz="1400" b="1" dirty="0"/>
              <a:t>객체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934" y="3385457"/>
            <a:ext cx="8042437" cy="368478"/>
          </a:xfrm>
          <a:prstGeom prst="rect">
            <a:avLst/>
          </a:prstGeom>
          <a:solidFill>
            <a:schemeClr val="accent6">
              <a:lumMod val="60000"/>
              <a:lumOff val="40000"/>
              <a:alpha val="1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76038" y="3562935"/>
            <a:ext cx="282905" cy="184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02610" y="3469434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/>
              <a:t>DB </a:t>
            </a:r>
            <a:r>
              <a:rPr lang="ko-KR" altLang="en-US" sz="1400" b="1" dirty="0"/>
              <a:t>프로그램에서 사용할 객체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9934" y="3777646"/>
            <a:ext cx="8086104" cy="170629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76038" y="3845969"/>
            <a:ext cx="282905" cy="18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02610" y="3752468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err="1"/>
              <a:t>src</a:t>
            </a:r>
            <a:r>
              <a:rPr lang="en-US" altLang="ko-KR" sz="1400" b="1" dirty="0"/>
              <a:t>/main/resources </a:t>
            </a:r>
            <a:r>
              <a:rPr lang="ko-KR" altLang="en-US" sz="1400" b="1" dirty="0"/>
              <a:t>위치를 </a:t>
            </a:r>
            <a:r>
              <a:rPr lang="ko-KR" altLang="en-US" sz="1400" b="1" dirty="0" smtClean="0"/>
              <a:t>찾음</a:t>
            </a:r>
            <a:endParaRPr lang="en-US" altLang="ko-KR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2334" y="3930046"/>
            <a:ext cx="7563466" cy="181094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316808" y="4031027"/>
            <a:ext cx="282905" cy="18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32371" y="3946122"/>
            <a:ext cx="2497248" cy="223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/>
              <a:t>DB</a:t>
            </a:r>
            <a:r>
              <a:rPr lang="ko-KR" altLang="en-US" sz="1400" b="1" dirty="0"/>
              <a:t>에서 실행할 </a:t>
            </a:r>
            <a:r>
              <a:rPr lang="en-US" altLang="ko-KR" sz="1400" b="1" dirty="0" err="1"/>
              <a:t>sql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문장을 태그로 정의</a:t>
            </a:r>
            <a:endParaRPr lang="en-US" altLang="ko-KR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934" y="4718987"/>
            <a:ext cx="7890037" cy="792762"/>
          </a:xfrm>
          <a:prstGeom prst="rect">
            <a:avLst/>
          </a:prstGeom>
          <a:solidFill>
            <a:srgbClr val="00B050">
              <a:alpha val="15000"/>
            </a:srgbClr>
          </a:soli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92531" y="5087488"/>
            <a:ext cx="363699" cy="4572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047900" y="5001764"/>
            <a:ext cx="1600025" cy="1970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smtClean="0"/>
              <a:t>Transaction </a:t>
            </a:r>
            <a:r>
              <a:rPr lang="ko-KR" altLang="en-US" sz="1400" b="1" dirty="0" smtClean="0"/>
              <a:t>설정</a:t>
            </a:r>
            <a:endParaRPr lang="en-US" altLang="ko-KR" sz="1400" b="1" dirty="0" smtClean="0"/>
          </a:p>
          <a:p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환경 나뭇잎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ZA" dirty="0"/>
          </a:p>
        </p:txBody>
      </p:sp>
      <p:cxnSp>
        <p:nvCxnSpPr>
          <p:cNvPr id="5" name="직선 연결선(S) 4" descr="구분선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개체 틀 28">
            <a:extLst>
              <a:ext uri="{FF2B5EF4-FFF2-40B4-BE49-F238E27FC236}">
                <a16:creationId xmlns:a16="http://schemas.microsoft.com/office/drawing/2014/main" id="{F7A1C9A3-D9CA-3245-A622-A160A2C4A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tretch>
            <a:fillRect/>
          </a:stretch>
        </p:blipFill>
        <p:spPr>
          <a:xfrm>
            <a:off x="8065008" y="2591534"/>
            <a:ext cx="1344168" cy="696523"/>
          </a:xfrm>
        </p:spPr>
      </p:pic>
      <p:sp>
        <p:nvSpPr>
          <p:cNvPr id="7" name="부제목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전수지</a:t>
            </a:r>
            <a:endParaRPr lang="ko-KR" altLang="en-ZA" dirty="0"/>
          </a:p>
        </p:txBody>
      </p:sp>
      <p:pic>
        <p:nvPicPr>
          <p:cNvPr id="13" name="그래픽 12" descr="사용자" title="아이콘 - 발표자 이름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+1 23 987 6554</a:t>
            </a:r>
            <a:endParaRPr lang="en-US" altLang="ko-KR" dirty="0"/>
          </a:p>
        </p:txBody>
      </p:sp>
      <p:pic>
        <p:nvPicPr>
          <p:cNvPr id="15" name="그래픽 14" descr="휴대폰" title="아이콘 - 발표자 전화 번호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지민</a:t>
            </a:r>
            <a:r>
              <a:rPr lang="en-US" altLang="ko-KR" dirty="0" smtClean="0"/>
              <a:t>@email.com</a:t>
            </a:r>
            <a:endParaRPr lang="en-US" altLang="ko-KR" dirty="0"/>
          </a:p>
        </p:txBody>
      </p:sp>
      <p:pic>
        <p:nvPicPr>
          <p:cNvPr id="14" name="그래픽 13" descr="봉투" title="발표자 전자 메일 아이콘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hlinkClick r:id="rId11"/>
              </a:rPr>
              <a:t>www.fabrikam.com</a:t>
            </a:r>
            <a:r>
              <a:rPr lang="ko-KR" altLang="en-US" dirty="0"/>
              <a:t> </a:t>
            </a:r>
          </a:p>
        </p:txBody>
      </p:sp>
      <p:pic>
        <p:nvPicPr>
          <p:cNvPr id="30" name="그래픽 29" descr="세계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ZA" dirty="0"/>
          </a:p>
        </p:txBody>
      </p:sp>
      <p:pic>
        <p:nvPicPr>
          <p:cNvPr id="67" name="그림 개체 틀 66" descr="구름 모양">
            <a:extLst>
              <a:ext uri="{FF2B5EF4-FFF2-40B4-BE49-F238E27FC236}">
                <a16:creationId xmlns:a16="http://schemas.microsoft.com/office/drawing/2014/main" id="{83A6FB07-C3E8-FC4B-818B-404D48DAF4F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94" y="3926335"/>
            <a:ext cx="2160000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094" y="4683350"/>
            <a:ext cx="2160000" cy="1903840"/>
          </a:xfrm>
        </p:spPr>
        <p:txBody>
          <a:bodyPr rtlCol="0"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/>
              <a:t>Spring MVC </a:t>
            </a:r>
            <a:r>
              <a:rPr lang="en-US" altLang="ko-KR" dirty="0" smtClean="0"/>
              <a:t>Architecture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 smtClean="0"/>
              <a:t>ERD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/>
              <a:t>Web Application </a:t>
            </a:r>
            <a:r>
              <a:rPr lang="en-US" altLang="ko-KR" dirty="0" smtClean="0"/>
              <a:t>Structure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ko-KR" altLang="ru-RU" dirty="0"/>
          </a:p>
        </p:txBody>
      </p:sp>
      <p:cxnSp>
        <p:nvCxnSpPr>
          <p:cNvPr id="75" name="직선 연결선(S) 74" descr="슬라이드의 첫 번째 구분선">
            <a:extLst>
              <a:ext uri="{FF2B5EF4-FFF2-40B4-BE49-F238E27FC236}">
                <a16:creationId xmlns:a16="http://schemas.microsoft.com/office/drawing/2014/main" id="{1D5BA55A-3253-4F3B-A32A-5A12ECE65A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그림 개체 틀 158" descr="선인장">
            <a:extLst>
              <a:ext uri="{FF2B5EF4-FFF2-40B4-BE49-F238E27FC236}">
                <a16:creationId xmlns:a16="http://schemas.microsoft.com/office/drawing/2014/main" id="{9F99EF5B-831D-4852-A739-269399B8FA7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6076" y="3926335"/>
            <a:ext cx="2160587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 smtClean="0"/>
              <a:t>servlet-context.xml</a:t>
            </a:r>
          </a:p>
        </p:txBody>
      </p:sp>
      <p:cxnSp>
        <p:nvCxnSpPr>
          <p:cNvPr id="77" name="직선 연결선(S) 76" descr="슬라이드의 두 번째 구분선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그림 개체 틀 160" descr="온도계">
            <a:extLst>
              <a:ext uri="{FF2B5EF4-FFF2-40B4-BE49-F238E27FC236}">
                <a16:creationId xmlns:a16="http://schemas.microsoft.com/office/drawing/2014/main" id="{22C4A1E7-2C42-4D5E-9D5C-DB503F231A3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0543" y="3926335"/>
            <a:ext cx="2160588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l" rtl="0"/>
            <a:endParaRPr lang="ko-KR" altLang="ru-RU" dirty="0"/>
          </a:p>
        </p:txBody>
      </p:sp>
      <p:cxnSp>
        <p:nvCxnSpPr>
          <p:cNvPr id="78" name="직선 연결선(S) 77" descr="슬라이드의 세 번째 구분선">
            <a:extLst>
              <a:ext uri="{FF2B5EF4-FFF2-40B4-BE49-F238E27FC236}">
                <a16:creationId xmlns:a16="http://schemas.microsoft.com/office/drawing/2014/main" id="{29488879-6129-4D02-B173-36635DF61B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그림 개체 틀 162" descr="야자수">
            <a:extLst>
              <a:ext uri="{FF2B5EF4-FFF2-40B4-BE49-F238E27FC236}">
                <a16:creationId xmlns:a16="http://schemas.microsoft.com/office/drawing/2014/main" id="{B21D58C1-B806-40E0-9006-675AF7916756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/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5013" y="3926335"/>
            <a:ext cx="2160587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163F1F1-E70E-4823-905B-45B18FCD35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algn="l" rtl="0"/>
            <a:endParaRPr lang="ko-KR" altLang="ru-RU" dirty="0"/>
          </a:p>
        </p:txBody>
      </p:sp>
      <p:cxnSp>
        <p:nvCxnSpPr>
          <p:cNvPr id="79" name="직선 연결선(S) 78" descr="슬라이드의 네 번째 구분선">
            <a:extLst>
              <a:ext uri="{FF2B5EF4-FFF2-40B4-BE49-F238E27FC236}">
                <a16:creationId xmlns:a16="http://schemas.microsoft.com/office/drawing/2014/main" id="{9926A3E2-2234-409D-9838-30428E6377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그림 개체 틀 164" descr="공장">
            <a:extLst>
              <a:ext uri="{FF2B5EF4-FFF2-40B4-BE49-F238E27FC236}">
                <a16:creationId xmlns:a16="http://schemas.microsoft.com/office/drawing/2014/main" id="{6D714D76-10CE-413E-BCF3-42860232AB9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/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09481" y="3926335"/>
            <a:ext cx="2160588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오류 해결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938F1A8-AEA6-473B-9AF3-DA6DF3A50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algn="l" rtl="0"/>
            <a:endParaRPr lang="ko-KR" altLang="ru-RU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MVC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5525" y="2655433"/>
            <a:ext cx="1085850" cy="145732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(browser)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8625" y="1226683"/>
            <a:ext cx="952500" cy="4752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Spring's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Disptacher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Servlet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40375" y="1655307"/>
            <a:ext cx="1647825" cy="7239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Handler 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40375" y="2522084"/>
            <a:ext cx="1638299" cy="800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 dirty="0">
                <a:solidFill>
                  <a:schemeClr val="tx1"/>
                </a:solidFill>
              </a:rPr>
              <a:t>Controller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(Servlet)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Controller —&gt; Service —&gt; Dao —&gt; DB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8001" y="3741282"/>
            <a:ext cx="1590674" cy="942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View Resolver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78476" y="5208133"/>
            <a:ext cx="1628774" cy="590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View</a:t>
            </a:r>
            <a:r>
              <a:rPr lang="en-US" altLang="ko-KR" sz="1200" b="1" baseline="0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(JSP)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35975" y="2503033"/>
            <a:ext cx="1095374" cy="5143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bg1"/>
                </a:solidFill>
              </a:rPr>
              <a:t>(Service)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Java</a:t>
            </a:r>
            <a:r>
              <a:rPr lang="en-US" altLang="ko-KR" sz="1100" b="1" baseline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074275" y="2541133"/>
            <a:ext cx="685800" cy="495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tx1"/>
                </a:solidFill>
              </a:rPr>
              <a:t>(DAO)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4275" y="3646033"/>
            <a:ext cx="676275" cy="5619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tx1"/>
                </a:solidFill>
              </a:rPr>
              <a:t>DB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130425" y="2988808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02077" y="1815093"/>
            <a:ext cx="1638298" cy="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930650" y="4636634"/>
            <a:ext cx="1638300" cy="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930650" y="5379583"/>
            <a:ext cx="1638300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/>
          <p:nvPr/>
        </p:nvSpPr>
        <p:spPr>
          <a:xfrm>
            <a:off x="4216400" y="5160508"/>
            <a:ext cx="565219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Model</a:t>
            </a:r>
            <a:endParaRPr lang="ko-KR" altLang="en-US" sz="1100" b="1"/>
          </a:p>
        </p:txBody>
      </p:sp>
      <p:sp>
        <p:nvSpPr>
          <p:cNvPr id="19" name="TextBox 27"/>
          <p:cNvSpPr txBox="1"/>
          <p:nvPr/>
        </p:nvSpPr>
        <p:spPr>
          <a:xfrm>
            <a:off x="4121150" y="1550533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sp>
        <p:nvSpPr>
          <p:cNvPr id="20" name="TextBox 28"/>
          <p:cNvSpPr txBox="1"/>
          <p:nvPr/>
        </p:nvSpPr>
        <p:spPr>
          <a:xfrm>
            <a:off x="4273585" y="3977771"/>
            <a:ext cx="86040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View</a:t>
            </a:r>
            <a:r>
              <a:rPr lang="en-US" altLang="ko-KR" sz="1100" b="1" baseline="0" dirty="0"/>
              <a:t> name</a:t>
            </a:r>
            <a:endParaRPr lang="ko-KR" altLang="en-US" sz="11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911600" y="2598283"/>
            <a:ext cx="16192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0"/>
          <p:cNvSpPr txBox="1"/>
          <p:nvPr/>
        </p:nvSpPr>
        <p:spPr>
          <a:xfrm>
            <a:off x="4111625" y="2322058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sp>
        <p:nvSpPr>
          <p:cNvPr id="23" name="TextBox 32"/>
          <p:cNvSpPr txBox="1"/>
          <p:nvPr/>
        </p:nvSpPr>
        <p:spPr>
          <a:xfrm>
            <a:off x="2178050" y="2712583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101850" y="3898446"/>
            <a:ext cx="866775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930650" y="2179183"/>
            <a:ext cx="1619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921127" y="3045962"/>
            <a:ext cx="1600198" cy="2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3902077" y="4217533"/>
            <a:ext cx="163829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3911602" y="5655808"/>
            <a:ext cx="163829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4"/>
          <p:cNvSpPr txBox="1"/>
          <p:nvPr/>
        </p:nvSpPr>
        <p:spPr>
          <a:xfrm>
            <a:off x="2178050" y="3636508"/>
            <a:ext cx="746102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endParaRPr lang="ko-KR" altLang="ko-KR" b="1">
              <a:effectLst/>
            </a:endParaRPr>
          </a:p>
        </p:txBody>
      </p:sp>
      <p:sp>
        <p:nvSpPr>
          <p:cNvPr id="30" name="TextBox 55"/>
          <p:cNvSpPr txBox="1"/>
          <p:nvPr/>
        </p:nvSpPr>
        <p:spPr>
          <a:xfrm>
            <a:off x="4178300" y="5398633"/>
            <a:ext cx="746102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Response</a:t>
            </a:r>
            <a:endParaRPr lang="ko-KR" altLang="en-US" sz="1100" b="1"/>
          </a:p>
        </p:txBody>
      </p:sp>
      <p:sp>
        <p:nvSpPr>
          <p:cNvPr id="31" name="TextBox 56"/>
          <p:cNvSpPr txBox="1"/>
          <p:nvPr/>
        </p:nvSpPr>
        <p:spPr>
          <a:xfrm>
            <a:off x="4207397" y="4422901"/>
            <a:ext cx="877356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View</a:t>
            </a:r>
            <a:r>
              <a:rPr lang="en-US" altLang="ko-KR" sz="1100" b="1" baseline="0" dirty="0"/>
              <a:t> object</a:t>
            </a:r>
            <a:endParaRPr lang="ko-KR" altLang="en-US" sz="1100" b="1" dirty="0"/>
          </a:p>
        </p:txBody>
      </p:sp>
      <p:sp>
        <p:nvSpPr>
          <p:cNvPr id="32" name="TextBox 57"/>
          <p:cNvSpPr txBox="1"/>
          <p:nvPr/>
        </p:nvSpPr>
        <p:spPr>
          <a:xfrm>
            <a:off x="4159250" y="1902958"/>
            <a:ext cx="776238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Controller</a:t>
            </a:r>
            <a:endParaRPr lang="ko-KR" altLang="en-US" sz="1100" b="1"/>
          </a:p>
        </p:txBody>
      </p:sp>
      <p:sp>
        <p:nvSpPr>
          <p:cNvPr id="33" name="TextBox 58"/>
          <p:cNvSpPr txBox="1"/>
          <p:nvPr/>
        </p:nvSpPr>
        <p:spPr>
          <a:xfrm>
            <a:off x="4025900" y="2674483"/>
            <a:ext cx="1595180" cy="4367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Model</a:t>
            </a:r>
            <a:r>
              <a:rPr lang="en-US" altLang="ko-KR" sz="1100" b="1" baseline="0"/>
              <a:t> Object and</a:t>
            </a:r>
          </a:p>
          <a:p>
            <a:r>
              <a:rPr lang="en-US" altLang="ko-KR" sz="1100" b="1" baseline="0"/>
              <a:t>View name/View object</a:t>
            </a:r>
            <a:endParaRPr lang="ko-KR" altLang="en-US" sz="1100" b="1"/>
          </a:p>
        </p:txBody>
      </p:sp>
      <p:cxnSp>
        <p:nvCxnSpPr>
          <p:cNvPr id="34" name="직선 화살표 연결선 33"/>
          <p:cNvCxnSpPr>
            <a:stCxn id="12" idx="2"/>
            <a:endCxn id="13" idx="0"/>
          </p:cNvCxnSpPr>
          <p:nvPr/>
        </p:nvCxnSpPr>
        <p:spPr>
          <a:xfrm flipH="1">
            <a:off x="10412413" y="3036433"/>
            <a:ext cx="4762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1"/>
          </p:cNvCxnSpPr>
          <p:nvPr/>
        </p:nvCxnSpPr>
        <p:spPr>
          <a:xfrm flipH="1">
            <a:off x="9521825" y="2788783"/>
            <a:ext cx="552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1"/>
          </p:cNvCxnSpPr>
          <p:nvPr/>
        </p:nvCxnSpPr>
        <p:spPr>
          <a:xfrm flipH="1" flipV="1">
            <a:off x="7178675" y="2750683"/>
            <a:ext cx="1257300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388224" y="2798308"/>
            <a:ext cx="962025" cy="85725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bg1"/>
                </a:solidFill>
              </a:rPr>
              <a:t>Model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(Java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Beans)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38" name="TextBox 87"/>
          <p:cNvSpPr txBox="1"/>
          <p:nvPr/>
        </p:nvSpPr>
        <p:spPr>
          <a:xfrm>
            <a:off x="5502274" y="2102983"/>
            <a:ext cx="1714501" cy="2476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Controller URL</a:t>
            </a:r>
            <a:r>
              <a:rPr lang="en-US" altLang="ko-KR" sz="1100" b="1" baseline="0"/>
              <a:t> Mapping</a:t>
            </a:r>
            <a:endParaRPr lang="ko-KR" altLang="en-US" sz="1100" b="1"/>
          </a:p>
        </p:txBody>
      </p:sp>
      <p:sp>
        <p:nvSpPr>
          <p:cNvPr id="39" name="TextBox 88"/>
          <p:cNvSpPr txBox="1"/>
          <p:nvPr/>
        </p:nvSpPr>
        <p:spPr>
          <a:xfrm>
            <a:off x="5616575" y="4331832"/>
            <a:ext cx="1209675" cy="2952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Find View Object</a:t>
            </a:r>
            <a:endParaRPr lang="ko-KR" altLang="en-US" sz="1100" b="1"/>
          </a:p>
        </p:txBody>
      </p:sp>
      <p:sp>
        <p:nvSpPr>
          <p:cNvPr id="40" name="TextBox 89"/>
          <p:cNvSpPr txBox="1"/>
          <p:nvPr/>
        </p:nvSpPr>
        <p:spPr>
          <a:xfrm>
            <a:off x="8416925" y="2998333"/>
            <a:ext cx="1209675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Business</a:t>
            </a:r>
            <a:r>
              <a:rPr lang="en-US" altLang="ko-KR" sz="1100" b="1" baseline="0"/>
              <a:t> Logic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8918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66800"/>
            <a:ext cx="10978950" cy="546071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9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150" y="1242942"/>
            <a:ext cx="3853331" cy="512824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Application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1307751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altLang="ko-KR" sz="1400" smtClean="0"/>
              <a:pPr/>
              <a:t>5</a:t>
            </a:fld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642179" y="1480457"/>
            <a:ext cx="1567542" cy="23222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42179" y="3048000"/>
            <a:ext cx="3193142" cy="261257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/>
          <p:cNvSpPr/>
          <p:nvPr/>
        </p:nvSpPr>
        <p:spPr>
          <a:xfrm>
            <a:off x="4222750" y="4354286"/>
            <a:ext cx="2510971" cy="885371"/>
          </a:xfrm>
          <a:prstGeom prst="rect">
            <a:avLst/>
          </a:prstGeom>
          <a:solidFill>
            <a:srgbClr val="00B0F0">
              <a:alpha val="2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직사각형 8"/>
          <p:cNvSpPr/>
          <p:nvPr/>
        </p:nvSpPr>
        <p:spPr>
          <a:xfrm>
            <a:off x="4425950" y="5239657"/>
            <a:ext cx="1142449" cy="181720"/>
          </a:xfrm>
          <a:prstGeom prst="rect">
            <a:avLst/>
          </a:prstGeom>
          <a:solidFill>
            <a:srgbClr val="92D050">
              <a:alpha val="30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직사각형 9"/>
          <p:cNvSpPr/>
          <p:nvPr/>
        </p:nvSpPr>
        <p:spPr>
          <a:xfrm>
            <a:off x="4425950" y="5421377"/>
            <a:ext cx="1378857" cy="239194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238750" y="1596571"/>
            <a:ext cx="566057" cy="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48795" y="1480457"/>
            <a:ext cx="1306286" cy="2467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dirty="0" smtClean="0">
                <a:solidFill>
                  <a:srgbClr val="00B0F0"/>
                </a:solidFill>
              </a:rPr>
              <a:t>Controller(Servlet)</a:t>
            </a:r>
            <a:endParaRPr lang="ko-KR" alt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2179" y="6125028"/>
            <a:ext cx="1161142" cy="181720"/>
          </a:xfrm>
          <a:prstGeom prst="rect">
            <a:avLst/>
          </a:prstGeom>
          <a:solidFill>
            <a:srgbClr val="FFC000">
              <a:alpha val="2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7368839" y="3037259"/>
            <a:ext cx="1349829" cy="2612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002060"/>
                </a:solidFill>
              </a:rPr>
              <a:t>Web content</a:t>
            </a:r>
            <a:endParaRPr lang="ko-KR" altLang="en-US" sz="1600" b="1" dirty="0" smtClean="0">
              <a:solidFill>
                <a:srgbClr val="00206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733721" y="3167887"/>
            <a:ext cx="635119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733720" y="4597544"/>
            <a:ext cx="635119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27786" y="4474173"/>
            <a:ext cx="2034621" cy="271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00B0F0"/>
                </a:solidFill>
              </a:rPr>
              <a:t>Spring configuration file</a:t>
            </a:r>
            <a:endParaRPr lang="ko-KR" altLang="en-US" sz="1600" b="1" dirty="0" smtClean="0">
              <a:solidFill>
                <a:srgbClr val="00B0F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568399" y="5334293"/>
            <a:ext cx="635119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34205" y="5268976"/>
            <a:ext cx="601116" cy="2027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92D050"/>
                </a:solidFill>
              </a:rPr>
              <a:t>View</a:t>
            </a:r>
            <a:endParaRPr lang="ko-KR" altLang="en-US" sz="1600" b="1" dirty="0" smtClean="0">
              <a:solidFill>
                <a:srgbClr val="92D05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803321" y="6231533"/>
            <a:ext cx="635119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8235" y="6092808"/>
            <a:ext cx="2034621" cy="3152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FFC000"/>
                </a:solidFill>
              </a:rPr>
              <a:t>Maven configuration file</a:t>
            </a:r>
            <a:endParaRPr lang="ko-KR" altLang="en-US" sz="1600" b="1" dirty="0" smtClean="0">
              <a:solidFill>
                <a:srgbClr val="FFC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5848797" y="5548119"/>
            <a:ext cx="986524" cy="182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19941" y="5430412"/>
            <a:ext cx="2439266" cy="6623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7030A0"/>
                </a:solidFill>
              </a:rPr>
              <a:t>Web deployment descriptor</a:t>
            </a:r>
          </a:p>
          <a:p>
            <a:pPr algn="l"/>
            <a:r>
              <a:rPr lang="en-US" altLang="ko-KR" sz="1600" b="1" dirty="0" smtClean="0"/>
              <a:t>Contains mapping(s) or URL to actual </a:t>
            </a:r>
          </a:p>
          <a:p>
            <a:pPr algn="l"/>
            <a:r>
              <a:rPr lang="en-US" altLang="ko-KR" sz="1600" b="1" dirty="0" smtClean="0"/>
              <a:t>Servlet code</a:t>
            </a:r>
            <a:endParaRPr lang="ko-KR" altLang="en-US" sz="1600" b="1" dirty="0" smtClean="0"/>
          </a:p>
        </p:txBody>
      </p:sp>
      <p:sp>
        <p:nvSpPr>
          <p:cNvPr id="29" name="오른쪽 화살표 28"/>
          <p:cNvSpPr/>
          <p:nvPr/>
        </p:nvSpPr>
        <p:spPr>
          <a:xfrm>
            <a:off x="6819941" y="3685112"/>
            <a:ext cx="681726" cy="319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7683149" y="3685112"/>
            <a:ext cx="1155143" cy="5106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 to </a:t>
            </a:r>
          </a:p>
          <a:p>
            <a:pPr algn="l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 server</a:t>
            </a:r>
            <a:endParaRPr lang="ko-KR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739467"/>
              </p:ext>
            </p:extLst>
          </p:nvPr>
        </p:nvGraphicFramePr>
        <p:xfrm>
          <a:off x="1669599" y="2047876"/>
          <a:ext cx="2128683" cy="32480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28683">
                  <a:extLst>
                    <a:ext uri="{9D8B030D-6E8A-4147-A177-3AD203B41FA5}">
                      <a16:colId xmlns:a16="http://schemas.microsoft.com/office/drawing/2014/main" val="1091557120"/>
                    </a:ext>
                  </a:extLst>
                </a:gridCol>
              </a:tblGrid>
              <a:tr h="35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BaseController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8329512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AdminGoods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134401"/>
                  </a:ext>
                </a:extLst>
              </a:tr>
              <a:tr h="566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AdminMember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770343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AdminOrder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055545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797628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4934497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283786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6033850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MyPage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757179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7612444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69599" y="1276083"/>
            <a:ext cx="9398434" cy="421260"/>
          </a:xfrm>
        </p:spPr>
        <p:txBody>
          <a:bodyPr/>
          <a:lstStyle/>
          <a:p>
            <a:r>
              <a:rPr lang="en-US" altLang="ko-KR" sz="2000" dirty="0" smtClean="0"/>
              <a:t>Controller </a:t>
            </a:r>
            <a:r>
              <a:rPr lang="ko-KR" altLang="en-US" sz="2000" dirty="0" smtClean="0"/>
              <a:t>계층 구조 및 </a:t>
            </a:r>
            <a:r>
              <a:rPr lang="en-US" altLang="ko-KR" sz="2000" dirty="0" smtClean="0"/>
              <a:t>Service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DAO</a:t>
            </a:r>
            <a:r>
              <a:rPr lang="ko-KR" altLang="en-US" sz="2000" dirty="0" smtClean="0"/>
              <a:t>클래스의 계층 구조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07439"/>
              </p:ext>
            </p:extLst>
          </p:nvPr>
        </p:nvGraphicFramePr>
        <p:xfrm>
          <a:off x="1847850" y="5803900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ControllerImpl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62550"/>
              </p:ext>
            </p:extLst>
          </p:nvPr>
        </p:nvGraphicFramePr>
        <p:xfrm>
          <a:off x="4515036" y="2643398"/>
          <a:ext cx="1348230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8230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***Controller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>
            <a:stCxn id="6" idx="3"/>
            <a:endCxn id="7" idx="2"/>
          </p:cNvCxnSpPr>
          <p:nvPr/>
        </p:nvCxnSpPr>
        <p:spPr>
          <a:xfrm flipV="1">
            <a:off x="3598713" y="2963438"/>
            <a:ext cx="1590438" cy="30004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V="1">
            <a:off x="2723281" y="5295900"/>
            <a:ext cx="869" cy="50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61265"/>
              </p:ext>
            </p:extLst>
          </p:nvPr>
        </p:nvGraphicFramePr>
        <p:xfrm>
          <a:off x="5800728" y="5733732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ServiceImpl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27182"/>
              </p:ext>
            </p:extLst>
          </p:nvPr>
        </p:nvGraphicFramePr>
        <p:xfrm>
          <a:off x="8439148" y="5733732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DAOImpl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72997"/>
              </p:ext>
            </p:extLst>
          </p:nvPr>
        </p:nvGraphicFramePr>
        <p:xfrm>
          <a:off x="8439148" y="4174595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***DAO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81770"/>
              </p:ext>
            </p:extLst>
          </p:nvPr>
        </p:nvGraphicFramePr>
        <p:xfrm>
          <a:off x="5800727" y="4174595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***Service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21" idx="0"/>
            <a:endCxn id="24" idx="2"/>
          </p:cNvCxnSpPr>
          <p:nvPr/>
        </p:nvCxnSpPr>
        <p:spPr>
          <a:xfrm flipH="1" flipV="1">
            <a:off x="6676158" y="4494635"/>
            <a:ext cx="1" cy="12390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0"/>
            <a:endCxn id="23" idx="2"/>
          </p:cNvCxnSpPr>
          <p:nvPr/>
        </p:nvCxnSpPr>
        <p:spPr>
          <a:xfrm flipV="1">
            <a:off x="9314579" y="4494635"/>
            <a:ext cx="0" cy="12390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58273" y="2250289"/>
            <a:ext cx="4656193" cy="255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400" b="1" dirty="0" smtClean="0">
                <a:ea typeface="맑은 고딕" panose="020B0503020000020004" pitchFamily="50" charset="-127"/>
              </a:rPr>
              <a:t>모든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Controller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클래스들은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BaseController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클래스를 상속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6122" y="3696035"/>
            <a:ext cx="3402404" cy="4154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 dirty="0" smtClean="0"/>
              <a:t>Service</a:t>
            </a:r>
            <a:r>
              <a:rPr lang="ko-KR" altLang="en-US" sz="1400" b="1" dirty="0" smtClean="0"/>
              <a:t>와  </a:t>
            </a:r>
            <a:r>
              <a:rPr lang="en-US" altLang="ko-KR" sz="1400" b="1" dirty="0" smtClean="0"/>
              <a:t>DAO</a:t>
            </a:r>
            <a:r>
              <a:rPr lang="ko-KR" altLang="en-US" sz="1400" b="1" dirty="0" smtClean="0"/>
              <a:t>간의 계층 구조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1181100" y="589487"/>
            <a:ext cx="6840494" cy="4385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Web Application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*** </a:t>
            </a:r>
            <a:r>
              <a:rPr lang="en-US" altLang="ko-KR" sz="2500" dirty="0" err="1" smtClean="0"/>
              <a:t>ControllerImpl</a:t>
            </a:r>
            <a:r>
              <a:rPr lang="ko-KR" altLang="en-US" sz="2500" dirty="0" smtClean="0"/>
              <a:t>에서 사용할 메서드를 </a:t>
            </a:r>
            <a:r>
              <a:rPr lang="en-US" altLang="ko-KR" sz="2500" dirty="0" smtClean="0"/>
              <a:t>***Controller</a:t>
            </a:r>
            <a:r>
              <a:rPr lang="ko-KR" altLang="en-US" sz="2500" dirty="0" smtClean="0"/>
              <a:t>인터페이스에 선언</a:t>
            </a:r>
            <a:endParaRPr lang="ko-KR" altLang="en-US" sz="2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7</a:t>
            </a:fld>
            <a:endParaRPr lang="ko-KR" altLang="en-US" noProof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4634905"/>
            <a:ext cx="9781869" cy="20000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943970"/>
            <a:ext cx="9226350" cy="349535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514725" y="5461031"/>
            <a:ext cx="2128838" cy="69415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24150" y="2167931"/>
            <a:ext cx="1671638" cy="38576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88506" y="3993473"/>
            <a:ext cx="1383508" cy="38576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19412" y="5146706"/>
            <a:ext cx="1550194" cy="31432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53190" y="1139553"/>
            <a:ext cx="1662110" cy="41778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414580" y="1557338"/>
            <a:ext cx="2612489" cy="6105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672014" y="1552331"/>
            <a:ext cx="2416968" cy="25516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2000" y="923910"/>
            <a:ext cx="11340000" cy="4908090"/>
          </a:xfrm>
        </p:spPr>
        <p:txBody>
          <a:bodyPr/>
          <a:lstStyle/>
          <a:p>
            <a:r>
              <a:rPr lang="en-US" altLang="ko-KR" dirty="0"/>
              <a:t>servlet-context.xml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8" y="1140449"/>
            <a:ext cx="10884070" cy="543504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31999" y="1371600"/>
            <a:ext cx="5100121" cy="228600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1999" y="1752600"/>
            <a:ext cx="7898185" cy="217358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2000" y="4040114"/>
            <a:ext cx="6416856" cy="1235973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2000" y="5386492"/>
            <a:ext cx="8751624" cy="1189003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왼쪽 화살표 설명선 10"/>
          <p:cNvSpPr/>
          <p:nvPr/>
        </p:nvSpPr>
        <p:spPr>
          <a:xfrm>
            <a:off x="8330184" y="2246893"/>
            <a:ext cx="2103120" cy="4523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746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타일즈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기능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왼쪽 화살표 설명선 11"/>
          <p:cNvSpPr/>
          <p:nvPr/>
        </p:nvSpPr>
        <p:spPr>
          <a:xfrm>
            <a:off x="6848856" y="4506505"/>
            <a:ext cx="3520440" cy="5261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938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 요청에 대해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인터셉터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왼쪽 화살표 설명선 12"/>
          <p:cNvSpPr/>
          <p:nvPr/>
        </p:nvSpPr>
        <p:spPr>
          <a:xfrm>
            <a:off x="9166594" y="5612948"/>
            <a:ext cx="2071382" cy="67689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515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멀티파트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뷰리졸버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왼쪽 화살표 설명선 13"/>
          <p:cNvSpPr/>
          <p:nvPr/>
        </p:nvSpPr>
        <p:spPr>
          <a:xfrm>
            <a:off x="5532120" y="1251863"/>
            <a:ext cx="5964248" cy="44323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807"/>
            </a:avLst>
          </a:prstGeom>
          <a:solidFill>
            <a:srgbClr val="0070C0">
              <a:alpha val="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/resources </a:t>
            </a:r>
            <a:r>
              <a:rPr lang="ko-KR" altLang="en-US" sz="1200" b="1" dirty="0">
                <a:solidFill>
                  <a:schemeClr val="tx1"/>
                </a:solidFill>
              </a:rPr>
              <a:t>폴더의 </a:t>
            </a:r>
            <a:r>
              <a:rPr lang="en-US" altLang="ko-KR" sz="1200" b="1" dirty="0">
                <a:solidFill>
                  <a:schemeClr val="tx1"/>
                </a:solidFill>
              </a:rPr>
              <a:t>HTML, </a:t>
            </a:r>
            <a:r>
              <a:rPr lang="ko-KR" altLang="en-US" sz="1200" b="1" dirty="0">
                <a:solidFill>
                  <a:schemeClr val="tx1"/>
                </a:solidFill>
              </a:rPr>
              <a:t>자바 스크립트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제이쿼리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이미지들을 </a:t>
            </a:r>
            <a:r>
              <a:rPr lang="ko-KR" altLang="en-US" sz="1200" b="1" dirty="0" err="1">
                <a:solidFill>
                  <a:schemeClr val="tx1"/>
                </a:solidFill>
              </a:rPr>
              <a:t>읽어들여</a:t>
            </a:r>
            <a:r>
              <a:rPr lang="ko-KR" altLang="en-US" sz="1200" b="1" dirty="0">
                <a:solidFill>
                  <a:schemeClr val="tx1"/>
                </a:solidFill>
              </a:rPr>
              <a:t> 설정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 </a:t>
            </a:r>
            <a:r>
              <a:rPr lang="en-US" altLang="ko-KR" sz="2800" dirty="0"/>
              <a:t>Web Application </a:t>
            </a:r>
            <a:r>
              <a:rPr lang="en-US" altLang="ko-KR" sz="2500" dirty="0" smtClean="0"/>
              <a:t>*** Controller, DAO, </a:t>
            </a:r>
            <a:r>
              <a:rPr lang="en-US" altLang="ko-KR" sz="2500" dirty="0" err="1" smtClean="0"/>
              <a:t>ServiceImpl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계층 구조</a:t>
            </a:r>
            <a:endParaRPr lang="ko-KR" altLang="en-US" sz="25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152000"/>
            <a:ext cx="3600450" cy="503872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9</a:t>
            </a:fld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6237_TF16411174.potx" id="{70598DE4-B77C-4CE9-86FC-18CF02CB518B}" vid="{56B2B526-8D08-4C1B-B389-6A8BE930D2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피치 데크</Template>
  <TotalTime>0</TotalTime>
  <Words>310</Words>
  <Application>Microsoft Office PowerPoint</Application>
  <PresentationFormat>와이드스크린</PresentationFormat>
  <Paragraphs>131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 Light</vt:lpstr>
      <vt:lpstr>Rockwell</vt:lpstr>
      <vt:lpstr>Times New Roman</vt:lpstr>
      <vt:lpstr>Wingdings</vt:lpstr>
      <vt:lpstr>Office 테마</vt:lpstr>
      <vt:lpstr>Shopping-mall project</vt:lpstr>
      <vt:lpstr>목차</vt:lpstr>
      <vt:lpstr>Spring MVC Architecture</vt:lpstr>
      <vt:lpstr>ERD</vt:lpstr>
      <vt:lpstr>Web Application Structure</vt:lpstr>
      <vt:lpstr>Controller 계층 구조 및 Service와 DAO클래스의 계층 구조</vt:lpstr>
      <vt:lpstr>*** ControllerImpl에서 사용할 메서드를 ***Controller인터페이스에 선언</vt:lpstr>
      <vt:lpstr>설정</vt:lpstr>
      <vt:lpstr> Web Application *** Controller, DAO, ServiceImpl 계층 구조</vt:lpstr>
      <vt:lpstr>설정</vt:lpstr>
      <vt:lpstr>설정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2022-10-07T04:06:31Z</dcterms:created>
  <dcterms:modified xsi:type="dcterms:W3CDTF">2022-10-08T08:16:34Z</dcterms:modified>
</cp:coreProperties>
</file>