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AC52-3736-48CC-BAB6-00289AC31BB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C2548-FC8A-41D8-978B-AE6ED842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6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2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7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370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486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1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5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0ACA-C887-4CCB-9249-9306C6DA69C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2B46-2F73-4454-B254-2E63251A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6458758"/>
            <a:ext cx="121920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sz="3200" dirty="0" err="1"/>
              <a:t>웹페이지</a:t>
            </a:r>
            <a:r>
              <a:rPr lang="ko-KR" altLang="en-US" sz="3200" dirty="0"/>
              <a:t> 구현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 smtClean="0"/>
              <a:t>진명국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867359" y="3651502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702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로그인 소스 파일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951FD59-6DF3-49CE-9BD2-CB325400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76"/>
          <a:stretch/>
        </p:blipFill>
        <p:spPr>
          <a:xfrm>
            <a:off x="431372" y="1426060"/>
            <a:ext cx="6816757" cy="372060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009988B-4A47-48E4-A59F-23252B1A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23" y="1423513"/>
            <a:ext cx="6654005" cy="155422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621CECC-0C91-4A64-9C40-39DAECE565C2}"/>
              </a:ext>
            </a:extLst>
          </p:cNvPr>
          <p:cNvSpPr/>
          <p:nvPr/>
        </p:nvSpPr>
        <p:spPr>
          <a:xfrm>
            <a:off x="1199456" y="2180862"/>
            <a:ext cx="2592288" cy="19202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1DF426C-D44D-48F1-B0E7-95A0F6CEA6BB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3791745" y="2200624"/>
            <a:ext cx="1314879" cy="76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5CED96-B34D-4D81-8E0C-194DC5D4DC39}"/>
              </a:ext>
            </a:extLst>
          </p:cNvPr>
          <p:cNvSpPr txBox="1"/>
          <p:nvPr/>
        </p:nvSpPr>
        <p:spPr>
          <a:xfrm>
            <a:off x="2495600" y="1303630"/>
            <a:ext cx="3891386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Id</a:t>
            </a:r>
            <a:r>
              <a:rPr lang="ko-KR" altLang="en-US" sz="1467" dirty="0"/>
              <a:t>와 </a:t>
            </a:r>
            <a:r>
              <a:rPr lang="en-US" altLang="ko-KR" sz="1467" dirty="0" err="1"/>
              <a:t>pwd</a:t>
            </a:r>
            <a:r>
              <a:rPr lang="ko-KR" altLang="en-US" sz="1467" dirty="0"/>
              <a:t>를 </a:t>
            </a:r>
            <a:r>
              <a:rPr lang="en-US" altLang="ko-KR" sz="1467" dirty="0"/>
              <a:t>Map</a:t>
            </a:r>
            <a:r>
              <a:rPr lang="ko-KR" altLang="en-US" sz="1467" dirty="0"/>
              <a:t>에 저장 후 </a:t>
            </a:r>
            <a:r>
              <a:rPr lang="en-US" altLang="ko-KR" sz="1467" dirty="0"/>
              <a:t>SQL</a:t>
            </a:r>
            <a:r>
              <a:rPr lang="ko-KR" altLang="en-US" sz="1467" dirty="0"/>
              <a:t>문으로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37756DC-2C2D-4107-8EF0-847AC33D5BB1}"/>
              </a:ext>
            </a:extLst>
          </p:cNvPr>
          <p:cNvSpPr/>
          <p:nvPr/>
        </p:nvSpPr>
        <p:spPr>
          <a:xfrm>
            <a:off x="3844782" y="4389107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MemberControllerImpl.java</a:t>
            </a:r>
            <a:endParaRPr lang="ko-KR" altLang="en-US" sz="1467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3B97A5F-5D2F-42C1-B6B0-E2026472B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22"/>
          <a:stretch/>
        </p:blipFill>
        <p:spPr>
          <a:xfrm>
            <a:off x="6576053" y="3044956"/>
            <a:ext cx="5139568" cy="358297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54EFD49-C17A-46C3-A0E9-C8C7FC4AA973}"/>
              </a:ext>
            </a:extLst>
          </p:cNvPr>
          <p:cNvSpPr/>
          <p:nvPr/>
        </p:nvSpPr>
        <p:spPr>
          <a:xfrm>
            <a:off x="9264352" y="2593690"/>
            <a:ext cx="2451269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member.xml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0C0A48-0B21-4C2F-857F-DF62D7DCD9E0}"/>
              </a:ext>
            </a:extLst>
          </p:cNvPr>
          <p:cNvSpPr txBox="1"/>
          <p:nvPr/>
        </p:nvSpPr>
        <p:spPr>
          <a:xfrm>
            <a:off x="8112225" y="6104710"/>
            <a:ext cx="335912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회원 정보를 </a:t>
            </a:r>
            <a:r>
              <a:rPr lang="ko-KR" altLang="en-US" sz="1467"/>
              <a:t>저장할 </a:t>
            </a:r>
            <a:r>
              <a:rPr lang="en-US" altLang="ko-KR" sz="1467" dirty="0" err="1"/>
              <a:t>resultMap</a:t>
            </a:r>
            <a:r>
              <a:rPr lang="ko-KR" altLang="en-US" sz="1467" dirty="0"/>
              <a:t>을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639396-DC45-4926-905F-573739D21EC0}"/>
              </a:ext>
            </a:extLst>
          </p:cNvPr>
          <p:cNvSpPr txBox="1"/>
          <p:nvPr/>
        </p:nvSpPr>
        <p:spPr>
          <a:xfrm>
            <a:off x="476379" y="5425273"/>
            <a:ext cx="3486852" cy="7696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조회한 회원 정보를 가져와</a:t>
            </a:r>
            <a:endParaRPr lang="en-US" altLang="ko-KR" sz="1467" dirty="0"/>
          </a:p>
          <a:p>
            <a:r>
              <a:rPr lang="en-US" altLang="ko-KR" sz="1467" dirty="0" err="1"/>
              <a:t>IsLogOn</a:t>
            </a:r>
            <a:r>
              <a:rPr lang="en-US" altLang="ko-KR" sz="1467" dirty="0"/>
              <a:t> </a:t>
            </a:r>
            <a:r>
              <a:rPr lang="ko-KR" altLang="en-US" sz="1467" dirty="0"/>
              <a:t>속성을 </a:t>
            </a:r>
            <a:r>
              <a:rPr lang="en-US" altLang="ko-KR" sz="1467" dirty="0"/>
              <a:t>true</a:t>
            </a:r>
            <a:r>
              <a:rPr lang="ko-KR" altLang="en-US" sz="1467" dirty="0"/>
              <a:t>로 설정</a:t>
            </a:r>
            <a:r>
              <a:rPr lang="en-US" altLang="ko-KR" sz="1467" dirty="0"/>
              <a:t>, </a:t>
            </a:r>
          </a:p>
          <a:p>
            <a:r>
              <a:rPr lang="en-US" altLang="ko-KR" sz="1467" dirty="0" err="1"/>
              <a:t>memberInfo</a:t>
            </a:r>
            <a:r>
              <a:rPr lang="ko-KR" altLang="en-US" sz="1467" dirty="0"/>
              <a:t>속성으로 회원 정보를 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A08587E-454E-4E71-B6B2-8A54F2294AC4}"/>
              </a:ext>
            </a:extLst>
          </p:cNvPr>
          <p:cNvSpPr/>
          <p:nvPr/>
        </p:nvSpPr>
        <p:spPr>
          <a:xfrm>
            <a:off x="1472854" y="2482177"/>
            <a:ext cx="2702933" cy="58164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BD02FAF-EBC2-4966-8848-0836CFA700A0}"/>
              </a:ext>
            </a:extLst>
          </p:cNvPr>
          <p:cNvCxnSpPr>
            <a:cxnSpLocks/>
          </p:cNvCxnSpPr>
          <p:nvPr/>
        </p:nvCxnSpPr>
        <p:spPr>
          <a:xfrm flipH="1">
            <a:off x="1472853" y="3061254"/>
            <a:ext cx="365307" cy="232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로그인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E0C6E00-34E9-42B6-9852-F66AA126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10085"/>
            <a:ext cx="7488832" cy="4227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2D390DE-1D17-4D83-B9B1-753987D3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75" y="5391100"/>
            <a:ext cx="5041900" cy="5842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2BC0FF8-1C95-446B-83A7-9801B11E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925" y="3238597"/>
            <a:ext cx="2552700" cy="5588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D332380-F9DD-4913-A2DD-0DB55FF67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925" y="2120003"/>
            <a:ext cx="4457700" cy="5969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8D6E630-3342-4E15-9DB9-AA2BE7DF3E02}"/>
              </a:ext>
            </a:extLst>
          </p:cNvPr>
          <p:cNvSpPr/>
          <p:nvPr/>
        </p:nvSpPr>
        <p:spPr>
          <a:xfrm>
            <a:off x="1679510" y="1884832"/>
            <a:ext cx="5146639" cy="125613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5D44159-62A3-44B1-9369-C58A07E07E68}"/>
              </a:ext>
            </a:extLst>
          </p:cNvPr>
          <p:cNvSpPr/>
          <p:nvPr/>
        </p:nvSpPr>
        <p:spPr>
          <a:xfrm>
            <a:off x="1679510" y="3254635"/>
            <a:ext cx="5146633" cy="52672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0DFA87B-9600-477B-89B3-E3230F1A0DC5}"/>
              </a:ext>
            </a:extLst>
          </p:cNvPr>
          <p:cNvSpPr/>
          <p:nvPr/>
        </p:nvSpPr>
        <p:spPr>
          <a:xfrm>
            <a:off x="1103445" y="4425606"/>
            <a:ext cx="6720748" cy="69680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DE20E551-7B36-4634-8BC0-25489045A9C7}"/>
              </a:ext>
            </a:extLst>
          </p:cNvPr>
          <p:cNvCxnSpPr>
            <a:cxnSpLocks/>
          </p:cNvCxnSpPr>
          <p:nvPr/>
        </p:nvCxnSpPr>
        <p:spPr>
          <a:xfrm>
            <a:off x="6826143" y="2467267"/>
            <a:ext cx="265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60CDCC6F-6C0D-4A07-B8B6-66045EFE596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826143" y="3517998"/>
            <a:ext cx="21707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C657E1B9-FD4E-4A95-99CC-1F9083803E7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7824193" y="4774007"/>
            <a:ext cx="1206033" cy="617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106B63-5DB2-40B8-A2A3-DC5D5D97A7FC}"/>
              </a:ext>
            </a:extLst>
          </p:cNvPr>
          <p:cNvSpPr txBox="1"/>
          <p:nvPr/>
        </p:nvSpPr>
        <p:spPr>
          <a:xfrm>
            <a:off x="10499765" y="1749554"/>
            <a:ext cx="100059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/>
              <a:t>로그인 시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69B2F6-B469-4F7F-BAFC-13028EC3F97A}"/>
              </a:ext>
            </a:extLst>
          </p:cNvPr>
          <p:cNvSpPr txBox="1"/>
          <p:nvPr/>
        </p:nvSpPr>
        <p:spPr>
          <a:xfrm>
            <a:off x="9048260" y="2866658"/>
            <a:ext cx="2510624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/>
              <a:t>로그인 전 또는 로그아웃 후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3E60C9F-3BC2-4767-82B9-445877E33947}"/>
              </a:ext>
            </a:extLst>
          </p:cNvPr>
          <p:cNvSpPr txBox="1"/>
          <p:nvPr/>
        </p:nvSpPr>
        <p:spPr>
          <a:xfrm>
            <a:off x="9475729" y="5037766"/>
            <a:ext cx="2069797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/>
              <a:t>관리자 모드 로그인 </a:t>
            </a:r>
            <a:r>
              <a:rPr lang="ko-KR" altLang="en-US" sz="1467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82360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회원 가입 소스 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5D8BCC8-C8CF-4972-A9C9-CD09C088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18931"/>
            <a:ext cx="7488403" cy="434864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0A816F0-3F55-4B40-94F7-172F4A1A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32" y="4602281"/>
            <a:ext cx="6519664" cy="196425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28320A-A27B-402D-9A65-8B0BAFFE4053}"/>
              </a:ext>
            </a:extLst>
          </p:cNvPr>
          <p:cNvSpPr/>
          <p:nvPr/>
        </p:nvSpPr>
        <p:spPr>
          <a:xfrm>
            <a:off x="5586110" y="1449679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MemberControllerImpl.java</a:t>
            </a:r>
            <a:endParaRPr lang="ko-KR" altLang="en-US" sz="1467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5168BF-3CCF-409A-91CB-55A19767D85D}"/>
              </a:ext>
            </a:extLst>
          </p:cNvPr>
          <p:cNvSpPr/>
          <p:nvPr/>
        </p:nvSpPr>
        <p:spPr>
          <a:xfrm>
            <a:off x="9565827" y="4279400"/>
            <a:ext cx="2451269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member.xml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153BAA7-61F6-4B1F-B872-83B3330DA4DB}"/>
              </a:ext>
            </a:extLst>
          </p:cNvPr>
          <p:cNvSpPr/>
          <p:nvPr/>
        </p:nvSpPr>
        <p:spPr>
          <a:xfrm>
            <a:off x="1487488" y="3429001"/>
            <a:ext cx="2496277" cy="28803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D07C97D-3A1D-451B-85BD-0CC9BCEB6A68}"/>
              </a:ext>
            </a:extLst>
          </p:cNvPr>
          <p:cNvSpPr/>
          <p:nvPr/>
        </p:nvSpPr>
        <p:spPr>
          <a:xfrm>
            <a:off x="3089832" y="2091919"/>
            <a:ext cx="3294200" cy="28803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C1C99AB0-94B6-4241-970C-F144104E6318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2735628" y="2379951"/>
            <a:ext cx="2001305" cy="104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1836CAA-606F-454F-9671-719C5DA19B08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2735627" y="3717033"/>
            <a:ext cx="2761805" cy="186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F47676-2261-4E39-94E0-87AC91A68E3D}"/>
              </a:ext>
            </a:extLst>
          </p:cNvPr>
          <p:cNvSpPr txBox="1"/>
          <p:nvPr/>
        </p:nvSpPr>
        <p:spPr>
          <a:xfrm>
            <a:off x="6458928" y="2904477"/>
            <a:ext cx="5002075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회원 가입창에 전달 된 회원정보를 </a:t>
            </a:r>
            <a:r>
              <a:rPr lang="en-US" altLang="ko-KR" sz="1467" dirty="0" err="1"/>
              <a:t>MemberVO</a:t>
            </a:r>
            <a:r>
              <a:rPr lang="ko-KR" altLang="en-US" sz="1467" dirty="0"/>
              <a:t>에 저장 후</a:t>
            </a:r>
            <a:endParaRPr lang="en-US" altLang="ko-KR" sz="1467" dirty="0"/>
          </a:p>
          <a:p>
            <a:r>
              <a:rPr lang="ko-KR" altLang="en-US" sz="1467" dirty="0"/>
              <a:t>저장 된 정보를 </a:t>
            </a:r>
            <a:r>
              <a:rPr lang="en-US" altLang="ko-KR" sz="1467" dirty="0"/>
              <a:t>SQL</a:t>
            </a:r>
            <a:r>
              <a:rPr lang="ko-KR" altLang="en-US" sz="1467" dirty="0"/>
              <a:t>문으로 전달</a:t>
            </a:r>
          </a:p>
        </p:txBody>
      </p:sp>
    </p:spTree>
    <p:extLst>
      <p:ext uri="{BB962C8B-B14F-4D97-AF65-F5344CB8AC3E}">
        <p14:creationId xmlns:p14="http://schemas.microsoft.com/office/powerpoint/2010/main" val="220528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회원 가입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22F0139-1BB9-4A47-8AEF-DB1851AE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1371286"/>
            <a:ext cx="5999989" cy="515821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C36A3E4-B55C-4FDC-9C0C-1DA39C67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75" y="1371286"/>
            <a:ext cx="4677300" cy="515821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C3BEFAC-A9A3-4A64-9C93-72CD0090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1" y="4802303"/>
            <a:ext cx="5999989" cy="17272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813AAB-B78E-48F6-A971-6D8D342CCC62}"/>
              </a:ext>
            </a:extLst>
          </p:cNvPr>
          <p:cNvSpPr txBox="1"/>
          <p:nvPr/>
        </p:nvSpPr>
        <p:spPr>
          <a:xfrm>
            <a:off x="223915" y="4453490"/>
            <a:ext cx="3966543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회원가입 후 추가 된 내용 </a:t>
            </a:r>
            <a:r>
              <a:rPr lang="en-US" altLang="ko-KR" sz="1467" dirty="0"/>
              <a:t>Oracle</a:t>
            </a:r>
            <a:r>
              <a:rPr lang="ko-KR" altLang="en-US" sz="1467" dirty="0"/>
              <a:t>에서 확인</a:t>
            </a:r>
            <a:endParaRPr lang="en-US" altLang="ko-KR" sz="1467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C10E0D7-A590-48C3-A885-1236806EBC96}"/>
              </a:ext>
            </a:extLst>
          </p:cNvPr>
          <p:cNvSpPr/>
          <p:nvPr/>
        </p:nvSpPr>
        <p:spPr>
          <a:xfrm>
            <a:off x="527381" y="5665903"/>
            <a:ext cx="4896544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8273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03. </a:t>
            </a:r>
            <a:r>
              <a:rPr lang="ko-KR" altLang="en-US" sz="3733" dirty="0"/>
              <a:t>상품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검색 </a:t>
            </a:r>
            <a:r>
              <a:rPr lang="en-US" altLang="ko-KR" sz="1600" dirty="0"/>
              <a:t>(Ajax</a:t>
            </a:r>
            <a:r>
              <a:rPr lang="ko-KR" altLang="en-US" sz="1600" dirty="0"/>
              <a:t>를 이용한 자동 완성 기능</a:t>
            </a:r>
            <a:r>
              <a:rPr lang="en-US" altLang="ko-KR" sz="1600" dirty="0"/>
              <a:t>) </a:t>
            </a:r>
            <a:r>
              <a:rPr lang="ko-KR" altLang="en-US" sz="1600" dirty="0"/>
              <a:t>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DE94B2-17CC-4CE0-B29A-370474FF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5" y="1830334"/>
            <a:ext cx="3676261" cy="140664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A6183C8-C330-4DAC-A195-C7261FA4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5" y="3813043"/>
            <a:ext cx="4282055" cy="261008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A4B35DC-9C15-4102-86BA-ABAF7EB3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744" y="2294667"/>
            <a:ext cx="7032445" cy="412845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0D558E-8C63-45E0-8A63-1B9A112F36DD}"/>
              </a:ext>
            </a:extLst>
          </p:cNvPr>
          <p:cNvSpPr txBox="1"/>
          <p:nvPr/>
        </p:nvSpPr>
        <p:spPr>
          <a:xfrm>
            <a:off x="264693" y="1481520"/>
            <a:ext cx="4180953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pom.xml</a:t>
            </a:r>
            <a:r>
              <a:rPr lang="ko-KR" altLang="en-US" sz="1467" dirty="0"/>
              <a:t>에 </a:t>
            </a:r>
            <a:r>
              <a:rPr lang="en-US" altLang="ko-KR" sz="1467" dirty="0"/>
              <a:t>JSON</a:t>
            </a:r>
            <a:r>
              <a:rPr lang="ko-KR" altLang="en-US" sz="1467" dirty="0"/>
              <a:t>사용을 위한 </a:t>
            </a:r>
            <a:r>
              <a:rPr lang="en-US" altLang="ko-KR" sz="1467" dirty="0"/>
              <a:t>dependency </a:t>
            </a:r>
            <a:r>
              <a:rPr lang="ko-KR" altLang="en-US" sz="1467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094B171-5725-4147-A79C-CBBC7EF16FBA}"/>
              </a:ext>
            </a:extLst>
          </p:cNvPr>
          <p:cNvSpPr txBox="1"/>
          <p:nvPr/>
        </p:nvSpPr>
        <p:spPr>
          <a:xfrm>
            <a:off x="264692" y="3464230"/>
            <a:ext cx="2502621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키워드 검색을 위한 </a:t>
            </a:r>
            <a:r>
              <a:rPr lang="en-US" altLang="ko-KR" sz="1467" dirty="0"/>
              <a:t>SQL</a:t>
            </a:r>
            <a:r>
              <a:rPr lang="ko-KR" altLang="en-US" sz="1467" dirty="0"/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936AD1-7FA5-49F3-8A06-52602FE9B9BF}"/>
              </a:ext>
            </a:extLst>
          </p:cNvPr>
          <p:cNvSpPr txBox="1"/>
          <p:nvPr/>
        </p:nvSpPr>
        <p:spPr>
          <a:xfrm>
            <a:off x="7787647" y="1903102"/>
            <a:ext cx="3966543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브라우저에서 전송된 키워드</a:t>
            </a:r>
            <a:r>
              <a:rPr lang="en-US" altLang="ko-KR" sz="1467" dirty="0"/>
              <a:t>(Ajax)</a:t>
            </a:r>
            <a:r>
              <a:rPr lang="ko-KR" altLang="en-US" sz="1467" dirty="0"/>
              <a:t>를 가져옴</a:t>
            </a:r>
            <a:endParaRPr lang="en-US" altLang="ko-KR" sz="1467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9CEFE32-6EA3-4CF9-92E3-FFD995C18F35}"/>
              </a:ext>
            </a:extLst>
          </p:cNvPr>
          <p:cNvSpPr/>
          <p:nvPr/>
        </p:nvSpPr>
        <p:spPr>
          <a:xfrm>
            <a:off x="7536159" y="2756926"/>
            <a:ext cx="2411727" cy="27408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0F2B45-0BB4-4E86-9A30-9C631BA5B395}"/>
              </a:ext>
            </a:extLst>
          </p:cNvPr>
          <p:cNvSpPr txBox="1"/>
          <p:nvPr/>
        </p:nvSpPr>
        <p:spPr>
          <a:xfrm>
            <a:off x="8160477" y="5541235"/>
            <a:ext cx="3593713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키워드가 포함 된 제목 목록을 </a:t>
            </a:r>
            <a:endParaRPr lang="en-US" altLang="ko-KR" sz="1467" dirty="0"/>
          </a:p>
          <a:p>
            <a:r>
              <a:rPr lang="en-US" altLang="ko-KR" sz="1467" dirty="0"/>
              <a:t>JSON</a:t>
            </a:r>
            <a:r>
              <a:rPr lang="ko-KR" altLang="en-US" sz="1467" dirty="0"/>
              <a:t>으로 만들어 다시 브라우저로 전송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E3C40B9-7543-4EF5-BFD6-9F823DE8A940}"/>
              </a:ext>
            </a:extLst>
          </p:cNvPr>
          <p:cNvSpPr/>
          <p:nvPr/>
        </p:nvSpPr>
        <p:spPr>
          <a:xfrm>
            <a:off x="5375919" y="5540459"/>
            <a:ext cx="2411727" cy="76886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E0040B1-8D5F-42E7-8AF4-ADB5FFA5D6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742023" y="2251915"/>
            <a:ext cx="0" cy="50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0D01D51-237E-40A4-B9C2-E8ACBE8291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787646" y="5813169"/>
            <a:ext cx="372831" cy="15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3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03. </a:t>
            </a:r>
            <a:r>
              <a:rPr lang="ko-KR" altLang="en-US" sz="3733" dirty="0"/>
              <a:t>상품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>
              <a:buAutoNum type="arabicPeriod"/>
            </a:pPr>
            <a:r>
              <a:rPr lang="ko-KR" altLang="en-US" sz="1600" dirty="0"/>
              <a:t>상품 검색 </a:t>
            </a:r>
            <a:r>
              <a:rPr lang="en-US" altLang="ko-KR" sz="1600" dirty="0"/>
              <a:t>(Ajax</a:t>
            </a:r>
            <a:r>
              <a:rPr lang="ko-KR" altLang="en-US" sz="1600" dirty="0"/>
              <a:t>를 이용한 자동 완성 기능</a:t>
            </a:r>
            <a:r>
              <a:rPr lang="en-US" altLang="ko-KR" sz="1600" dirty="0"/>
              <a:t>) </a:t>
            </a:r>
            <a:r>
              <a:rPr lang="ko-KR" altLang="en-US" sz="1600" dirty="0"/>
              <a:t>실행 화면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0F85A2-193C-45E1-A0FC-1AE9B4C3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6" y="2133435"/>
            <a:ext cx="4102760" cy="41758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A07D5F8-E700-42D8-8F5E-2DE091A08B83}"/>
              </a:ext>
            </a:extLst>
          </p:cNvPr>
          <p:cNvSpPr/>
          <p:nvPr/>
        </p:nvSpPr>
        <p:spPr>
          <a:xfrm>
            <a:off x="1677315" y="4293096"/>
            <a:ext cx="2411727" cy="38404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D778729-629B-4979-8FFF-F961BD549D6E}"/>
              </a:ext>
            </a:extLst>
          </p:cNvPr>
          <p:cNvSpPr txBox="1"/>
          <p:nvPr/>
        </p:nvSpPr>
        <p:spPr>
          <a:xfrm>
            <a:off x="815414" y="1641007"/>
            <a:ext cx="3599062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전송된 데이터를 </a:t>
            </a:r>
            <a:r>
              <a:rPr lang="en-US" altLang="ko-KR" sz="1467" dirty="0"/>
              <a:t>JSON</a:t>
            </a:r>
            <a:r>
              <a:rPr lang="ko-KR" altLang="en-US" sz="1467" dirty="0"/>
              <a:t>으로 파싱 후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752EDEF-C869-44F4-8265-60CE6E516142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H="1" flipV="1">
            <a:off x="2614945" y="1959107"/>
            <a:ext cx="268234" cy="23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3BF3BAC-B50D-40B1-8E0C-5B2711A7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641007"/>
            <a:ext cx="6818952" cy="1889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8E05D0A-8637-4D00-8EE6-802C882485B6}"/>
              </a:ext>
            </a:extLst>
          </p:cNvPr>
          <p:cNvSpPr txBox="1"/>
          <p:nvPr/>
        </p:nvSpPr>
        <p:spPr>
          <a:xfrm>
            <a:off x="4961199" y="3582763"/>
            <a:ext cx="3894015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JSON</a:t>
            </a:r>
            <a:r>
              <a:rPr lang="ko-KR" altLang="en-US" sz="1467" dirty="0"/>
              <a:t>데이터를 차례대로 </a:t>
            </a:r>
            <a:r>
              <a:rPr lang="en-US" altLang="ko-KR" sz="1467" dirty="0"/>
              <a:t>&lt;a&gt; </a:t>
            </a:r>
            <a:r>
              <a:rPr lang="ko-KR" altLang="en-US" sz="1467" dirty="0"/>
              <a:t>태그를 이용해</a:t>
            </a:r>
            <a:endParaRPr lang="en-US" altLang="ko-KR" sz="1467" dirty="0"/>
          </a:p>
          <a:p>
            <a:r>
              <a:rPr lang="ko-KR" altLang="en-US" sz="1467" dirty="0"/>
              <a:t>키워드 목록을 만들어 표시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35D859C-9991-4517-95CE-8F6B4FC7ACCF}"/>
              </a:ext>
            </a:extLst>
          </p:cNvPr>
          <p:cNvSpPr/>
          <p:nvPr/>
        </p:nvSpPr>
        <p:spPr>
          <a:xfrm>
            <a:off x="5531397" y="2268092"/>
            <a:ext cx="6231427" cy="76449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AD304E9-0334-4051-8977-D192E0576DF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08207" y="2779448"/>
            <a:ext cx="7802" cy="80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1A2CEDC-B837-4178-97D9-9ADAD05B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24" y="4293096"/>
            <a:ext cx="5664200" cy="21336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CE47067-5B86-420E-9177-D15BB05876C4}"/>
              </a:ext>
            </a:extLst>
          </p:cNvPr>
          <p:cNvSpPr/>
          <p:nvPr/>
        </p:nvSpPr>
        <p:spPr>
          <a:xfrm>
            <a:off x="4806270" y="4900615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68998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04. </a:t>
            </a:r>
            <a:r>
              <a:rPr lang="ko-KR" altLang="en-US" sz="3733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장바구니 조회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778B94-F194-400C-B58D-143B1E4F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8840"/>
            <a:ext cx="5565469" cy="41010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29F97B-AB4C-4155-91E8-F1912EB54657}"/>
              </a:ext>
            </a:extLst>
          </p:cNvPr>
          <p:cNvSpPr/>
          <p:nvPr/>
        </p:nvSpPr>
        <p:spPr>
          <a:xfrm>
            <a:off x="6072255" y="149507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CartControllerImpl.java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F2C44F6-D867-4A4E-A19B-B361F13A2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83"/>
          <a:stretch/>
        </p:blipFill>
        <p:spPr>
          <a:xfrm>
            <a:off x="408034" y="1988840"/>
            <a:ext cx="4992553" cy="335050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A8F010E-E326-42AB-AA74-E66E39B60FDC}"/>
              </a:ext>
            </a:extLst>
          </p:cNvPr>
          <p:cNvSpPr/>
          <p:nvPr/>
        </p:nvSpPr>
        <p:spPr>
          <a:xfrm>
            <a:off x="408034" y="154810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cart.xml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251931-354C-4814-B165-E64FC9F59E9B}"/>
              </a:ext>
            </a:extLst>
          </p:cNvPr>
          <p:cNvSpPr/>
          <p:nvPr/>
        </p:nvSpPr>
        <p:spPr>
          <a:xfrm>
            <a:off x="911424" y="3157683"/>
            <a:ext cx="4320480" cy="113541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A79142-78CC-4EBD-9257-ACC1541F7538}"/>
              </a:ext>
            </a:extLst>
          </p:cNvPr>
          <p:cNvSpPr/>
          <p:nvPr/>
        </p:nvSpPr>
        <p:spPr>
          <a:xfrm>
            <a:off x="911424" y="4389108"/>
            <a:ext cx="4320480" cy="95024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16912B-BE80-45AF-B78A-BD514BB77C9E}"/>
              </a:ext>
            </a:extLst>
          </p:cNvPr>
          <p:cNvSpPr txBox="1"/>
          <p:nvPr/>
        </p:nvSpPr>
        <p:spPr>
          <a:xfrm>
            <a:off x="2074630" y="2797131"/>
            <a:ext cx="3171574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정보를 저장 할 </a:t>
            </a:r>
            <a:r>
              <a:rPr lang="en-US" altLang="ko-KR" sz="1467" dirty="0" err="1"/>
              <a:t>resultMap</a:t>
            </a:r>
            <a:endParaRPr lang="ko-KR" altLang="en-US" sz="146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DA3C3E-FFEC-43F7-8A7E-3FB2C1A90005}"/>
              </a:ext>
            </a:extLst>
          </p:cNvPr>
          <p:cNvSpPr txBox="1"/>
          <p:nvPr/>
        </p:nvSpPr>
        <p:spPr>
          <a:xfrm>
            <a:off x="911425" y="5351086"/>
            <a:ext cx="2796471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페이지에 표시 할 </a:t>
            </a:r>
            <a:endParaRPr lang="en-US" altLang="ko-KR" sz="1467" dirty="0"/>
          </a:p>
          <a:p>
            <a:r>
              <a:rPr lang="ko-KR" altLang="en-US" sz="1467" dirty="0"/>
              <a:t>상품 정보를 저장 할 </a:t>
            </a:r>
            <a:r>
              <a:rPr lang="en-US" altLang="ko-KR" sz="1467" dirty="0" err="1"/>
              <a:t>resultMap</a:t>
            </a:r>
            <a:endParaRPr lang="ko-KR" altLang="en-US" sz="1467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C99D3B2-4928-4858-BCBA-9E22A834571E}"/>
              </a:ext>
            </a:extLst>
          </p:cNvPr>
          <p:cNvSpPr/>
          <p:nvPr/>
        </p:nvSpPr>
        <p:spPr>
          <a:xfrm>
            <a:off x="6576053" y="5339347"/>
            <a:ext cx="2880320" cy="39390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D424B9B-05AE-4524-8795-F4584AE5C1DD}"/>
              </a:ext>
            </a:extLst>
          </p:cNvPr>
          <p:cNvSpPr txBox="1"/>
          <p:nvPr/>
        </p:nvSpPr>
        <p:spPr>
          <a:xfrm>
            <a:off x="7431253" y="5925602"/>
            <a:ext cx="5753498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페이지에 표시 할 상품 정보를 조회 후 </a:t>
            </a:r>
            <a:endParaRPr lang="en-US" altLang="ko-KR" sz="1467" dirty="0"/>
          </a:p>
          <a:p>
            <a:pPr algn="r"/>
            <a:r>
              <a:rPr lang="ko-KR" altLang="en-US" sz="1467" dirty="0"/>
              <a:t>목록을 세션에 저장</a:t>
            </a:r>
          </a:p>
        </p:txBody>
      </p:sp>
    </p:spTree>
    <p:extLst>
      <p:ext uri="{BB962C8B-B14F-4D97-AF65-F5344CB8AC3E}">
        <p14:creationId xmlns:p14="http://schemas.microsoft.com/office/powerpoint/2010/main" val="298289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04. </a:t>
            </a:r>
            <a:r>
              <a:rPr lang="ko-KR" altLang="en-US" sz="3733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장바구니 추가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581F66-23D6-4182-A162-3599CAF7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3" y="1892829"/>
            <a:ext cx="4896544" cy="34563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59FD64-07CC-4C31-864F-F1776146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55" y="1925053"/>
            <a:ext cx="5711712" cy="34227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E7D3153-D5D9-4A3A-B1B3-3A57B93D6D40}"/>
              </a:ext>
            </a:extLst>
          </p:cNvPr>
          <p:cNvSpPr/>
          <p:nvPr/>
        </p:nvSpPr>
        <p:spPr>
          <a:xfrm>
            <a:off x="6072255" y="149507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CartControllerImpl.java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147382-42DF-43C4-8EEB-B383B3FACABF}"/>
              </a:ext>
            </a:extLst>
          </p:cNvPr>
          <p:cNvSpPr/>
          <p:nvPr/>
        </p:nvSpPr>
        <p:spPr>
          <a:xfrm>
            <a:off x="408034" y="1412010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cart.xml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C769B3-5A05-4615-9895-F9A39EEA8442}"/>
              </a:ext>
            </a:extLst>
          </p:cNvPr>
          <p:cNvSpPr txBox="1"/>
          <p:nvPr/>
        </p:nvSpPr>
        <p:spPr>
          <a:xfrm>
            <a:off x="1604419" y="3168262"/>
            <a:ext cx="3701654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장바구니에 해당 상품번호가 있는 지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B8EA91-B46E-4E7C-BD26-C899AEDAD36C}"/>
              </a:ext>
            </a:extLst>
          </p:cNvPr>
          <p:cNvSpPr txBox="1"/>
          <p:nvPr/>
        </p:nvSpPr>
        <p:spPr>
          <a:xfrm>
            <a:off x="4066632" y="4998960"/>
            <a:ext cx="1188146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상품을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1F1BC2-C78F-452B-8446-8227DEDF1847}"/>
              </a:ext>
            </a:extLst>
          </p:cNvPr>
          <p:cNvSpPr txBox="1"/>
          <p:nvPr/>
        </p:nvSpPr>
        <p:spPr>
          <a:xfrm>
            <a:off x="8459980" y="3097778"/>
            <a:ext cx="3326552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전송 된 상품 번호를 매개변수로 받음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0FF7D3-D0AE-41C5-96A3-959299B2C98A}"/>
              </a:ext>
            </a:extLst>
          </p:cNvPr>
          <p:cNvSpPr/>
          <p:nvPr/>
        </p:nvSpPr>
        <p:spPr>
          <a:xfrm>
            <a:off x="8444547" y="2293482"/>
            <a:ext cx="1920213" cy="264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023F6B-9C30-49F1-812D-DE8B9C067C41}"/>
              </a:ext>
            </a:extLst>
          </p:cNvPr>
          <p:cNvSpPr/>
          <p:nvPr/>
        </p:nvSpPr>
        <p:spPr>
          <a:xfrm>
            <a:off x="6558302" y="3794896"/>
            <a:ext cx="2706049" cy="264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3247EAE-4371-4A39-B5B0-734BB2BD935A}"/>
              </a:ext>
            </a:extLst>
          </p:cNvPr>
          <p:cNvSpPr txBox="1"/>
          <p:nvPr/>
        </p:nvSpPr>
        <p:spPr>
          <a:xfrm>
            <a:off x="8646470" y="4270502"/>
            <a:ext cx="3139001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테이블 안에 있는 지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98EBBA4-F9E9-4C66-B563-EB319372810E}"/>
              </a:ext>
            </a:extLst>
          </p:cNvPr>
          <p:cNvSpPr/>
          <p:nvPr/>
        </p:nvSpPr>
        <p:spPr>
          <a:xfrm>
            <a:off x="6591227" y="4175640"/>
            <a:ext cx="1868755" cy="98155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1818FC7-7910-48A1-9F98-011667489CBF}"/>
              </a:ext>
            </a:extLst>
          </p:cNvPr>
          <p:cNvSpPr txBox="1"/>
          <p:nvPr/>
        </p:nvSpPr>
        <p:spPr>
          <a:xfrm>
            <a:off x="6591227" y="5518542"/>
            <a:ext cx="3889206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테이블에 있으면 해당 메시지 전송</a:t>
            </a:r>
            <a:endParaRPr lang="en-US" altLang="ko-KR" sz="1467" dirty="0"/>
          </a:p>
          <a:p>
            <a:r>
              <a:rPr lang="ko-KR" altLang="en-US" sz="1467" dirty="0"/>
              <a:t>없으면 추가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3DDC065-7E81-44C5-BC90-F9A19C1661C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121974" y="2557811"/>
            <a:ext cx="1282" cy="539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5F8A749-F63F-44D1-A4B1-AD8F16CE8BD0}"/>
              </a:ext>
            </a:extLst>
          </p:cNvPr>
          <p:cNvCxnSpPr>
            <a:cxnSpLocks/>
          </p:cNvCxnSpPr>
          <p:nvPr/>
        </p:nvCxnSpPr>
        <p:spPr>
          <a:xfrm>
            <a:off x="9072331" y="4059224"/>
            <a:ext cx="0" cy="21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E9F395BB-432A-4A57-8C8B-7976E7E92473}"/>
              </a:ext>
            </a:extLst>
          </p:cNvPr>
          <p:cNvCxnSpPr>
            <a:cxnSpLocks/>
          </p:cNvCxnSpPr>
          <p:nvPr/>
        </p:nvCxnSpPr>
        <p:spPr>
          <a:xfrm>
            <a:off x="8112224" y="5173367"/>
            <a:ext cx="0" cy="34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6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4350DD7-5CBD-4DAC-B488-8222935D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2" y="1412777"/>
            <a:ext cx="7632171" cy="192098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04. </a:t>
            </a:r>
            <a:r>
              <a:rPr lang="ko-KR" altLang="en-US" sz="3733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03. </a:t>
            </a:r>
            <a:r>
              <a:rPr lang="ko-KR" altLang="en-US" sz="1600" dirty="0"/>
              <a:t>장바구니 실행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147382-42DF-43C4-8EEB-B383B3FACABF}"/>
              </a:ext>
            </a:extLst>
          </p:cNvPr>
          <p:cNvSpPr/>
          <p:nvPr/>
        </p:nvSpPr>
        <p:spPr>
          <a:xfrm>
            <a:off x="5411389" y="138253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myCartList.jsp</a:t>
            </a:r>
            <a:endParaRPr lang="ko-KR" altLang="en-US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0669A4B-F448-40ED-B77F-97C2AEE5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81" y="3794237"/>
            <a:ext cx="8036587" cy="228273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D1F1C00-A205-4F07-9E16-1072DEABB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2" y="3815220"/>
            <a:ext cx="3150280" cy="222542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80E55EF-00D8-4354-A1B3-98744DA23E83}"/>
              </a:ext>
            </a:extLst>
          </p:cNvPr>
          <p:cNvSpPr/>
          <p:nvPr/>
        </p:nvSpPr>
        <p:spPr>
          <a:xfrm>
            <a:off x="9264354" y="3077795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07867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05. </a:t>
            </a:r>
            <a:r>
              <a:rPr lang="ko-KR" altLang="en-US" sz="3733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주문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36CF8E-37EC-4E1A-B749-BAFD1E6F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84851"/>
            <a:ext cx="5184576" cy="356669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EEC4C-0204-4028-8F7C-0E4D58B3650B}"/>
              </a:ext>
            </a:extLst>
          </p:cNvPr>
          <p:cNvSpPr/>
          <p:nvPr/>
        </p:nvSpPr>
        <p:spPr>
          <a:xfrm>
            <a:off x="339869" y="133963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order.xml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76E74F9-F046-4D6C-BD44-4EE184DE5C8F}"/>
              </a:ext>
            </a:extLst>
          </p:cNvPr>
          <p:cNvSpPr/>
          <p:nvPr/>
        </p:nvSpPr>
        <p:spPr>
          <a:xfrm>
            <a:off x="2447595" y="2372883"/>
            <a:ext cx="1536171" cy="19202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87B4BC-AF16-46DF-B45B-40DEC9DE9371}"/>
              </a:ext>
            </a:extLst>
          </p:cNvPr>
          <p:cNvSpPr txBox="1"/>
          <p:nvPr/>
        </p:nvSpPr>
        <p:spPr>
          <a:xfrm>
            <a:off x="335360" y="5764002"/>
            <a:ext cx="3889206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Oracle</a:t>
            </a:r>
            <a:r>
              <a:rPr lang="ko-KR" altLang="en-US" sz="1467" dirty="0"/>
              <a:t>의 시퀀스 번호를 가져온 다음 </a:t>
            </a:r>
            <a:endParaRPr lang="en-US" altLang="ko-KR" sz="1467" dirty="0"/>
          </a:p>
          <a:p>
            <a:r>
              <a:rPr lang="ko-KR" altLang="en-US" sz="1467" dirty="0"/>
              <a:t>주문테이블의 각 레코드 구분 번호로 사용함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9D8D349-37C4-42CC-9B65-96062509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27" y="2084851"/>
            <a:ext cx="5766013" cy="354126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F98E9C6-A1AF-45B8-AB36-8D4B36781BA3}"/>
              </a:ext>
            </a:extLst>
          </p:cNvPr>
          <p:cNvSpPr/>
          <p:nvPr/>
        </p:nvSpPr>
        <p:spPr>
          <a:xfrm>
            <a:off x="9277918" y="133963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tiles_order.xml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51FEC3-B2F6-44ED-BA94-508CF9165A8D}"/>
              </a:ext>
            </a:extLst>
          </p:cNvPr>
          <p:cNvSpPr txBox="1"/>
          <p:nvPr/>
        </p:nvSpPr>
        <p:spPr>
          <a:xfrm>
            <a:off x="8613640" y="5738580"/>
            <a:ext cx="3180679" cy="7696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상품을 한 개 구매 할 경우</a:t>
            </a:r>
            <a:r>
              <a:rPr lang="en-US" altLang="ko-KR" sz="1467" dirty="0"/>
              <a:t>,</a:t>
            </a:r>
          </a:p>
          <a:p>
            <a:r>
              <a:rPr lang="ko-KR" altLang="en-US" sz="1467" dirty="0"/>
              <a:t>장바구니 모든 상품을 구매 할 경우</a:t>
            </a:r>
            <a:r>
              <a:rPr lang="en-US" altLang="ko-KR" sz="1467" dirty="0"/>
              <a:t>,</a:t>
            </a:r>
          </a:p>
          <a:p>
            <a:r>
              <a:rPr lang="ko-KR" altLang="en-US" sz="1467" dirty="0"/>
              <a:t>주문 결과 표시</a:t>
            </a:r>
          </a:p>
        </p:txBody>
      </p:sp>
    </p:spTree>
    <p:extLst>
      <p:ext uri="{BB962C8B-B14F-4D97-AF65-F5344CB8AC3E}">
        <p14:creationId xmlns:p14="http://schemas.microsoft.com/office/powerpoint/2010/main" val="341217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3200" dirty="0"/>
              <a:t>웹페이지 기능 및 관련 파일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25FA235-2982-4AEA-8FE3-FDB7191945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419" y="1124744"/>
          <a:ext cx="10465163" cy="53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99">
                  <a:extLst>
                    <a:ext uri="{9D8B030D-6E8A-4147-A177-3AD203B41FA5}">
                      <a16:colId xmlns:a16="http://schemas.microsoft.com/office/drawing/2014/main" xmlns="" val="2016321795"/>
                    </a:ext>
                  </a:extLst>
                </a:gridCol>
                <a:gridCol w="6234564">
                  <a:extLst>
                    <a:ext uri="{9D8B030D-6E8A-4147-A177-3AD203B41FA5}">
                      <a16:colId xmlns:a16="http://schemas.microsoft.com/office/drawing/2014/main" xmlns="" val="311619815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세부기능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644010501"/>
                  </a:ext>
                </a:extLst>
              </a:tr>
              <a:tr h="3352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메인페이지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37434881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빠른 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924596790"/>
                  </a:ext>
                </a:extLst>
              </a:tr>
              <a:tr h="3352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기능</a:t>
                      </a:r>
                    </a:p>
                  </a:txBody>
                  <a:tcPr marL="121920" marR="121920" marT="60960" marB="60960"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22575953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가입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51625586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기능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검색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307797218"/>
                  </a:ext>
                </a:extLst>
              </a:tr>
              <a:tr h="33528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기능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조회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4057595491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추가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42742708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수정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40766838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삭제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538034751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기능</a:t>
                      </a:r>
                    </a:p>
                  </a:txBody>
                  <a:tcPr marL="121920" marR="121920" marT="60960" marB="60960">
                    <a:solidFill>
                      <a:srgbClr val="FCE4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주문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64392086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상품 조회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54294153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상품 취소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687242488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 기능</a:t>
                      </a:r>
                    </a:p>
                  </a:txBody>
                  <a:tcPr marL="121920" marR="121920" marT="60960" marB="60960"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내역 조회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66414218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정보 수정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644451309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탈퇴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03826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1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7840B20-99FB-47C7-A7EE-B8EF9A16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6" y="4349790"/>
            <a:ext cx="5472600" cy="8798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05. </a:t>
            </a:r>
            <a:r>
              <a:rPr lang="ko-KR" altLang="en-US" sz="3733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주문 소스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EEC4C-0204-4028-8F7C-0E4D58B3650B}"/>
              </a:ext>
            </a:extLst>
          </p:cNvPr>
          <p:cNvSpPr/>
          <p:nvPr/>
        </p:nvSpPr>
        <p:spPr>
          <a:xfrm>
            <a:off x="1103283" y="498186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OrderControllerImpl.java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87B4BC-AF16-46DF-B45B-40DEC9DE9371}"/>
              </a:ext>
            </a:extLst>
          </p:cNvPr>
          <p:cNvSpPr txBox="1"/>
          <p:nvPr/>
        </p:nvSpPr>
        <p:spPr>
          <a:xfrm>
            <a:off x="335361" y="5006124"/>
            <a:ext cx="4179349" cy="502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33" dirty="0"/>
              <a:t>주문 정보를 저장 할 </a:t>
            </a:r>
            <a:r>
              <a:rPr lang="en-US" altLang="ko-KR" sz="1333" dirty="0" err="1"/>
              <a:t>ArrayList</a:t>
            </a:r>
            <a:r>
              <a:rPr lang="en-US" altLang="ko-KR" sz="1333" dirty="0"/>
              <a:t> </a:t>
            </a:r>
            <a:r>
              <a:rPr lang="ko-KR" altLang="en-US" sz="1333" dirty="0"/>
              <a:t>생성 후</a:t>
            </a:r>
            <a:endParaRPr lang="en-US" altLang="ko-KR" sz="1333" dirty="0"/>
          </a:p>
          <a:p>
            <a:r>
              <a:rPr lang="ko-KR" altLang="en-US" sz="1333" dirty="0"/>
              <a:t>브라우저에서 전달 한 주문 정보를 </a:t>
            </a:r>
            <a:r>
              <a:rPr lang="en-US" altLang="ko-KR" sz="1333" dirty="0" err="1"/>
              <a:t>ArrayList</a:t>
            </a:r>
            <a:r>
              <a:rPr lang="en-US" altLang="ko-KR" sz="1333" dirty="0"/>
              <a:t> </a:t>
            </a:r>
            <a:r>
              <a:rPr lang="ko-KR" altLang="en-US" sz="1333" dirty="0"/>
              <a:t>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06BDAC-DEE2-4E40-88A8-B832CDBBA579}"/>
              </a:ext>
            </a:extLst>
          </p:cNvPr>
          <p:cNvSpPr txBox="1"/>
          <p:nvPr/>
        </p:nvSpPr>
        <p:spPr>
          <a:xfrm>
            <a:off x="737269" y="5898191"/>
            <a:ext cx="539923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주문 정보와 주문자 정보를 세션에 바인딩 후 주문창으로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C65621F-7AA0-473E-829C-35ECAEEF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19" y="1353799"/>
            <a:ext cx="5472600" cy="286294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A031037-9380-42BB-8C92-415EA481C179}"/>
              </a:ext>
            </a:extLst>
          </p:cNvPr>
          <p:cNvGrpSpPr/>
          <p:nvPr/>
        </p:nvGrpSpPr>
        <p:grpSpPr>
          <a:xfrm>
            <a:off x="335360" y="1316766"/>
            <a:ext cx="5664624" cy="3104348"/>
            <a:chOff x="251520" y="1026585"/>
            <a:chExt cx="4978600" cy="23282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483F7692-E1B8-40DE-9CB8-20A513711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1835"/>
            <a:stretch/>
          </p:blipFill>
          <p:spPr>
            <a:xfrm>
              <a:off x="251520" y="1026585"/>
              <a:ext cx="4978600" cy="1062369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E84BDB9E-053D-41E6-BBD3-594364AE2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428"/>
            <a:stretch/>
          </p:blipFill>
          <p:spPr>
            <a:xfrm>
              <a:off x="251520" y="2201664"/>
              <a:ext cx="4978600" cy="1153182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sp>
          <p:nvSpPr>
            <p:cNvPr id="10" name="이중 물결 9">
              <a:extLst>
                <a:ext uri="{FF2B5EF4-FFF2-40B4-BE49-F238E27FC236}">
                  <a16:creationId xmlns:a16="http://schemas.microsoft.com/office/drawing/2014/main" xmlns="" id="{F2A2AC28-DCB8-485E-ABC3-8FCC576C65CF}"/>
                </a:ext>
              </a:extLst>
            </p:cNvPr>
            <p:cNvSpPr/>
            <p:nvPr/>
          </p:nvSpPr>
          <p:spPr>
            <a:xfrm>
              <a:off x="251520" y="2035033"/>
              <a:ext cx="4978600" cy="269364"/>
            </a:xfrm>
            <a:prstGeom prst="doubleWave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76E74F9-F046-4D6C-BD44-4EE184DE5C8F}"/>
              </a:ext>
            </a:extLst>
          </p:cNvPr>
          <p:cNvSpPr/>
          <p:nvPr/>
        </p:nvSpPr>
        <p:spPr>
          <a:xfrm>
            <a:off x="964951" y="3172896"/>
            <a:ext cx="2400267" cy="33202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B25AE45-EC35-4204-97F2-6FF29F233DC8}"/>
              </a:ext>
            </a:extLst>
          </p:cNvPr>
          <p:cNvSpPr/>
          <p:nvPr/>
        </p:nvSpPr>
        <p:spPr>
          <a:xfrm>
            <a:off x="874635" y="3848480"/>
            <a:ext cx="2725085" cy="2910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01577E7-2357-4729-A211-6AE897C03FA1}"/>
              </a:ext>
            </a:extLst>
          </p:cNvPr>
          <p:cNvCxnSpPr>
            <a:cxnSpLocks/>
          </p:cNvCxnSpPr>
          <p:nvPr/>
        </p:nvCxnSpPr>
        <p:spPr>
          <a:xfrm>
            <a:off x="1295467" y="3520270"/>
            <a:ext cx="0" cy="144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9964616A-4BEB-4DEF-B590-B908BA128590}"/>
              </a:ext>
            </a:extLst>
          </p:cNvPr>
          <p:cNvCxnSpPr>
            <a:cxnSpLocks/>
          </p:cNvCxnSpPr>
          <p:nvPr/>
        </p:nvCxnSpPr>
        <p:spPr>
          <a:xfrm>
            <a:off x="3048211" y="4180507"/>
            <a:ext cx="0" cy="164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964D58C-6BD1-49BF-AACB-37EEE4DF6031}"/>
              </a:ext>
            </a:extLst>
          </p:cNvPr>
          <p:cNvSpPr/>
          <p:nvPr/>
        </p:nvSpPr>
        <p:spPr>
          <a:xfrm>
            <a:off x="6697832" y="2906515"/>
            <a:ext cx="3046573" cy="109854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중 물결 23">
            <a:extLst>
              <a:ext uri="{FF2B5EF4-FFF2-40B4-BE49-F238E27FC236}">
                <a16:creationId xmlns:a16="http://schemas.microsoft.com/office/drawing/2014/main" xmlns="" id="{7D8F326C-DF01-40EC-9680-A6ED874FF750}"/>
              </a:ext>
            </a:extLst>
          </p:cNvPr>
          <p:cNvSpPr/>
          <p:nvPr/>
        </p:nvSpPr>
        <p:spPr>
          <a:xfrm>
            <a:off x="6192016" y="3863419"/>
            <a:ext cx="5472600" cy="525688"/>
          </a:xfrm>
          <a:prstGeom prst="doubleWav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AF09CE3-ED94-4A6F-882B-6ADECED8E934}"/>
              </a:ext>
            </a:extLst>
          </p:cNvPr>
          <p:cNvSpPr txBox="1"/>
          <p:nvPr/>
        </p:nvSpPr>
        <p:spPr>
          <a:xfrm>
            <a:off x="6562364" y="5375455"/>
            <a:ext cx="5167248" cy="2974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33" dirty="0"/>
              <a:t>각 </a:t>
            </a:r>
            <a:r>
              <a:rPr lang="en-US" altLang="ko-KR" sz="1333" dirty="0" err="1"/>
              <a:t>orderVO</a:t>
            </a:r>
            <a:r>
              <a:rPr lang="ko-KR" altLang="en-US" sz="1333" dirty="0"/>
              <a:t>에 </a:t>
            </a:r>
            <a:r>
              <a:rPr lang="ko-KR" altLang="en-US" sz="1333" dirty="0" err="1"/>
              <a:t>수령자</a:t>
            </a:r>
            <a:r>
              <a:rPr lang="ko-KR" altLang="en-US" sz="1333" dirty="0"/>
              <a:t> 정보를 설정한 후 다시 </a:t>
            </a:r>
            <a:r>
              <a:rPr lang="en-US" altLang="ko-KR" sz="1333" dirty="0" err="1"/>
              <a:t>myOrderList</a:t>
            </a:r>
            <a:r>
              <a:rPr lang="ko-KR" altLang="en-US" sz="1333" dirty="0"/>
              <a:t>에 저장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A6175BE5-D17C-488A-8979-48C0A696E64B}"/>
              </a:ext>
            </a:extLst>
          </p:cNvPr>
          <p:cNvCxnSpPr/>
          <p:nvPr/>
        </p:nvCxnSpPr>
        <p:spPr>
          <a:xfrm rot="16200000" flipH="1">
            <a:off x="9265018" y="3551918"/>
            <a:ext cx="2302925" cy="1344149"/>
          </a:xfrm>
          <a:prstGeom prst="bentConnector3">
            <a:avLst>
              <a:gd name="adj1" fmla="val 22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9719A37-D1F1-43E1-B5E7-24F6B6CC06CE}"/>
              </a:ext>
            </a:extLst>
          </p:cNvPr>
          <p:cNvSpPr/>
          <p:nvPr/>
        </p:nvSpPr>
        <p:spPr>
          <a:xfrm>
            <a:off x="6818275" y="4389107"/>
            <a:ext cx="2725085" cy="68975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CFB539-3343-430F-8539-A7887697781E}"/>
              </a:ext>
            </a:extLst>
          </p:cNvPr>
          <p:cNvSpPr txBox="1"/>
          <p:nvPr/>
        </p:nvSpPr>
        <p:spPr>
          <a:xfrm>
            <a:off x="7062501" y="6082856"/>
            <a:ext cx="4641014" cy="2974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33" dirty="0"/>
              <a:t>주문 완료 결과창에 주문자의 정보</a:t>
            </a:r>
            <a:r>
              <a:rPr lang="en-US" altLang="ko-KR" sz="1333" dirty="0"/>
              <a:t>, </a:t>
            </a:r>
            <a:r>
              <a:rPr lang="ko-KR" altLang="en-US" sz="1333" dirty="0"/>
              <a:t>주문 상품 목록을 표시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531EDD01-2916-4C86-B0A0-CCFD06D1B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22375" y="5102114"/>
            <a:ext cx="1501728" cy="459757"/>
          </a:xfrm>
          <a:prstGeom prst="bentConnector3">
            <a:avLst>
              <a:gd name="adj1" fmla="val 1561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05. </a:t>
            </a:r>
            <a:r>
              <a:rPr lang="ko-KR" altLang="en-US" sz="3733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주문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902A3A-A29A-46D5-ABCC-AEE6E970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7" y="1543445"/>
            <a:ext cx="4517024" cy="389022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EEC4C-0204-4028-8F7C-0E4D58B3650B}"/>
              </a:ext>
            </a:extLst>
          </p:cNvPr>
          <p:cNvSpPr/>
          <p:nvPr/>
        </p:nvSpPr>
        <p:spPr>
          <a:xfrm>
            <a:off x="3119670" y="1537488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myCartList.jsp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F8DFC83-E722-4D8D-82B3-F4D51B5CE319}"/>
              </a:ext>
            </a:extLst>
          </p:cNvPr>
          <p:cNvSpPr/>
          <p:nvPr/>
        </p:nvSpPr>
        <p:spPr>
          <a:xfrm>
            <a:off x="815413" y="2552205"/>
            <a:ext cx="4032448" cy="164488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1EDAC81-BDF3-4D87-B67D-9542BB9AC968}"/>
              </a:ext>
            </a:extLst>
          </p:cNvPr>
          <p:cNvSpPr txBox="1"/>
          <p:nvPr/>
        </p:nvSpPr>
        <p:spPr>
          <a:xfrm>
            <a:off x="330837" y="5528374"/>
            <a:ext cx="3940960" cy="9954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주문여부 체크하는 체크박스를 가져오고</a:t>
            </a:r>
            <a:r>
              <a:rPr lang="en-US" altLang="ko-KR" sz="1467" dirty="0"/>
              <a:t>,</a:t>
            </a:r>
          </a:p>
          <a:p>
            <a:r>
              <a:rPr lang="ko-KR" altLang="en-US" sz="1467" dirty="0"/>
              <a:t>선택한 총 상품 개수를 가져옴</a:t>
            </a:r>
            <a:endParaRPr lang="en-US" altLang="ko-KR" sz="1467" dirty="0"/>
          </a:p>
          <a:p>
            <a:r>
              <a:rPr lang="ko-KR" altLang="en-US" sz="1467" dirty="0"/>
              <a:t>주문하기를 클릭하면 주문 상품에 대해 </a:t>
            </a:r>
            <a:endParaRPr lang="en-US" altLang="ko-KR" sz="1467" dirty="0"/>
          </a:p>
          <a:p>
            <a:r>
              <a:rPr lang="en-US" altLang="ko-KR" sz="1467" dirty="0"/>
              <a:t>'</a:t>
            </a:r>
            <a:r>
              <a:rPr lang="ko-KR" altLang="en-US" sz="1467" dirty="0"/>
              <a:t>상품번호</a:t>
            </a:r>
            <a:r>
              <a:rPr lang="en-US" altLang="ko-KR" sz="1467" dirty="0"/>
              <a:t>:</a:t>
            </a:r>
            <a:r>
              <a:rPr lang="ko-KR" altLang="en-US" sz="1467" dirty="0"/>
              <a:t>주문수량</a:t>
            </a:r>
            <a:r>
              <a:rPr lang="en-US" altLang="ko-KR" sz="1467" dirty="0"/>
              <a:t>’ </a:t>
            </a:r>
            <a:r>
              <a:rPr lang="ko-KR" altLang="en-US" sz="1467" dirty="0"/>
              <a:t>형식으로 문자열 생성</a:t>
            </a:r>
            <a:endParaRPr lang="en-US" altLang="ko-KR" sz="1467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EE94E92-AEA8-49FD-8ACA-FEE5EE97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13" y="1537489"/>
            <a:ext cx="5375143" cy="209945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106E193-1ECE-48AC-B557-7C5DE6221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4"/>
          <a:stretch/>
        </p:blipFill>
        <p:spPr>
          <a:xfrm>
            <a:off x="6192011" y="3765286"/>
            <a:ext cx="5375144" cy="290469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BBB2EDC-92FC-48AE-9BE8-C3CDFCAAF507}"/>
              </a:ext>
            </a:extLst>
          </p:cNvPr>
          <p:cNvSpPr/>
          <p:nvPr/>
        </p:nvSpPr>
        <p:spPr>
          <a:xfrm>
            <a:off x="8992941" y="3388982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실행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415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439C998-9248-425B-950D-4A2C494C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" y="3941488"/>
            <a:ext cx="4601193" cy="252053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06. </a:t>
            </a:r>
            <a:r>
              <a:rPr lang="ko-KR" altLang="en-US" sz="3733" dirty="0"/>
              <a:t>마이페이지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주문내역 조회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755EC8-8EB1-4B82-96D6-25F943B8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7" y="2118031"/>
            <a:ext cx="4608512" cy="124330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47CFF1-67DF-4F40-B9B1-195D4B8A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2377715"/>
            <a:ext cx="6325096" cy="402761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6D2584A-C12B-40CF-915A-6E97EC0BA215}"/>
              </a:ext>
            </a:extLst>
          </p:cNvPr>
          <p:cNvSpPr/>
          <p:nvPr/>
        </p:nvSpPr>
        <p:spPr>
          <a:xfrm>
            <a:off x="459847" y="1316766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mypage.xml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B6F751-4078-45A1-8520-7084A8FBF2C8}"/>
              </a:ext>
            </a:extLst>
          </p:cNvPr>
          <p:cNvSpPr txBox="1"/>
          <p:nvPr/>
        </p:nvSpPr>
        <p:spPr>
          <a:xfrm>
            <a:off x="2478756" y="3044958"/>
            <a:ext cx="2595582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주문 </a:t>
            </a:r>
            <a:r>
              <a:rPr lang="ko-KR" altLang="en-US" sz="1467" dirty="0"/>
              <a:t>내역을 </a:t>
            </a:r>
            <a:r>
              <a:rPr lang="ko-KR" altLang="en-US" sz="1467"/>
              <a:t>조회하는 </a:t>
            </a:r>
            <a:r>
              <a:rPr lang="en-US" altLang="ko-KR" sz="1467" dirty="0"/>
              <a:t>SQL</a:t>
            </a:r>
            <a:r>
              <a:rPr lang="ko-KR" altLang="en-US" sz="1467" dirty="0"/>
              <a:t>문</a:t>
            </a:r>
            <a:endParaRPr lang="ko-KR" altLang="en-US" sz="1467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C407DDD-07E9-4EDC-9AA5-778077D11C16}"/>
              </a:ext>
            </a:extLst>
          </p:cNvPr>
          <p:cNvSpPr/>
          <p:nvPr/>
        </p:nvSpPr>
        <p:spPr>
          <a:xfrm>
            <a:off x="8982786" y="1576451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MyPageControllerImpl.java</a:t>
            </a:r>
            <a:endParaRPr lang="ko-KR" altLang="en-US" sz="1467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60C2B99-B93E-4875-9B23-F2D99D280D23}"/>
              </a:ext>
            </a:extLst>
          </p:cNvPr>
          <p:cNvSpPr/>
          <p:nvPr/>
        </p:nvSpPr>
        <p:spPr>
          <a:xfrm>
            <a:off x="459846" y="3491075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myPageMain.jsp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26129DA-BE7E-4EDD-9E61-68C962A569ED}"/>
              </a:ext>
            </a:extLst>
          </p:cNvPr>
          <p:cNvSpPr/>
          <p:nvPr/>
        </p:nvSpPr>
        <p:spPr>
          <a:xfrm>
            <a:off x="5999989" y="5445224"/>
            <a:ext cx="2592288" cy="35583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F0FEC3-AA58-4A31-A18C-F5F74D7E8EA6}"/>
              </a:ext>
            </a:extLst>
          </p:cNvPr>
          <p:cNvSpPr txBox="1"/>
          <p:nvPr/>
        </p:nvSpPr>
        <p:spPr>
          <a:xfrm>
            <a:off x="8840226" y="5452249"/>
            <a:ext cx="271677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주문 상품 목록을 </a:t>
            </a:r>
            <a:r>
              <a:rPr lang="en-US" altLang="ko-KR" sz="1467" dirty="0"/>
              <a:t>JSP</a:t>
            </a:r>
            <a:r>
              <a:rPr lang="ko-KR" altLang="en-US" sz="1467" dirty="0"/>
              <a:t>로 전달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3791DFB-C577-46A3-9018-DD54B63EA90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119669" y="4288265"/>
            <a:ext cx="2880320" cy="133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9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06. </a:t>
            </a:r>
            <a:r>
              <a:rPr lang="ko-KR" altLang="en-US" sz="3733" dirty="0"/>
              <a:t>마이페이지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주문내역 조회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1597C4-9E16-4EFA-A5B8-BED8596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56792"/>
            <a:ext cx="10175776" cy="327817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D7BD3E9-D526-4C50-AE66-6D9A7F6758B9}"/>
              </a:ext>
            </a:extLst>
          </p:cNvPr>
          <p:cNvSpPr txBox="1"/>
          <p:nvPr/>
        </p:nvSpPr>
        <p:spPr>
          <a:xfrm>
            <a:off x="8496267" y="4197086"/>
            <a:ext cx="271677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주문 당 상품이 한꺼번에 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594D222-75B6-4D4C-B894-8460FCF5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4965171"/>
            <a:ext cx="8509000" cy="14351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4BAB1DA-521E-47BC-8113-11DF51BB6AC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54023" y="4356136"/>
            <a:ext cx="642244" cy="609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3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97" y="1406731"/>
            <a:ext cx="7360401" cy="264589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07. </a:t>
            </a:r>
            <a:r>
              <a:rPr lang="ko-KR" altLang="en-US" sz="3200" dirty="0"/>
              <a:t>문제 발생과 해결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1371" y="1412776"/>
            <a:ext cx="3552395" cy="768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33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ERROR #1</a:t>
            </a:r>
            <a:endParaRPr lang="ko-KR" altLang="en-US" sz="2133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371" y="2468893"/>
            <a:ext cx="3552395" cy="12687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내용 및 원인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tiles_board.xml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파일 내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Attribute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이름 오류로 인한 에러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6970"/>
          <a:stretch/>
        </p:blipFill>
        <p:spPr>
          <a:xfrm>
            <a:off x="4271796" y="4250688"/>
            <a:ext cx="7360403" cy="234647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11424" y="4892907"/>
            <a:ext cx="2592288" cy="12687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해결 방안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잘 못 쓰여진 이름 수정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580286-B5C6-4F39-AB64-5C51A0A000A5}"/>
              </a:ext>
            </a:extLst>
          </p:cNvPr>
          <p:cNvSpPr/>
          <p:nvPr/>
        </p:nvSpPr>
        <p:spPr>
          <a:xfrm>
            <a:off x="5039883" y="5527288"/>
            <a:ext cx="5760640" cy="301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A9DF470-9DAD-4704-B2C2-1F81AE985865}"/>
              </a:ext>
            </a:extLst>
          </p:cNvPr>
          <p:cNvSpPr/>
          <p:nvPr/>
        </p:nvSpPr>
        <p:spPr>
          <a:xfrm>
            <a:off x="7152119" y="1604798"/>
            <a:ext cx="1728192" cy="19202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1497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1B967C4-AFB4-44BD-A0CC-D4705A73F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4"/>
          <a:stretch/>
        </p:blipFill>
        <p:spPr>
          <a:xfrm>
            <a:off x="4128459" y="1381482"/>
            <a:ext cx="7632171" cy="137544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07. </a:t>
            </a:r>
            <a:r>
              <a:rPr lang="ko-KR" altLang="en-US" sz="3200" dirty="0"/>
              <a:t>문제 발생과 해결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1371" y="1412776"/>
            <a:ext cx="3552395" cy="768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33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ERROR #2</a:t>
            </a:r>
            <a:endParaRPr lang="ko-KR" altLang="en-US" sz="2133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371" y="2468893"/>
            <a:ext cx="3552395" cy="17281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내용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회원가입 클릭 시 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SQL #17004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에러 발생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부적합한 열 유형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</a:p>
          <a:p>
            <a:pPr algn="ctr"/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원인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문자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/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이메일 수신동의 체크를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해제하면 발생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371" y="4485117"/>
            <a:ext cx="3552395" cy="19431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해결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방안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SMS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와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Email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수신 동의 체크가 둘 다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안 되어있는 경우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각 하나만 되어 있는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경우의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SQL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문을 만들어 값이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null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일 경우 그 값을 빼고 회원가입이 이루어 지도록 변경 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테이블 칼럼은 이미 </a:t>
            </a:r>
            <a:r>
              <a:rPr lang="en-US" altLang="ko-KR" sz="1467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Nullable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로 설정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6BF2026-5E35-4CFD-8754-DE867610F242}"/>
              </a:ext>
            </a:extLst>
          </p:cNvPr>
          <p:cNvSpPr/>
          <p:nvPr/>
        </p:nvSpPr>
        <p:spPr>
          <a:xfrm>
            <a:off x="6514979" y="1664875"/>
            <a:ext cx="4477565" cy="22795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59" y="2948948"/>
            <a:ext cx="7632171" cy="96474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459" y="4197085"/>
            <a:ext cx="7632171" cy="223117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90043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6064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ko-KR" altLang="en-US" sz="3733" dirty="0"/>
              <a:t>웹 페이지 구성 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5720FFE-C359-4BBC-8671-5A9D15B30324}"/>
              </a:ext>
            </a:extLst>
          </p:cNvPr>
          <p:cNvSpPr/>
          <p:nvPr/>
        </p:nvSpPr>
        <p:spPr>
          <a:xfrm>
            <a:off x="623392" y="1412776"/>
            <a:ext cx="1632181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pom.xml</a:t>
            </a:r>
            <a:endParaRPr lang="ko-KR" altLang="en-US" sz="18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FC18979-FFD2-4D0A-ABAE-0B3281BF6DF7}"/>
              </a:ext>
            </a:extLst>
          </p:cNvPr>
          <p:cNvSpPr/>
          <p:nvPr/>
        </p:nvSpPr>
        <p:spPr>
          <a:xfrm>
            <a:off x="3503712" y="1412776"/>
            <a:ext cx="1824203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67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/main/java</a:t>
            </a:r>
            <a:endParaRPr lang="ko-KR" altLang="en-US" sz="1867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5E00E09-5D92-4C17-A86F-CD41E26F975C}"/>
              </a:ext>
            </a:extLst>
          </p:cNvPr>
          <p:cNvSpPr/>
          <p:nvPr/>
        </p:nvSpPr>
        <p:spPr>
          <a:xfrm>
            <a:off x="6672064" y="1412776"/>
            <a:ext cx="1824203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67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/main</a:t>
            </a:r>
          </a:p>
          <a:p>
            <a:pPr algn="ctr" latinLnBrk="1"/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/resources</a:t>
            </a:r>
            <a:endParaRPr lang="ko-KR" altLang="en-US" sz="1867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458EB17-AC09-4FAE-9339-B0466B29F4E4}"/>
              </a:ext>
            </a:extLst>
          </p:cNvPr>
          <p:cNvSpPr/>
          <p:nvPr/>
        </p:nvSpPr>
        <p:spPr>
          <a:xfrm>
            <a:off x="9648395" y="1390586"/>
            <a:ext cx="1801845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/main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/webapp</a:t>
            </a:r>
            <a:endParaRPr lang="ko-KR" altLang="en-US" sz="1867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D919C1-2A18-43B1-8C56-00B18C7CF2E7}"/>
              </a:ext>
            </a:extLst>
          </p:cNvPr>
          <p:cNvSpPr/>
          <p:nvPr/>
        </p:nvSpPr>
        <p:spPr>
          <a:xfrm>
            <a:off x="415880" y="5744971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/>
              <a:t>프로젝트 정보 표시</a:t>
            </a:r>
            <a:endParaRPr lang="en-US" altLang="ko-KR" sz="1467" dirty="0"/>
          </a:p>
          <a:p>
            <a:pPr algn="ctr"/>
            <a:r>
              <a:rPr lang="ko-KR" altLang="en-US" sz="1467" dirty="0"/>
              <a:t>라이브러리 설정 및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18135B2-60F3-4749-8B2E-8156A19CF437}"/>
              </a:ext>
            </a:extLst>
          </p:cNvPr>
          <p:cNvSpPr/>
          <p:nvPr/>
        </p:nvSpPr>
        <p:spPr>
          <a:xfrm>
            <a:off x="3407701" y="5733256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/>
              <a:t>자바 소스파일 위치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FCEFA4D-F39F-4504-99D6-33562E7DD539}"/>
              </a:ext>
            </a:extLst>
          </p:cNvPr>
          <p:cNvSpPr/>
          <p:nvPr/>
        </p:nvSpPr>
        <p:spPr>
          <a:xfrm>
            <a:off x="6576053" y="5733256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resource </a:t>
            </a:r>
            <a:r>
              <a:rPr lang="ko-KR" altLang="en-US" sz="1467" dirty="0"/>
              <a:t>파일 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984E1AD-BFB4-4572-A3AB-2B981BBD0638}"/>
              </a:ext>
            </a:extLst>
          </p:cNvPr>
          <p:cNvSpPr/>
          <p:nvPr/>
        </p:nvSpPr>
        <p:spPr>
          <a:xfrm>
            <a:off x="9552384" y="5733256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WEB-INF</a:t>
            </a:r>
            <a:r>
              <a:rPr lang="ko-KR" altLang="en-US" sz="1467" dirty="0"/>
              <a:t> 등</a:t>
            </a:r>
            <a:endParaRPr lang="en-US" altLang="ko-KR" sz="1467" dirty="0"/>
          </a:p>
          <a:p>
            <a:pPr algn="ctr"/>
            <a:r>
              <a:rPr lang="ko-KR" altLang="en-US" sz="1467" dirty="0"/>
              <a:t>웹 애플리케이션</a:t>
            </a:r>
            <a:endParaRPr lang="en-US" altLang="ko-KR" sz="1467" dirty="0"/>
          </a:p>
          <a:p>
            <a:pPr algn="ctr"/>
            <a:r>
              <a:rPr lang="ko-KR" altLang="en-US" sz="1467" dirty="0"/>
              <a:t>리소스 위치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39023F1-12AB-4C73-B163-72E9BF7D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91" y="2353535"/>
            <a:ext cx="2197100" cy="31877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4A38D3F-4F75-4C57-B5BB-93774836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89" y="2347283"/>
            <a:ext cx="2197100" cy="31877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73479C-9A3A-45E3-82FE-9E24F926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520" y="2336187"/>
            <a:ext cx="2197099" cy="3297932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59D4520-5DC5-42A9-ABD8-221817702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1" y="2383615"/>
            <a:ext cx="2197100" cy="3151368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</p:spTree>
    <p:extLst>
      <p:ext uri="{BB962C8B-B14F-4D97-AF65-F5344CB8AC3E}">
        <p14:creationId xmlns:p14="http://schemas.microsoft.com/office/powerpoint/2010/main" val="18294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ko-KR" altLang="en-US" sz="3733" dirty="0"/>
              <a:t>웹페이지 구현 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en-US" altLang="ko-KR" sz="1600" dirty="0"/>
              <a:t>tiles</a:t>
            </a:r>
            <a:endParaRPr lang="ko-KR" altLang="en-US" sz="1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B30EA9F-51C6-4E88-8A70-6C2E81173CE4}"/>
              </a:ext>
            </a:extLst>
          </p:cNvPr>
          <p:cNvGrpSpPr/>
          <p:nvPr/>
        </p:nvGrpSpPr>
        <p:grpSpPr>
          <a:xfrm>
            <a:off x="4559829" y="4073557"/>
            <a:ext cx="6798980" cy="2553300"/>
            <a:chOff x="179512" y="1059582"/>
            <a:chExt cx="6404188" cy="2224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F3EFBDD-6B7E-4919-8B3B-0376CE1FA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42678"/>
            <a:stretch/>
          </p:blipFill>
          <p:spPr>
            <a:xfrm>
              <a:off x="179512" y="1059582"/>
              <a:ext cx="6404188" cy="22245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8EA802-B840-4CB2-9254-2AF5B727FFB5}"/>
                </a:ext>
              </a:extLst>
            </p:cNvPr>
            <p:cNvSpPr/>
            <p:nvPr/>
          </p:nvSpPr>
          <p:spPr>
            <a:xfrm>
              <a:off x="539552" y="1851670"/>
              <a:ext cx="5832648" cy="1368152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F805360-571C-4F49-80B9-2B9D1153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86" y="4677139"/>
            <a:ext cx="1489745" cy="182420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4A26780-6EF0-433E-99EE-9B962FA2FA4E}"/>
              </a:ext>
            </a:extLst>
          </p:cNvPr>
          <p:cNvGrpSpPr/>
          <p:nvPr/>
        </p:nvGrpSpPr>
        <p:grpSpPr>
          <a:xfrm>
            <a:off x="4559830" y="1406592"/>
            <a:ext cx="6798980" cy="2242633"/>
            <a:chOff x="3419872" y="3250758"/>
            <a:chExt cx="5099235" cy="16819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A4ADAD8A-E440-424E-9E4E-268273FE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3250758"/>
              <a:ext cx="5099235" cy="168197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A2DE0387-EBB7-4CA0-AA4D-C78F91D3DE39}"/>
                </a:ext>
              </a:extLst>
            </p:cNvPr>
            <p:cNvSpPr/>
            <p:nvPr/>
          </p:nvSpPr>
          <p:spPr>
            <a:xfrm>
              <a:off x="3923928" y="4083918"/>
              <a:ext cx="2808312" cy="36004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17718E-AE2D-4626-A2EC-F35A9ACE9710}"/>
              </a:ext>
            </a:extLst>
          </p:cNvPr>
          <p:cNvSpPr txBox="1"/>
          <p:nvPr/>
        </p:nvSpPr>
        <p:spPr>
          <a:xfrm>
            <a:off x="445124" y="4102623"/>
            <a:ext cx="3695242" cy="543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t</a:t>
            </a:r>
            <a:r>
              <a:rPr lang="en-US" altLang="ko-KR" sz="1467" dirty="0">
                <a:latin typeface="+mj-lt"/>
              </a:rPr>
              <a:t>iles</a:t>
            </a:r>
            <a:r>
              <a:rPr lang="en-US" altLang="ko-KR" sz="1467" dirty="0">
                <a:latin typeface="+mj-lt"/>
              </a:rPr>
              <a:t>_*.xml</a:t>
            </a:r>
            <a:r>
              <a:rPr lang="ko-KR" altLang="en-US" sz="1467" dirty="0">
                <a:latin typeface="+mj-lt"/>
              </a:rPr>
              <a:t>에서 지정한 위치에  </a:t>
            </a:r>
            <a:r>
              <a:rPr lang="en-US" altLang="ko-KR" sz="1467" dirty="0">
                <a:latin typeface="+mj-lt"/>
              </a:rPr>
              <a:t>JSP</a:t>
            </a:r>
            <a:r>
              <a:rPr lang="ko-KR" altLang="en-US" sz="1467" dirty="0">
                <a:latin typeface="+mj-lt"/>
              </a:rPr>
              <a:t>를 위치</a:t>
            </a:r>
            <a:endParaRPr lang="en-US" altLang="ko-KR" sz="1467" dirty="0">
              <a:latin typeface="+mj-lt"/>
            </a:endParaRPr>
          </a:p>
          <a:p>
            <a:pPr algn="ctr"/>
            <a:r>
              <a:rPr lang="ko-KR" altLang="en-US" sz="1467" dirty="0">
                <a:latin typeface="+mj-lt"/>
              </a:rPr>
              <a:t>브라우저 요청 시 해당 </a:t>
            </a:r>
            <a:r>
              <a:rPr lang="en-US" altLang="ko-KR" sz="1467" dirty="0">
                <a:latin typeface="+mj-lt"/>
              </a:rPr>
              <a:t>JSP</a:t>
            </a:r>
            <a:r>
              <a:rPr lang="ko-KR" altLang="en-US" sz="1467" dirty="0">
                <a:latin typeface="+mj-lt"/>
              </a:rPr>
              <a:t>의 내용이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F2F55D-D388-468B-8BA7-5FC72820D840}"/>
              </a:ext>
            </a:extLst>
          </p:cNvPr>
          <p:cNvSpPr txBox="1"/>
          <p:nvPr/>
        </p:nvSpPr>
        <p:spPr>
          <a:xfrm>
            <a:off x="401019" y="1448006"/>
            <a:ext cx="3350596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67" dirty="0">
                <a:latin typeface="+mj-lt"/>
              </a:rPr>
              <a:t>레이아웃을 정하는 </a:t>
            </a:r>
            <a:r>
              <a:rPr lang="en-US" altLang="ko-KR" sz="1467" dirty="0">
                <a:latin typeface="+mj-lt"/>
              </a:rPr>
              <a:t>JSP</a:t>
            </a:r>
            <a:r>
              <a:rPr lang="ko-KR" altLang="en-US" sz="1467" dirty="0">
                <a:latin typeface="+mj-lt"/>
              </a:rPr>
              <a:t>의 위치를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83BC1C-A564-45E4-98E0-9B9831B68E24}"/>
              </a:ext>
            </a:extLst>
          </p:cNvPr>
          <p:cNvSpPr txBox="1"/>
          <p:nvPr/>
        </p:nvSpPr>
        <p:spPr>
          <a:xfrm>
            <a:off x="5190002" y="1678139"/>
            <a:ext cx="5831532" cy="769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*ControllerImpl.java</a:t>
            </a:r>
          </a:p>
          <a:p>
            <a:pPr algn="ctr"/>
            <a:r>
              <a:rPr lang="ko-KR" altLang="en-US" sz="1467" dirty="0">
                <a:latin typeface="+mj-lt"/>
              </a:rPr>
              <a:t>브라우저에서 매핑 된 주소로 요청 시 </a:t>
            </a:r>
            <a:endParaRPr lang="en-US" altLang="ko-KR" sz="1467" dirty="0">
              <a:latin typeface="+mj-lt"/>
            </a:endParaRPr>
          </a:p>
          <a:p>
            <a:pPr algn="ctr"/>
            <a:r>
              <a:rPr lang="en-US" altLang="ko-KR" sz="1467" dirty="0" err="1">
                <a:latin typeface="+mj-lt"/>
              </a:rPr>
              <a:t>ModelAndView</a:t>
            </a:r>
            <a:r>
              <a:rPr lang="en-US" altLang="ko-KR" sz="1467" dirty="0">
                <a:latin typeface="+mj-lt"/>
              </a:rPr>
              <a:t> </a:t>
            </a:r>
            <a:r>
              <a:rPr lang="ko-KR" altLang="en-US" sz="1467" dirty="0">
                <a:latin typeface="+mj-lt"/>
              </a:rPr>
              <a:t>객체에 설정 된 뷰 이름을 </a:t>
            </a:r>
            <a:r>
              <a:rPr lang="en-US" altLang="ko-KR" sz="1467" dirty="0" err="1">
                <a:latin typeface="+mj-lt"/>
              </a:rPr>
              <a:t>tilesViewResolver</a:t>
            </a:r>
            <a:r>
              <a:rPr lang="ko-KR" altLang="en-US" sz="1467" dirty="0">
                <a:latin typeface="+mj-lt"/>
              </a:rPr>
              <a:t>로 반환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C67CCD-1363-4AC9-84E4-19A633E6E0CC}"/>
              </a:ext>
            </a:extLst>
          </p:cNvPr>
          <p:cNvSpPr txBox="1"/>
          <p:nvPr/>
        </p:nvSpPr>
        <p:spPr>
          <a:xfrm>
            <a:off x="4925018" y="4389881"/>
            <a:ext cx="7226658" cy="543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servlet-context.xml</a:t>
            </a:r>
          </a:p>
          <a:p>
            <a:pPr algn="ctr"/>
            <a:r>
              <a:rPr lang="en-US" altLang="ko-KR" sz="1467" dirty="0" err="1">
                <a:latin typeface="+mj-lt"/>
              </a:rPr>
              <a:t>tilesViewResolver</a:t>
            </a:r>
            <a:r>
              <a:rPr lang="ko-KR" altLang="en-US" sz="1467" dirty="0">
                <a:latin typeface="+mj-lt"/>
              </a:rPr>
              <a:t>를 사용 해 </a:t>
            </a:r>
            <a:r>
              <a:rPr lang="en-US" altLang="ko-KR" sz="1467" dirty="0">
                <a:latin typeface="+mj-lt"/>
              </a:rPr>
              <a:t>Controller</a:t>
            </a:r>
            <a:r>
              <a:rPr lang="ko-KR" altLang="en-US" sz="1467" dirty="0">
                <a:latin typeface="+mj-lt"/>
              </a:rPr>
              <a:t>를 통해 반환 된 뷰 이름의</a:t>
            </a:r>
            <a:r>
              <a:rPr lang="en-US" altLang="ko-KR" sz="1467" dirty="0">
                <a:latin typeface="+mj-lt"/>
              </a:rPr>
              <a:t> JSP</a:t>
            </a:r>
            <a:r>
              <a:rPr lang="ko-KR" altLang="en-US" sz="1467" dirty="0">
                <a:latin typeface="+mj-lt"/>
              </a:rPr>
              <a:t>를 화면에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EFBE2B6-35A5-4AA7-A485-447BFEAA3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5" y="1826891"/>
            <a:ext cx="2006448" cy="2082163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9932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ko-KR" altLang="en-US" sz="3733" dirty="0"/>
              <a:t>웹페이지 구현 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mapper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F2F55D-D388-468B-8BA7-5FC72820D840}"/>
              </a:ext>
            </a:extLst>
          </p:cNvPr>
          <p:cNvSpPr txBox="1"/>
          <p:nvPr/>
        </p:nvSpPr>
        <p:spPr>
          <a:xfrm>
            <a:off x="388892" y="1448006"/>
            <a:ext cx="2220480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SQL</a:t>
            </a:r>
            <a:r>
              <a:rPr lang="ko-KR" altLang="en-US" sz="1467" dirty="0">
                <a:latin typeface="+mj-lt"/>
              </a:rPr>
              <a:t>문에 대한 </a:t>
            </a:r>
            <a:r>
              <a:rPr lang="ko-KR" altLang="en-US" sz="1467" dirty="0" err="1">
                <a:latin typeface="+mj-lt"/>
              </a:rPr>
              <a:t>매퍼</a:t>
            </a:r>
            <a:r>
              <a:rPr lang="ko-KR" altLang="en-US" sz="1467" dirty="0">
                <a:latin typeface="+mj-lt"/>
              </a:rPr>
              <a:t> 파일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C28462A-9B51-4457-B85C-EFA82536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6" y="1824083"/>
            <a:ext cx="2021780" cy="2092308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854E8165-2C2D-4E54-8D49-5C9E40A95385}"/>
              </a:ext>
            </a:extLst>
          </p:cNvPr>
          <p:cNvGrpSpPr/>
          <p:nvPr/>
        </p:nvGrpSpPr>
        <p:grpSpPr>
          <a:xfrm>
            <a:off x="2543606" y="1892830"/>
            <a:ext cx="5747727" cy="4001157"/>
            <a:chOff x="2151346" y="1084953"/>
            <a:chExt cx="4310795" cy="300086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6076670F-A754-4383-ABE2-988C6782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1346" y="1084953"/>
              <a:ext cx="3669588" cy="16024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1BC6AB0E-2877-4E3A-B784-EF3EC4504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33"/>
            <a:stretch/>
          </p:blipFill>
          <p:spPr>
            <a:xfrm>
              <a:off x="2151346" y="2687419"/>
              <a:ext cx="4310795" cy="1398402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A8F678-2B5D-475D-87B7-91B9D2029583}"/>
              </a:ext>
            </a:extLst>
          </p:cNvPr>
          <p:cNvSpPr/>
          <p:nvPr/>
        </p:nvSpPr>
        <p:spPr>
          <a:xfrm>
            <a:off x="2831637" y="2961141"/>
            <a:ext cx="4604752" cy="10683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F453624-A3CE-47ED-8858-B3B56CD20EA9}"/>
              </a:ext>
            </a:extLst>
          </p:cNvPr>
          <p:cNvSpPr/>
          <p:nvPr/>
        </p:nvSpPr>
        <p:spPr>
          <a:xfrm>
            <a:off x="3115091" y="4108330"/>
            <a:ext cx="4997132" cy="178565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E410619-402F-4F20-B69C-77AC60A74B2D}"/>
              </a:ext>
            </a:extLst>
          </p:cNvPr>
          <p:cNvSpPr/>
          <p:nvPr/>
        </p:nvSpPr>
        <p:spPr>
          <a:xfrm>
            <a:off x="8400256" y="2961141"/>
            <a:ext cx="2634267" cy="10683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 err="1"/>
              <a:t>resultMap</a:t>
            </a:r>
            <a:endParaRPr lang="en-US" altLang="ko-KR" sz="1467" dirty="0"/>
          </a:p>
          <a:p>
            <a:pPr algn="ctr"/>
            <a:r>
              <a:rPr lang="ko-KR" altLang="en-US" sz="1467" dirty="0"/>
              <a:t>상품 정보를 저장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EF3C154-41F0-4BC2-9E7C-7723167AC110}"/>
              </a:ext>
            </a:extLst>
          </p:cNvPr>
          <p:cNvSpPr/>
          <p:nvPr/>
        </p:nvSpPr>
        <p:spPr>
          <a:xfrm>
            <a:off x="8400256" y="4079586"/>
            <a:ext cx="2634267" cy="10683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#{goodsStatus}</a:t>
            </a:r>
            <a:r>
              <a:rPr lang="ko-KR" altLang="en-US" sz="1467" dirty="0"/>
              <a:t>를 </a:t>
            </a:r>
            <a:endParaRPr lang="en-US" altLang="ko-KR" sz="1467" dirty="0"/>
          </a:p>
          <a:p>
            <a:pPr algn="ctr"/>
            <a:r>
              <a:rPr lang="ko-KR" altLang="en-US" sz="1467" dirty="0"/>
              <a:t>조건 값으로 하는 </a:t>
            </a:r>
            <a:r>
              <a:rPr lang="en-US" altLang="ko-KR" sz="1467" dirty="0"/>
              <a:t>SQL</a:t>
            </a:r>
            <a:r>
              <a:rPr lang="ko-KR" altLang="en-US" sz="1467" dirty="0"/>
              <a:t>문</a:t>
            </a:r>
            <a:endParaRPr lang="en-US" altLang="ko-KR" sz="1467" dirty="0"/>
          </a:p>
          <a:p>
            <a:pPr algn="ctr"/>
            <a:r>
              <a:rPr lang="ko-KR" altLang="en-US" sz="1467" dirty="0"/>
              <a:t>→ 상품 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B73F832F-E6AD-4F7E-B447-F30FF3B0E206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7436389" y="3495296"/>
            <a:ext cx="963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091F357B-182F-4E63-A889-AB3E549D640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112224" y="4613741"/>
            <a:ext cx="2880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메인 페이지 소스 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08E8DB-0B4E-4B35-9AE6-293565B8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" y="1508787"/>
            <a:ext cx="4913643" cy="326545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AE6EF72-1708-4A91-A1D3-D170802D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773150"/>
            <a:ext cx="4996571" cy="182027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31C7EB9-14DC-488E-B411-54FFD39E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1508787"/>
            <a:ext cx="4992555" cy="301892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3D68FB3-3551-45D5-9657-DA49F94FE602}"/>
              </a:ext>
            </a:extLst>
          </p:cNvPr>
          <p:cNvSpPr/>
          <p:nvPr/>
        </p:nvSpPr>
        <p:spPr>
          <a:xfrm>
            <a:off x="8829307" y="4815743"/>
            <a:ext cx="2451269" cy="7254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GoodsDAOImpl.java</a:t>
            </a:r>
            <a:endParaRPr lang="ko-KR" altLang="en-US" sz="1867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81B2201-A002-4CB6-AC74-A6A79E57D96E}"/>
              </a:ext>
            </a:extLst>
          </p:cNvPr>
          <p:cNvSpPr/>
          <p:nvPr/>
        </p:nvSpPr>
        <p:spPr>
          <a:xfrm>
            <a:off x="8829307" y="1604798"/>
            <a:ext cx="2451269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Goods</a:t>
            </a:r>
            <a:r>
              <a:rPr lang="en-US" altLang="ko-KR" sz="1600" dirty="0"/>
              <a:t>ServiceImpl.java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B44A622-54D9-4150-8638-60A95FEB551E}"/>
              </a:ext>
            </a:extLst>
          </p:cNvPr>
          <p:cNvSpPr/>
          <p:nvPr/>
        </p:nvSpPr>
        <p:spPr>
          <a:xfrm>
            <a:off x="3113675" y="1604798"/>
            <a:ext cx="2214240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Main</a:t>
            </a:r>
            <a:r>
              <a:rPr lang="en-US" altLang="ko-KR" sz="1600" dirty="0"/>
              <a:t>Controller.java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7362F8D-3B04-4997-9A4F-6D70AF5F2C40}"/>
              </a:ext>
            </a:extLst>
          </p:cNvPr>
          <p:cNvSpPr/>
          <p:nvPr/>
        </p:nvSpPr>
        <p:spPr>
          <a:xfrm>
            <a:off x="815413" y="2564904"/>
            <a:ext cx="1728192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E1FA8AB-4525-4151-B51D-6E310820E5F1}"/>
              </a:ext>
            </a:extLst>
          </p:cNvPr>
          <p:cNvSpPr/>
          <p:nvPr/>
        </p:nvSpPr>
        <p:spPr>
          <a:xfrm>
            <a:off x="1007435" y="3813043"/>
            <a:ext cx="2784309" cy="76808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E9835B-1509-43B8-ABCF-4B8D787C4BEA}"/>
              </a:ext>
            </a:extLst>
          </p:cNvPr>
          <p:cNvSpPr/>
          <p:nvPr/>
        </p:nvSpPr>
        <p:spPr>
          <a:xfrm>
            <a:off x="6869409" y="2660915"/>
            <a:ext cx="1728192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DAAB9EB-8304-4CC6-B9CA-7EF561A46CDA}"/>
              </a:ext>
            </a:extLst>
          </p:cNvPr>
          <p:cNvSpPr/>
          <p:nvPr/>
        </p:nvSpPr>
        <p:spPr>
          <a:xfrm>
            <a:off x="6672064" y="5687541"/>
            <a:ext cx="1536171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288801D-08D9-4B37-85BE-3BA66EBF223D}"/>
              </a:ext>
            </a:extLst>
          </p:cNvPr>
          <p:cNvSpPr/>
          <p:nvPr/>
        </p:nvSpPr>
        <p:spPr>
          <a:xfrm>
            <a:off x="5711958" y="1482079"/>
            <a:ext cx="2773205" cy="3840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accent6"/>
                </a:solidFill>
              </a:rPr>
              <a:t>@AutoWired</a:t>
            </a:r>
            <a:r>
              <a:rPr lang="ko-KR" altLang="en-US" sz="1467" dirty="0">
                <a:solidFill>
                  <a:schemeClr val="accent6"/>
                </a:solidFill>
              </a:rPr>
              <a:t>를 이용해 빈 주입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FEFFB9D-8FDD-465A-B6F4-EA3E546C9E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824192" y="2948947"/>
            <a:ext cx="1005115" cy="222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C1903AB-E856-4B66-B3D4-4422E579915F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2543606" y="1988840"/>
            <a:ext cx="6285701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072B273-3C3D-4705-971E-C3E5EF52E01B}"/>
              </a:ext>
            </a:extLst>
          </p:cNvPr>
          <p:cNvSpPr/>
          <p:nvPr/>
        </p:nvSpPr>
        <p:spPr>
          <a:xfrm>
            <a:off x="486145" y="5036189"/>
            <a:ext cx="5277248" cy="155723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chemeClr val="accent6"/>
                </a:solidFill>
              </a:rPr>
              <a:t>side_menu</a:t>
            </a:r>
            <a:r>
              <a:rPr lang="en-US" altLang="ko-KR" sz="1467" dirty="0">
                <a:solidFill>
                  <a:schemeClr val="accent6"/>
                </a:solidFill>
              </a:rPr>
              <a:t> </a:t>
            </a:r>
            <a:r>
              <a:rPr lang="ko-KR" altLang="en-US" sz="1467" dirty="0">
                <a:solidFill>
                  <a:schemeClr val="accent6"/>
                </a:solidFill>
              </a:rPr>
              <a:t>값에 따라 메뉴 항목을 다르게 하는 속성 </a:t>
            </a:r>
            <a:r>
              <a:rPr lang="en-US" altLang="ko-KR" sz="1467" dirty="0">
                <a:solidFill>
                  <a:schemeClr val="accent6"/>
                </a:solidFill>
              </a:rPr>
              <a:t>setting</a:t>
            </a:r>
          </a:p>
          <a:p>
            <a:pPr algn="ctr"/>
            <a:r>
              <a:rPr lang="ko-KR" altLang="en-US" sz="1467" dirty="0">
                <a:solidFill>
                  <a:schemeClr val="accent6"/>
                </a:solidFill>
              </a:rPr>
              <a:t>→ </a:t>
            </a:r>
            <a:r>
              <a:rPr lang="en-US" altLang="ko-KR" sz="1467" dirty="0" err="1">
                <a:solidFill>
                  <a:schemeClr val="accent6"/>
                </a:solidFill>
              </a:rPr>
              <a:t>side.jsp</a:t>
            </a:r>
            <a:r>
              <a:rPr lang="ko-KR" altLang="en-US" sz="1467" dirty="0">
                <a:solidFill>
                  <a:schemeClr val="accent6"/>
                </a:solidFill>
              </a:rPr>
              <a:t>에서 </a:t>
            </a:r>
            <a:r>
              <a:rPr lang="en-US" altLang="ko-KR" sz="1467" dirty="0">
                <a:solidFill>
                  <a:schemeClr val="accent6"/>
                </a:solidFill>
              </a:rPr>
              <a:t>setting </a:t>
            </a:r>
            <a:r>
              <a:rPr lang="ko-KR" altLang="en-US" sz="1467" dirty="0">
                <a:solidFill>
                  <a:schemeClr val="accent6"/>
                </a:solidFill>
              </a:rPr>
              <a:t>된 속성 화면에 구현</a:t>
            </a:r>
            <a:endParaRPr lang="en-US" altLang="ko-KR" sz="1467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467" dirty="0">
                <a:solidFill>
                  <a:schemeClr val="accent6"/>
                </a:solidFill>
              </a:rPr>
              <a:t>브라우저에서 요청 한</a:t>
            </a:r>
            <a:r>
              <a:rPr lang="en-US" altLang="ko-KR" sz="1467" dirty="0">
                <a:solidFill>
                  <a:schemeClr val="accent6"/>
                </a:solidFill>
              </a:rPr>
              <a:t> </a:t>
            </a:r>
            <a:r>
              <a:rPr lang="ko-KR" altLang="en-US" sz="1467" dirty="0">
                <a:solidFill>
                  <a:schemeClr val="accent6"/>
                </a:solidFill>
              </a:rPr>
              <a:t>해당 </a:t>
            </a:r>
            <a:r>
              <a:rPr lang="en-US" altLang="ko-KR" sz="1467" dirty="0">
                <a:solidFill>
                  <a:schemeClr val="accent6"/>
                </a:solidFill>
              </a:rPr>
              <a:t>SQL</a:t>
            </a:r>
            <a:r>
              <a:rPr lang="ko-KR" altLang="en-US" sz="1467" dirty="0">
                <a:solidFill>
                  <a:schemeClr val="accent6"/>
                </a:solidFill>
              </a:rPr>
              <a:t>문 조회 후 </a:t>
            </a:r>
            <a:r>
              <a:rPr lang="en-US" altLang="ko-KR" sz="1467" dirty="0">
                <a:solidFill>
                  <a:schemeClr val="accent6"/>
                </a:solidFill>
              </a:rPr>
              <a:t>Map</a:t>
            </a:r>
            <a:r>
              <a:rPr lang="ko-KR" altLang="en-US" sz="1467" dirty="0">
                <a:solidFill>
                  <a:schemeClr val="accent6"/>
                </a:solidFill>
              </a:rPr>
              <a:t>에 저장 후</a:t>
            </a:r>
            <a:endParaRPr lang="en-US" altLang="ko-KR" sz="1467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1467" dirty="0" err="1">
                <a:solidFill>
                  <a:schemeClr val="accent6"/>
                </a:solidFill>
              </a:rPr>
              <a:t>ModelAndView</a:t>
            </a:r>
            <a:r>
              <a:rPr lang="ko-KR" altLang="en-US" sz="1467" dirty="0">
                <a:solidFill>
                  <a:schemeClr val="accent6"/>
                </a:solidFill>
              </a:rPr>
              <a:t>를 사용 해 메인 페이지로 상품 정보를 전달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xmlns="" id="{CB863008-50C2-4428-B99B-E7A0CBA2EA20}"/>
              </a:ext>
            </a:extLst>
          </p:cNvPr>
          <p:cNvSpPr/>
          <p:nvPr/>
        </p:nvSpPr>
        <p:spPr>
          <a:xfrm>
            <a:off x="2447595" y="4581129"/>
            <a:ext cx="384043" cy="45506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4973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메인 페이지 실행화면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313308A-C0F9-473B-BC14-C2AFC4E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5" y="1448269"/>
            <a:ext cx="7584843" cy="500333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A07F354-2E39-48A1-808A-98058A42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5867" r="81601" b="2169"/>
          <a:stretch/>
        </p:blipFill>
        <p:spPr>
          <a:xfrm>
            <a:off x="670136" y="1486777"/>
            <a:ext cx="1679509" cy="256285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793EDFC-5097-4873-BC88-C93E241A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4" y="4562776"/>
            <a:ext cx="1640853" cy="20345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45AA0A3-94C3-4689-B65A-6DE5E0AE6936}"/>
              </a:ext>
            </a:extLst>
          </p:cNvPr>
          <p:cNvSpPr/>
          <p:nvPr/>
        </p:nvSpPr>
        <p:spPr>
          <a:xfrm>
            <a:off x="4175787" y="2180861"/>
            <a:ext cx="1344149" cy="268829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80D169A-6646-4A0E-9194-D52208D6778E}"/>
              </a:ext>
            </a:extLst>
          </p:cNvPr>
          <p:cNvSpPr txBox="1"/>
          <p:nvPr/>
        </p:nvSpPr>
        <p:spPr>
          <a:xfrm>
            <a:off x="660797" y="1102198"/>
            <a:ext cx="2768707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side_menu</a:t>
            </a:r>
            <a:r>
              <a:rPr lang="en-US" altLang="ko-KR" sz="1600" dirty="0"/>
              <a:t>==‘</a:t>
            </a:r>
            <a:r>
              <a:rPr lang="en-US" altLang="ko-KR" sz="1600" dirty="0" err="1"/>
              <a:t>admin_mode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F03BC5-DD7B-457D-9EE7-7A387FFDEECC}"/>
              </a:ext>
            </a:extLst>
          </p:cNvPr>
          <p:cNvSpPr txBox="1"/>
          <p:nvPr/>
        </p:nvSpPr>
        <p:spPr>
          <a:xfrm>
            <a:off x="621453" y="4215582"/>
            <a:ext cx="239232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side_menu</a:t>
            </a:r>
            <a:r>
              <a:rPr lang="en-US" altLang="ko-KR" sz="1600" dirty="0"/>
              <a:t>==‘</a:t>
            </a:r>
            <a:r>
              <a:rPr lang="en-US" altLang="ko-KR" sz="1600" dirty="0" err="1"/>
              <a:t>my_page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1FC14FE-F1C3-40B7-A2D8-589F2FD7B3D4}"/>
              </a:ext>
            </a:extLst>
          </p:cNvPr>
          <p:cNvSpPr txBox="1"/>
          <p:nvPr/>
        </p:nvSpPr>
        <p:spPr>
          <a:xfrm>
            <a:off x="4175788" y="1832048"/>
            <a:ext cx="2135521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그 외 사용자 메뉴 표시</a:t>
            </a:r>
          </a:p>
        </p:txBody>
      </p:sp>
    </p:spTree>
    <p:extLst>
      <p:ext uri="{BB962C8B-B14F-4D97-AF65-F5344CB8AC3E}">
        <p14:creationId xmlns:p14="http://schemas.microsoft.com/office/powerpoint/2010/main" val="11330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빠른 메뉴 소스 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249"/>
          <a:stretch/>
        </p:blipFill>
        <p:spPr>
          <a:xfrm>
            <a:off x="5999989" y="1364267"/>
            <a:ext cx="5184576" cy="331413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44781C-2B44-4CD0-B80A-3DE2BCF2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47" y="1788120"/>
            <a:ext cx="4459221" cy="154612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A764337-B0AB-457E-A5CE-005DA3C3BA2B}"/>
              </a:ext>
            </a:extLst>
          </p:cNvPr>
          <p:cNvSpPr/>
          <p:nvPr/>
        </p:nvSpPr>
        <p:spPr>
          <a:xfrm>
            <a:off x="1295468" y="2797995"/>
            <a:ext cx="2688299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0DAEAE9-9CD9-463E-809D-4A5104696CA8}"/>
              </a:ext>
            </a:extLst>
          </p:cNvPr>
          <p:cNvSpPr/>
          <p:nvPr/>
        </p:nvSpPr>
        <p:spPr>
          <a:xfrm>
            <a:off x="8112223" y="1480497"/>
            <a:ext cx="2976332" cy="30762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010E2D-9846-4D6B-B552-B6F02C24EDED}"/>
              </a:ext>
            </a:extLst>
          </p:cNvPr>
          <p:cNvSpPr txBox="1"/>
          <p:nvPr/>
        </p:nvSpPr>
        <p:spPr>
          <a:xfrm>
            <a:off x="1110183" y="1316766"/>
            <a:ext cx="445506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조회 한 상품 정보를 빠른 메뉴에 표시하기 위해 전달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241A2C3-3F0E-4B5C-92ED-AE6BC52DEBE9}"/>
              </a:ext>
            </a:extLst>
          </p:cNvPr>
          <p:cNvSpPr/>
          <p:nvPr/>
        </p:nvSpPr>
        <p:spPr>
          <a:xfrm>
            <a:off x="4237299" y="2662173"/>
            <a:ext cx="2359716" cy="672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Goods</a:t>
            </a:r>
            <a:r>
              <a:rPr lang="en-US" altLang="ko-KR" sz="1400" dirty="0"/>
              <a:t>ControllerImpl.java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B0763FAF-42F9-4499-8FFD-145F27759F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83768" y="1655320"/>
            <a:ext cx="4128457" cy="12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73EEBB6-DF7E-4628-9C73-2973EB626275}"/>
              </a:ext>
            </a:extLst>
          </p:cNvPr>
          <p:cNvSpPr/>
          <p:nvPr/>
        </p:nvSpPr>
        <p:spPr>
          <a:xfrm>
            <a:off x="6625897" y="4390365"/>
            <a:ext cx="3792064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183946-C7EB-42F5-B4F5-0F52BB4607D8}"/>
              </a:ext>
            </a:extLst>
          </p:cNvPr>
          <p:cNvSpPr txBox="1"/>
          <p:nvPr/>
        </p:nvSpPr>
        <p:spPr>
          <a:xfrm>
            <a:off x="6981839" y="4750910"/>
            <a:ext cx="385394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최근 본 상품 목록과 상품 개수를 세션에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CC86584-762E-4B00-8AF3-273E10FB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01" y="4049829"/>
            <a:ext cx="4608512" cy="154612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4899C9A-2B35-4A03-B972-94765B03171D}"/>
              </a:ext>
            </a:extLst>
          </p:cNvPr>
          <p:cNvSpPr/>
          <p:nvPr/>
        </p:nvSpPr>
        <p:spPr>
          <a:xfrm>
            <a:off x="4382810" y="5259920"/>
            <a:ext cx="2359716" cy="672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Goods</a:t>
            </a:r>
            <a:r>
              <a:rPr lang="en-US" altLang="ko-KR" sz="1400" dirty="0"/>
              <a:t>ServiceImpl.java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1D984D1-29D8-49BC-93B9-6DE235B382C0}"/>
              </a:ext>
            </a:extLst>
          </p:cNvPr>
          <p:cNvSpPr/>
          <p:nvPr/>
        </p:nvSpPr>
        <p:spPr>
          <a:xfrm>
            <a:off x="1560177" y="4563819"/>
            <a:ext cx="4077136" cy="6720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46C2B63-57ED-47CA-A8C3-F48FF73C4575}"/>
              </a:ext>
            </a:extLst>
          </p:cNvPr>
          <p:cNvCxnSpPr>
            <a:cxnSpLocks/>
          </p:cNvCxnSpPr>
          <p:nvPr/>
        </p:nvCxnSpPr>
        <p:spPr>
          <a:xfrm flipV="1">
            <a:off x="2639617" y="3086028"/>
            <a:ext cx="0" cy="1477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6C4B945-1F98-4EF5-BB6A-A2F014655645}"/>
              </a:ext>
            </a:extLst>
          </p:cNvPr>
          <p:cNvSpPr txBox="1"/>
          <p:nvPr/>
        </p:nvSpPr>
        <p:spPr>
          <a:xfrm>
            <a:off x="1128181" y="6100157"/>
            <a:ext cx="336021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 정보와 이미지를 </a:t>
            </a:r>
            <a:r>
              <a:rPr lang="en-US" altLang="ko-KR" sz="1400" dirty="0" err="1"/>
              <a:t>HashMap</a:t>
            </a:r>
            <a:r>
              <a:rPr lang="ko-KR" altLang="en-US" sz="140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18330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빠른 메뉴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EA0A1D-7D66-4639-8D05-34FB2F3F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5" y="1260083"/>
            <a:ext cx="6170448" cy="24236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E84C65-D513-4639-85DF-7414147A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5" y="3813043"/>
            <a:ext cx="6170447" cy="269597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1DDA29-5133-4685-974F-E3812EDA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7" y="2533037"/>
            <a:ext cx="1358900" cy="2756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3EE5764-7406-49FD-87E8-C1360730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415" y="2154109"/>
            <a:ext cx="1358900" cy="3581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E07E2A81-7C51-4EA9-A9F4-AD9A7F871F6D}"/>
              </a:ext>
            </a:extLst>
          </p:cNvPr>
          <p:cNvSpPr/>
          <p:nvPr/>
        </p:nvSpPr>
        <p:spPr>
          <a:xfrm>
            <a:off x="8089180" y="3368744"/>
            <a:ext cx="2208245" cy="8640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6"/>
                </a:solidFill>
              </a:rPr>
              <a:t>상품 상세 조회 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181C616-A934-4649-ADFA-48ACA3AE6910}"/>
              </a:ext>
            </a:extLst>
          </p:cNvPr>
          <p:cNvSpPr/>
          <p:nvPr/>
        </p:nvSpPr>
        <p:spPr>
          <a:xfrm>
            <a:off x="1583499" y="5245075"/>
            <a:ext cx="4512501" cy="48818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2F7C13A-EBD4-4AC4-9919-DBD956034B30}"/>
              </a:ext>
            </a:extLst>
          </p:cNvPr>
          <p:cNvSpPr/>
          <p:nvPr/>
        </p:nvSpPr>
        <p:spPr>
          <a:xfrm>
            <a:off x="1007435" y="1404647"/>
            <a:ext cx="5280587" cy="163263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79E1A56-E3ED-423C-AAF2-6E7C9FE28221}"/>
              </a:ext>
            </a:extLst>
          </p:cNvPr>
          <p:cNvCxnSpPr>
            <a:cxnSpLocks/>
          </p:cNvCxnSpPr>
          <p:nvPr/>
        </p:nvCxnSpPr>
        <p:spPr>
          <a:xfrm flipV="1">
            <a:off x="1871531" y="3037284"/>
            <a:ext cx="0" cy="2207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FFA2B34-F94F-4FE5-98D2-6DE239B58602}"/>
              </a:ext>
            </a:extLst>
          </p:cNvPr>
          <p:cNvSpPr txBox="1"/>
          <p:nvPr/>
        </p:nvSpPr>
        <p:spPr>
          <a:xfrm>
            <a:off x="6672065" y="1469022"/>
            <a:ext cx="405912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hidden</a:t>
            </a:r>
            <a:r>
              <a:rPr lang="ko-KR" altLang="en-US" sz="1400" dirty="0"/>
              <a:t> 태그에 저장 된 상품 정보를 가져와 표시</a:t>
            </a:r>
          </a:p>
        </p:txBody>
      </p:sp>
    </p:spTree>
    <p:extLst>
      <p:ext uri="{BB962C8B-B14F-4D97-AF65-F5344CB8AC3E}">
        <p14:creationId xmlns:p14="http://schemas.microsoft.com/office/powerpoint/2010/main" val="300758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와이드스크린</PresentationFormat>
  <Paragraphs>200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한컴바탕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</cp:revision>
  <dcterms:created xsi:type="dcterms:W3CDTF">2022-09-24T08:38:29Z</dcterms:created>
  <dcterms:modified xsi:type="dcterms:W3CDTF">2022-09-24T08:38:51Z</dcterms:modified>
</cp:coreProperties>
</file>