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83" r:id="rId3"/>
    <p:sldId id="310" r:id="rId4"/>
    <p:sldId id="311" r:id="rId5"/>
    <p:sldId id="304" r:id="rId6"/>
    <p:sldId id="303" r:id="rId7"/>
    <p:sldId id="327" r:id="rId8"/>
    <p:sldId id="312" r:id="rId9"/>
    <p:sldId id="313" r:id="rId10"/>
    <p:sldId id="314" r:id="rId11"/>
    <p:sldId id="330" r:id="rId12"/>
    <p:sldId id="316" r:id="rId13"/>
    <p:sldId id="331" r:id="rId14"/>
    <p:sldId id="315" r:id="rId15"/>
    <p:sldId id="328" r:id="rId16"/>
    <p:sldId id="318" r:id="rId17"/>
    <p:sldId id="317" r:id="rId18"/>
    <p:sldId id="333" r:id="rId19"/>
    <p:sldId id="321" r:id="rId20"/>
    <p:sldId id="339" r:id="rId21"/>
    <p:sldId id="335" r:id="rId22"/>
    <p:sldId id="336" r:id="rId23"/>
    <p:sldId id="324" r:id="rId24"/>
    <p:sldId id="337" r:id="rId25"/>
    <p:sldId id="302" r:id="rId26"/>
    <p:sldId id="33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5D2D2-1A83-4368-9B20-C401C2C341B0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415E1-153B-4147-AA88-0E656047D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54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83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214D7-C92A-5D8A-B00B-D253ABD0C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19466A-BA62-F04B-5FA1-2D198250C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B9E1BD-7EEF-D0B3-DF35-AAA9A0F2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8344-E7F8-4A81-950F-3C1D77F61C2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473BC-17EA-91AD-61C9-8376E9861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F254A-7F5D-EB25-8E1C-C45A0DAC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75D6-6DA9-4A86-85C9-00BA6B91F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7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EB815-CA09-1ED6-DB8A-BC7EB4AD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E04BCD-439F-3C21-E062-328DD8776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1C6906-6C68-B594-BB92-8F1711F0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8344-E7F8-4A81-950F-3C1D77F61C2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8DBE95-E28C-67DC-D56D-706B3636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850AE-70F7-2E9F-D759-251F5FEE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75D6-6DA9-4A86-85C9-00BA6B91F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59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9B51EA-7E5D-349C-63A0-9757ACF44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6203D-8181-37E9-E991-2D98BB954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7A2DD7-4575-2F9A-F670-ED02D0C5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8344-E7F8-4A81-950F-3C1D77F61C2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E34F2D-2480-31FA-F725-A4668A9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47DE4C-AB8C-2804-71C6-D5A7BF9C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75D6-6DA9-4A86-85C9-00BA6B91F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930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31904" y="3525012"/>
            <a:ext cx="6960096" cy="144016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48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4965171"/>
            <a:ext cx="6959899" cy="67207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061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57145" y="1700808"/>
            <a:ext cx="3264727" cy="26987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452723" y="1700808"/>
            <a:ext cx="3264364" cy="26987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947939" y="1700808"/>
            <a:ext cx="3264364" cy="26987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180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32AED-FA8C-83DD-A9AF-3387FE61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F2B899-2632-E715-2481-14F1784F3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0A61EC-3CB3-7927-708C-2C5CACB8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8344-E7F8-4A81-950F-3C1D77F61C2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9DE2E-6DC0-6453-09F2-F5CF4514C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1F138-A974-9996-F69E-D673301A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75D6-6DA9-4A86-85C9-00BA6B91F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15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795CE-A31C-D9F3-20BD-9E8643550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0CFD78-1E52-4E85-EB90-CAD14E0F7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EAD152-16CC-3B40-A823-24BBA3251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8344-E7F8-4A81-950F-3C1D77F61C2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EBC47-60BF-354E-7235-1636A1B6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A4101-AE4D-6060-232D-276C1210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75D6-6DA9-4A86-85C9-00BA6B91F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96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59DCB-BAFE-6FAD-FDD2-43D72AD52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1F2A9-CCC9-4413-18EE-917EABA51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A0A93F-FF7F-CED4-C4F8-8E430F358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A62104-29F7-6F0D-F07D-27F9A814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8344-E7F8-4A81-950F-3C1D77F61C2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4C47B7-24C5-F373-E75D-CF67CC9A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DCF809-934E-2BAA-A85D-F566FAD2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75D6-6DA9-4A86-85C9-00BA6B91F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2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CBB3C-63F4-7146-B1C3-3CED811E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B98A92-C8A5-FD34-35D7-20D916989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28CADB-878B-B534-7781-DA4902758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D8532A-B9BF-F460-AE61-5069195E6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4D71AA-3227-357B-C7C1-64ED71C60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BA1ED3-A936-6CDB-2651-CDA0E3A2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8344-E7F8-4A81-950F-3C1D77F61C2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DF7640-40E7-E41E-B1A9-33C00920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9B75F6-37CB-27E7-8D65-436D55E7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75D6-6DA9-4A86-85C9-00BA6B91F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91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12154-33D7-B978-2B37-21985149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334793-0EEF-B05A-C285-0DDEE271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8344-E7F8-4A81-950F-3C1D77F61C2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2BE24B-A7B7-F135-610C-736B75B2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B8A8BB-05C9-E676-6155-22CAC013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75D6-6DA9-4A86-85C9-00BA6B91F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23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B74A70-7BE6-E794-ADCD-5C5608B6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8344-E7F8-4A81-950F-3C1D77F61C2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FF1890-F874-322E-3DFC-7FA3207D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9DE5B8-3054-4A80-C101-E3DB8F77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75D6-6DA9-4A86-85C9-00BA6B91F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57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BCA73-6D40-D742-3604-BCAC0FFE7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31BDA7-D5AE-A898-7832-CB2791986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F865EC-EE13-4B26-CD9F-24CB4B4C3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5A4C99-9721-97AE-93D7-9D717162A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8344-E7F8-4A81-950F-3C1D77F61C2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BB6418-8CB9-EAF8-0C7E-518F9E37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C226AA-4102-284D-8450-4082D356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75D6-6DA9-4A86-85C9-00BA6B91F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22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02911-179F-1728-6AD4-FD0D8349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656D12-3E65-B89E-1B90-2A9542D8D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A6E517-AEF7-7490-89DD-C96B81795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21F53A-EFAE-980D-1B8D-4F203735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8344-E7F8-4A81-950F-3C1D77F61C2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A11433-67D9-1973-065D-F53BB990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F53F17-6F89-895E-56E4-120FB4DA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75D6-6DA9-4A86-85C9-00BA6B91F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3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E2184B-BEE0-6E00-6F65-FE1A7D9D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70F7A5-C73E-C008-E23C-DA76AC805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39F79-ACED-4E7B-A1C5-FDB09375F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28344-E7F8-4A81-950F-3C1D77F61C2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0D2E3A-75C0-9F20-9A07-A623FC887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365AA-E78F-BF02-1F7A-EC6415819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E75D6-6DA9-4A86-85C9-00BA6B91F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58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3"/>
          </p:cNvPr>
          <p:cNvSpPr txBox="1"/>
          <p:nvPr/>
        </p:nvSpPr>
        <p:spPr>
          <a:xfrm>
            <a:off x="0" y="6458758"/>
            <a:ext cx="12192000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67" dirty="0">
                <a:solidFill>
                  <a:schemeClr val="bg1"/>
                </a:solidFill>
                <a:cs typeface="Arial" pitchFamily="34" charset="0"/>
                <a:hlinkClick r:id="rId3"/>
              </a:rPr>
              <a:t>http://www.free-powerpoint-templates-design.com</a:t>
            </a:r>
            <a:endParaRPr lang="ko-KR" altLang="en-US" sz="10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ko-KR" altLang="en-US" sz="3200" dirty="0"/>
              <a:t>웹 홈페이지 구현</a:t>
            </a:r>
            <a:endParaRPr lang="en-US" altLang="ko-KR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ko-KR" altLang="en-US" b="1" dirty="0" err="1"/>
              <a:t>권순천</a:t>
            </a:r>
            <a:endParaRPr lang="en-US" altLang="ko-KR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867359" y="3651502"/>
            <a:ext cx="172524" cy="1920213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733" dirty="0"/>
              <a:t>02. </a:t>
            </a:r>
            <a:r>
              <a:rPr lang="ko-KR" altLang="en-US" sz="3733" dirty="0"/>
              <a:t>회원 기능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836712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01. </a:t>
            </a:r>
            <a:r>
              <a:rPr lang="ko-KR" altLang="en-US" sz="1600" dirty="0"/>
              <a:t>로그인 소스 파일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951FD59-6DF3-49CE-9BD2-CB325400B4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476"/>
          <a:stretch/>
        </p:blipFill>
        <p:spPr>
          <a:xfrm>
            <a:off x="431372" y="1426060"/>
            <a:ext cx="6816757" cy="3720603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009988B-4A47-48E4-A59F-23252B1AF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623" y="1423513"/>
            <a:ext cx="6654005" cy="1554220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21CECC-0C91-4A64-9C40-39DAECE565C2}"/>
              </a:ext>
            </a:extLst>
          </p:cNvPr>
          <p:cNvSpPr/>
          <p:nvPr/>
        </p:nvSpPr>
        <p:spPr>
          <a:xfrm>
            <a:off x="1199456" y="2180862"/>
            <a:ext cx="2592288" cy="192021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1DF426C-D44D-48F1-B0E7-95A0F6CEA6BB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 flipV="1">
            <a:off x="3791745" y="2200624"/>
            <a:ext cx="1314879" cy="76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5CED96-B34D-4D81-8E0C-194DC5D4DC39}"/>
              </a:ext>
            </a:extLst>
          </p:cNvPr>
          <p:cNvSpPr txBox="1"/>
          <p:nvPr/>
        </p:nvSpPr>
        <p:spPr>
          <a:xfrm>
            <a:off x="2495600" y="1303630"/>
            <a:ext cx="3891386" cy="318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67" dirty="0"/>
              <a:t>Id</a:t>
            </a:r>
            <a:r>
              <a:rPr lang="ko-KR" altLang="en-US" sz="1467" dirty="0"/>
              <a:t>와 </a:t>
            </a:r>
            <a:r>
              <a:rPr lang="en-US" altLang="ko-KR" sz="1467" dirty="0" err="1"/>
              <a:t>pwd</a:t>
            </a:r>
            <a:r>
              <a:rPr lang="ko-KR" altLang="en-US" sz="1467" dirty="0"/>
              <a:t>를 </a:t>
            </a:r>
            <a:r>
              <a:rPr lang="en-US" altLang="ko-KR" sz="1467" dirty="0"/>
              <a:t>Map</a:t>
            </a:r>
            <a:r>
              <a:rPr lang="ko-KR" altLang="en-US" sz="1467" dirty="0"/>
              <a:t>에 저장 후 </a:t>
            </a:r>
            <a:r>
              <a:rPr lang="en-US" altLang="ko-KR" sz="1467" dirty="0"/>
              <a:t>SQL</a:t>
            </a:r>
            <a:r>
              <a:rPr lang="ko-KR" altLang="en-US" sz="1467" dirty="0"/>
              <a:t>문으로 전달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7756DC-2C2D-4107-8EF0-847AC33D5BB1}"/>
              </a:ext>
            </a:extLst>
          </p:cNvPr>
          <p:cNvSpPr/>
          <p:nvPr/>
        </p:nvSpPr>
        <p:spPr>
          <a:xfrm>
            <a:off x="3844782" y="4389107"/>
            <a:ext cx="2574215" cy="63275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/>
              <a:t>MemberControllerImpl.java</a:t>
            </a:r>
            <a:endParaRPr lang="ko-KR" altLang="en-US" sz="1467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3B97A5F-5D2F-42C1-B6B0-E2026472B9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5322"/>
          <a:stretch/>
        </p:blipFill>
        <p:spPr>
          <a:xfrm>
            <a:off x="6576053" y="3044956"/>
            <a:ext cx="5139568" cy="3582973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4EFD49-C17A-46C3-A0E9-C8C7FC4AA973}"/>
              </a:ext>
            </a:extLst>
          </p:cNvPr>
          <p:cNvSpPr/>
          <p:nvPr/>
        </p:nvSpPr>
        <p:spPr>
          <a:xfrm>
            <a:off x="9264352" y="2593690"/>
            <a:ext cx="2451269" cy="76808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member.xml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0C0A48-0B21-4C2F-857F-DF62D7DCD9E0}"/>
              </a:ext>
            </a:extLst>
          </p:cNvPr>
          <p:cNvSpPr txBox="1"/>
          <p:nvPr/>
        </p:nvSpPr>
        <p:spPr>
          <a:xfrm>
            <a:off x="8112225" y="6104710"/>
            <a:ext cx="3359125" cy="318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67" dirty="0"/>
              <a:t>회원 정보를 </a:t>
            </a:r>
            <a:r>
              <a:rPr lang="ko-KR" altLang="en-US" sz="1467"/>
              <a:t>저장할 </a:t>
            </a:r>
            <a:r>
              <a:rPr lang="en-US" altLang="ko-KR" sz="1467" dirty="0" err="1"/>
              <a:t>resultMap</a:t>
            </a:r>
            <a:r>
              <a:rPr lang="ko-KR" altLang="en-US" sz="1467" dirty="0"/>
              <a:t>을 정의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639396-DC45-4926-905F-573739D21EC0}"/>
              </a:ext>
            </a:extLst>
          </p:cNvPr>
          <p:cNvSpPr txBox="1"/>
          <p:nvPr/>
        </p:nvSpPr>
        <p:spPr>
          <a:xfrm>
            <a:off x="476379" y="5425273"/>
            <a:ext cx="3486852" cy="76963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67" dirty="0"/>
              <a:t>조회한 회원 정보를 가져와</a:t>
            </a:r>
            <a:endParaRPr lang="en-US" altLang="ko-KR" sz="1467" dirty="0"/>
          </a:p>
          <a:p>
            <a:r>
              <a:rPr lang="en-US" altLang="ko-KR" sz="1467" dirty="0" err="1"/>
              <a:t>IsLogOn</a:t>
            </a:r>
            <a:r>
              <a:rPr lang="en-US" altLang="ko-KR" sz="1467" dirty="0"/>
              <a:t> </a:t>
            </a:r>
            <a:r>
              <a:rPr lang="ko-KR" altLang="en-US" sz="1467" dirty="0"/>
              <a:t>속성을 </a:t>
            </a:r>
            <a:r>
              <a:rPr lang="en-US" altLang="ko-KR" sz="1467" dirty="0"/>
              <a:t>true</a:t>
            </a:r>
            <a:r>
              <a:rPr lang="ko-KR" altLang="en-US" sz="1467" dirty="0"/>
              <a:t>로 설정</a:t>
            </a:r>
            <a:r>
              <a:rPr lang="en-US" altLang="ko-KR" sz="1467" dirty="0"/>
              <a:t>, </a:t>
            </a:r>
          </a:p>
          <a:p>
            <a:r>
              <a:rPr lang="en-US" altLang="ko-KR" sz="1467" dirty="0" err="1"/>
              <a:t>memberInfo</a:t>
            </a:r>
            <a:r>
              <a:rPr lang="ko-KR" altLang="en-US" sz="1467" dirty="0"/>
              <a:t>속성으로 회원 정보를 저장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08587E-454E-4E71-B6B2-8A54F2294AC4}"/>
              </a:ext>
            </a:extLst>
          </p:cNvPr>
          <p:cNvSpPr/>
          <p:nvPr/>
        </p:nvSpPr>
        <p:spPr>
          <a:xfrm>
            <a:off x="1472854" y="2482177"/>
            <a:ext cx="2702933" cy="581640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BD02FAF-EBC2-4966-8848-0836CFA700A0}"/>
              </a:ext>
            </a:extLst>
          </p:cNvPr>
          <p:cNvCxnSpPr>
            <a:cxnSpLocks/>
          </p:cNvCxnSpPr>
          <p:nvPr/>
        </p:nvCxnSpPr>
        <p:spPr>
          <a:xfrm flipH="1">
            <a:off x="1472853" y="3061254"/>
            <a:ext cx="365307" cy="2326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21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733" dirty="0"/>
              <a:t>02. </a:t>
            </a:r>
            <a:r>
              <a:rPr lang="ko-KR" altLang="en-US" sz="3733" dirty="0"/>
              <a:t>회원 기능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836712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01. </a:t>
            </a:r>
            <a:r>
              <a:rPr lang="ko-KR" altLang="en-US" sz="1600" dirty="0"/>
              <a:t>로그인 실행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0C6E00-34E9-42B6-9852-F66AA1264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410085"/>
            <a:ext cx="7488832" cy="42271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2D390DE-1D17-4D83-B9B1-753987D3B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275" y="5391100"/>
            <a:ext cx="5041900" cy="584200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2BC0FF8-1C95-446B-83A7-9801B11EB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925" y="3238597"/>
            <a:ext cx="2552700" cy="558800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332380-F9DD-4913-A2DD-0DB55FF67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925" y="2120003"/>
            <a:ext cx="4457700" cy="596900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D6E630-3342-4E15-9DB9-AA2BE7DF3E02}"/>
              </a:ext>
            </a:extLst>
          </p:cNvPr>
          <p:cNvSpPr/>
          <p:nvPr/>
        </p:nvSpPr>
        <p:spPr>
          <a:xfrm>
            <a:off x="1679510" y="1884832"/>
            <a:ext cx="5146639" cy="1256137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D44159-62A3-44B1-9369-C58A07E07E68}"/>
              </a:ext>
            </a:extLst>
          </p:cNvPr>
          <p:cNvSpPr/>
          <p:nvPr/>
        </p:nvSpPr>
        <p:spPr>
          <a:xfrm>
            <a:off x="1679510" y="3254635"/>
            <a:ext cx="5146633" cy="526727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0DFA87B-9600-477B-89B3-E3230F1A0DC5}"/>
              </a:ext>
            </a:extLst>
          </p:cNvPr>
          <p:cNvSpPr/>
          <p:nvPr/>
        </p:nvSpPr>
        <p:spPr>
          <a:xfrm>
            <a:off x="1103445" y="4425606"/>
            <a:ext cx="6720748" cy="696801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E20E551-7B36-4634-8BC0-25489045A9C7}"/>
              </a:ext>
            </a:extLst>
          </p:cNvPr>
          <p:cNvCxnSpPr>
            <a:cxnSpLocks/>
          </p:cNvCxnSpPr>
          <p:nvPr/>
        </p:nvCxnSpPr>
        <p:spPr>
          <a:xfrm>
            <a:off x="6826143" y="2467267"/>
            <a:ext cx="2657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0CDCC6F-6C0D-4A07-B8B6-66045EFE596D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 flipV="1">
            <a:off x="6826143" y="3517998"/>
            <a:ext cx="217078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657E1B9-FD4E-4A95-99CC-1F9083803E7C}"/>
              </a:ext>
            </a:extLst>
          </p:cNvPr>
          <p:cNvCxnSpPr>
            <a:cxnSpLocks/>
            <a:stCxn id="16" idx="3"/>
            <a:endCxn id="11" idx="0"/>
          </p:cNvCxnSpPr>
          <p:nvPr/>
        </p:nvCxnSpPr>
        <p:spPr>
          <a:xfrm>
            <a:off x="7824193" y="4774007"/>
            <a:ext cx="1206033" cy="6170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C106B63-5DB2-40B8-A2A3-DC5D5D97A7FC}"/>
              </a:ext>
            </a:extLst>
          </p:cNvPr>
          <p:cNvSpPr txBox="1"/>
          <p:nvPr/>
        </p:nvSpPr>
        <p:spPr>
          <a:xfrm>
            <a:off x="10499765" y="1749554"/>
            <a:ext cx="1000595" cy="318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67"/>
              <a:t>로그인 시</a:t>
            </a:r>
            <a:endParaRPr lang="ko-KR" altLang="en-US" sz="1467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69B2F6-B469-4F7F-BAFC-13028EC3F97A}"/>
              </a:ext>
            </a:extLst>
          </p:cNvPr>
          <p:cNvSpPr txBox="1"/>
          <p:nvPr/>
        </p:nvSpPr>
        <p:spPr>
          <a:xfrm>
            <a:off x="9048260" y="2866658"/>
            <a:ext cx="2510624" cy="318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67"/>
              <a:t>로그인 전 또는 로그아웃 후</a:t>
            </a:r>
            <a:endParaRPr lang="ko-KR" altLang="en-US" sz="1467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E60C9F-3BC2-4767-82B9-445877E33947}"/>
              </a:ext>
            </a:extLst>
          </p:cNvPr>
          <p:cNvSpPr txBox="1"/>
          <p:nvPr/>
        </p:nvSpPr>
        <p:spPr>
          <a:xfrm>
            <a:off x="9475729" y="5037766"/>
            <a:ext cx="2069797" cy="318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67"/>
              <a:t>관리자 모드 로그인 </a:t>
            </a:r>
            <a:r>
              <a:rPr lang="ko-KR" altLang="en-US" sz="1467" dirty="0"/>
              <a:t>시</a:t>
            </a:r>
          </a:p>
        </p:txBody>
      </p:sp>
    </p:spTree>
    <p:extLst>
      <p:ext uri="{BB962C8B-B14F-4D97-AF65-F5344CB8AC3E}">
        <p14:creationId xmlns:p14="http://schemas.microsoft.com/office/powerpoint/2010/main" val="72150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733" dirty="0"/>
              <a:t>02. </a:t>
            </a:r>
            <a:r>
              <a:rPr lang="ko-KR" altLang="en-US" sz="3733" dirty="0"/>
              <a:t>회원 기능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836712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02. </a:t>
            </a:r>
            <a:r>
              <a:rPr lang="ko-KR" altLang="en-US" sz="1600" dirty="0"/>
              <a:t>회원 가입 소스 파일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D8BCC8-C8CF-4972-A9C9-CD09C0889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618931"/>
            <a:ext cx="7488403" cy="4348647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A816F0-3F55-4B40-94F7-172F4A1A8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432" y="4602281"/>
            <a:ext cx="6519664" cy="1964257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B28320A-A27B-402D-9A65-8B0BAFFE4053}"/>
              </a:ext>
            </a:extLst>
          </p:cNvPr>
          <p:cNvSpPr/>
          <p:nvPr/>
        </p:nvSpPr>
        <p:spPr>
          <a:xfrm>
            <a:off x="5586110" y="1449679"/>
            <a:ext cx="2574215" cy="63275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/>
              <a:t>MemberControllerImpl.java</a:t>
            </a:r>
            <a:endParaRPr lang="ko-KR" altLang="en-US" sz="1467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5168BF-3CCF-409A-91CB-55A19767D85D}"/>
              </a:ext>
            </a:extLst>
          </p:cNvPr>
          <p:cNvSpPr/>
          <p:nvPr/>
        </p:nvSpPr>
        <p:spPr>
          <a:xfrm>
            <a:off x="9565827" y="4279400"/>
            <a:ext cx="2451269" cy="76808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member.xml</a:t>
            </a:r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53BAA7-61F6-4B1F-B872-83B3330DA4DB}"/>
              </a:ext>
            </a:extLst>
          </p:cNvPr>
          <p:cNvSpPr/>
          <p:nvPr/>
        </p:nvSpPr>
        <p:spPr>
          <a:xfrm>
            <a:off x="1487488" y="3429001"/>
            <a:ext cx="2496277" cy="288032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07C97D-3A1D-451B-85BD-0CC9BCEB6A68}"/>
              </a:ext>
            </a:extLst>
          </p:cNvPr>
          <p:cNvSpPr/>
          <p:nvPr/>
        </p:nvSpPr>
        <p:spPr>
          <a:xfrm>
            <a:off x="3089832" y="2091919"/>
            <a:ext cx="3294200" cy="288032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1C99AB0-94B6-4241-970C-F144104E6318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 flipH="1">
            <a:off x="2735628" y="2379951"/>
            <a:ext cx="2001305" cy="1049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1836CAA-606F-454F-9671-719C5DA19B08}"/>
              </a:ext>
            </a:extLst>
          </p:cNvPr>
          <p:cNvCxnSpPr>
            <a:cxnSpLocks/>
            <a:stCxn id="12" idx="2"/>
            <a:endCxn id="9" idx="1"/>
          </p:cNvCxnSpPr>
          <p:nvPr/>
        </p:nvCxnSpPr>
        <p:spPr>
          <a:xfrm>
            <a:off x="2735627" y="3717033"/>
            <a:ext cx="2761805" cy="1867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FF47676-2261-4E39-94E0-87AC91A68E3D}"/>
              </a:ext>
            </a:extLst>
          </p:cNvPr>
          <p:cNvSpPr txBox="1"/>
          <p:nvPr/>
        </p:nvSpPr>
        <p:spPr>
          <a:xfrm>
            <a:off x="6458928" y="2904477"/>
            <a:ext cx="5002075" cy="54386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67" dirty="0"/>
              <a:t>회원 가입창에 전달 된 회원정보를 </a:t>
            </a:r>
            <a:r>
              <a:rPr lang="en-US" altLang="ko-KR" sz="1467" dirty="0" err="1"/>
              <a:t>MemberVO</a:t>
            </a:r>
            <a:r>
              <a:rPr lang="ko-KR" altLang="en-US" sz="1467" dirty="0"/>
              <a:t>에 저장 후</a:t>
            </a:r>
            <a:endParaRPr lang="en-US" altLang="ko-KR" sz="1467" dirty="0"/>
          </a:p>
          <a:p>
            <a:r>
              <a:rPr lang="ko-KR" altLang="en-US" sz="1467" dirty="0"/>
              <a:t>저장 된 정보를 </a:t>
            </a:r>
            <a:r>
              <a:rPr lang="en-US" altLang="ko-KR" sz="1467" dirty="0"/>
              <a:t>SQL</a:t>
            </a:r>
            <a:r>
              <a:rPr lang="ko-KR" altLang="en-US" sz="1467" dirty="0"/>
              <a:t>문으로 전달</a:t>
            </a:r>
          </a:p>
        </p:txBody>
      </p:sp>
    </p:spTree>
    <p:extLst>
      <p:ext uri="{BB962C8B-B14F-4D97-AF65-F5344CB8AC3E}">
        <p14:creationId xmlns:p14="http://schemas.microsoft.com/office/powerpoint/2010/main" val="1233487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733" dirty="0"/>
              <a:t>02. </a:t>
            </a:r>
            <a:r>
              <a:rPr lang="ko-KR" altLang="en-US" sz="3733" dirty="0"/>
              <a:t>회원 기능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836712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02. </a:t>
            </a:r>
            <a:r>
              <a:rPr lang="ko-KR" altLang="en-US" sz="1600" dirty="0"/>
              <a:t>회원 가입 실행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2F0139-1BB9-4A47-8AEF-DB1851AEC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50" y="1371286"/>
            <a:ext cx="5999989" cy="5158217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36A3E4-B55C-4FDC-9C0C-1DA39C67E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075" y="1371286"/>
            <a:ext cx="4677300" cy="5158217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C3BEFAC-A9A3-4A64-9C93-72CD00903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51" y="4802303"/>
            <a:ext cx="5999989" cy="1727200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9813AAB-B78E-48F6-A971-6D8D342CCC62}"/>
              </a:ext>
            </a:extLst>
          </p:cNvPr>
          <p:cNvSpPr txBox="1"/>
          <p:nvPr/>
        </p:nvSpPr>
        <p:spPr>
          <a:xfrm>
            <a:off x="223915" y="4453490"/>
            <a:ext cx="3966543" cy="318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67" dirty="0"/>
              <a:t>회원가입 후 추가 된 내용 </a:t>
            </a:r>
            <a:r>
              <a:rPr lang="en-US" altLang="ko-KR" sz="1467" dirty="0"/>
              <a:t>Oracle</a:t>
            </a:r>
            <a:r>
              <a:rPr lang="ko-KR" altLang="en-US" sz="1467" dirty="0"/>
              <a:t>에서 확인</a:t>
            </a:r>
            <a:endParaRPr lang="en-US" altLang="ko-KR" sz="1467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10E0D7-A590-48C3-A885-1236806EBC96}"/>
              </a:ext>
            </a:extLst>
          </p:cNvPr>
          <p:cNvSpPr/>
          <p:nvPr/>
        </p:nvSpPr>
        <p:spPr>
          <a:xfrm>
            <a:off x="527381" y="5665903"/>
            <a:ext cx="4896544" cy="2880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141025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733" dirty="0"/>
              <a:t>03. </a:t>
            </a:r>
            <a:r>
              <a:rPr lang="ko-KR" altLang="en-US" sz="3733" dirty="0"/>
              <a:t>상품 기능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836712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01. </a:t>
            </a:r>
            <a:r>
              <a:rPr lang="ko-KR" altLang="en-US" sz="1600" dirty="0"/>
              <a:t>상품 검색 </a:t>
            </a:r>
            <a:r>
              <a:rPr lang="en-US" altLang="ko-KR" sz="1600" dirty="0"/>
              <a:t>(Ajax</a:t>
            </a:r>
            <a:r>
              <a:rPr lang="ko-KR" altLang="en-US" sz="1600" dirty="0"/>
              <a:t>를 이용한 자동 완성 기능</a:t>
            </a:r>
            <a:r>
              <a:rPr lang="en-US" altLang="ko-KR" sz="1600" dirty="0"/>
              <a:t>) </a:t>
            </a:r>
            <a:r>
              <a:rPr lang="ko-KR" altLang="en-US" sz="1600" dirty="0"/>
              <a:t>소스 파일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DE94B2-17CC-4CE0-B29A-370474FF5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75" y="1830334"/>
            <a:ext cx="3676261" cy="1406645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6183C8-C330-4DAC-A195-C7261FA43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75" y="3813043"/>
            <a:ext cx="4282055" cy="2610083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4B35DC-9C15-4102-86BA-ABAF7EB36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744" y="2294667"/>
            <a:ext cx="7032445" cy="4128459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0D558E-8C63-45E0-8A63-1B9A112F36DD}"/>
              </a:ext>
            </a:extLst>
          </p:cNvPr>
          <p:cNvSpPr txBox="1"/>
          <p:nvPr/>
        </p:nvSpPr>
        <p:spPr>
          <a:xfrm>
            <a:off x="264693" y="1481520"/>
            <a:ext cx="4180953" cy="318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67" dirty="0"/>
              <a:t>pom.xml</a:t>
            </a:r>
            <a:r>
              <a:rPr lang="ko-KR" altLang="en-US" sz="1467" dirty="0"/>
              <a:t>에 </a:t>
            </a:r>
            <a:r>
              <a:rPr lang="en-US" altLang="ko-KR" sz="1467" dirty="0"/>
              <a:t>JSON</a:t>
            </a:r>
            <a:r>
              <a:rPr lang="ko-KR" altLang="en-US" sz="1467" dirty="0"/>
              <a:t>사용을 위한 </a:t>
            </a:r>
            <a:r>
              <a:rPr lang="en-US" altLang="ko-KR" sz="1467" dirty="0"/>
              <a:t>dependency </a:t>
            </a:r>
            <a:r>
              <a:rPr lang="ko-KR" altLang="en-US" sz="1467" dirty="0"/>
              <a:t>설정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94B171-5725-4147-A79C-CBBC7EF16FBA}"/>
              </a:ext>
            </a:extLst>
          </p:cNvPr>
          <p:cNvSpPr txBox="1"/>
          <p:nvPr/>
        </p:nvSpPr>
        <p:spPr>
          <a:xfrm>
            <a:off x="264692" y="3464230"/>
            <a:ext cx="2502621" cy="318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67" dirty="0"/>
              <a:t>키워드 검색을 위한 </a:t>
            </a:r>
            <a:r>
              <a:rPr lang="en-US" altLang="ko-KR" sz="1467" dirty="0"/>
              <a:t>SQL</a:t>
            </a:r>
            <a:r>
              <a:rPr lang="ko-KR" altLang="en-US" sz="1467" dirty="0"/>
              <a:t>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36AD1-7FA5-49F3-8A06-52602FE9B9BF}"/>
              </a:ext>
            </a:extLst>
          </p:cNvPr>
          <p:cNvSpPr txBox="1"/>
          <p:nvPr/>
        </p:nvSpPr>
        <p:spPr>
          <a:xfrm>
            <a:off x="7787647" y="1903102"/>
            <a:ext cx="3966543" cy="318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67" dirty="0"/>
              <a:t>브라우저에서 전송된 키워드</a:t>
            </a:r>
            <a:r>
              <a:rPr lang="en-US" altLang="ko-KR" sz="1467" dirty="0"/>
              <a:t>(Ajax)</a:t>
            </a:r>
            <a:r>
              <a:rPr lang="ko-KR" altLang="en-US" sz="1467" dirty="0"/>
              <a:t>를 가져옴</a:t>
            </a:r>
            <a:endParaRPr lang="en-US" altLang="ko-KR" sz="1467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CEFE32-6EA3-4CF9-92E3-FFD995C18F35}"/>
              </a:ext>
            </a:extLst>
          </p:cNvPr>
          <p:cNvSpPr/>
          <p:nvPr/>
        </p:nvSpPr>
        <p:spPr>
          <a:xfrm>
            <a:off x="7536159" y="2756926"/>
            <a:ext cx="2411727" cy="27408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0F2B45-0BB4-4E86-9A30-9C631BA5B395}"/>
              </a:ext>
            </a:extLst>
          </p:cNvPr>
          <p:cNvSpPr txBox="1"/>
          <p:nvPr/>
        </p:nvSpPr>
        <p:spPr>
          <a:xfrm>
            <a:off x="8160477" y="5541235"/>
            <a:ext cx="3593713" cy="54386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67" dirty="0"/>
              <a:t>키워드가 포함 된 제목 목록을 </a:t>
            </a:r>
            <a:endParaRPr lang="en-US" altLang="ko-KR" sz="1467" dirty="0"/>
          </a:p>
          <a:p>
            <a:r>
              <a:rPr lang="en-US" altLang="ko-KR" sz="1467" dirty="0"/>
              <a:t>JSON</a:t>
            </a:r>
            <a:r>
              <a:rPr lang="ko-KR" altLang="en-US" sz="1467" dirty="0"/>
              <a:t>으로 만들어 다시 브라우저로 전송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3C40B9-7543-4EF5-BFD6-9F823DE8A940}"/>
              </a:ext>
            </a:extLst>
          </p:cNvPr>
          <p:cNvSpPr/>
          <p:nvPr/>
        </p:nvSpPr>
        <p:spPr>
          <a:xfrm>
            <a:off x="5375919" y="5540459"/>
            <a:ext cx="2411727" cy="768860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E0040B1-8D5F-42E7-8AF4-ADB5FFA5D6AD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8742023" y="2251915"/>
            <a:ext cx="0" cy="505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0D01D51-237E-40A4-B9C2-E8ACBE829118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7787646" y="5813169"/>
            <a:ext cx="372831" cy="15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769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733" dirty="0"/>
              <a:t>03. </a:t>
            </a:r>
            <a:r>
              <a:rPr lang="ko-KR" altLang="en-US" sz="3733" dirty="0"/>
              <a:t>상품 기능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836712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2" indent="-304792">
              <a:buAutoNum type="arabicPeriod"/>
            </a:pPr>
            <a:r>
              <a:rPr lang="ko-KR" altLang="en-US" sz="1600" dirty="0"/>
              <a:t>상품 검색 </a:t>
            </a:r>
            <a:r>
              <a:rPr lang="en-US" altLang="ko-KR" sz="1600" dirty="0"/>
              <a:t>(Ajax</a:t>
            </a:r>
            <a:r>
              <a:rPr lang="ko-KR" altLang="en-US" sz="1600" dirty="0"/>
              <a:t>를 이용한 자동 완성 기능</a:t>
            </a:r>
            <a:r>
              <a:rPr lang="en-US" altLang="ko-KR" sz="1600" dirty="0"/>
              <a:t>) </a:t>
            </a:r>
            <a:r>
              <a:rPr lang="ko-KR" altLang="en-US" sz="1600" dirty="0"/>
              <a:t>실행 화면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0F85A2-193C-45E1-A0FC-1AE9B4C31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76" y="2133435"/>
            <a:ext cx="4102760" cy="417588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A07D5F8-E700-42D8-8F5E-2DE091A08B83}"/>
              </a:ext>
            </a:extLst>
          </p:cNvPr>
          <p:cNvSpPr/>
          <p:nvPr/>
        </p:nvSpPr>
        <p:spPr>
          <a:xfrm>
            <a:off x="1677315" y="4293096"/>
            <a:ext cx="2411727" cy="384043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778729-629B-4979-8FFF-F961BD549D6E}"/>
              </a:ext>
            </a:extLst>
          </p:cNvPr>
          <p:cNvSpPr txBox="1"/>
          <p:nvPr/>
        </p:nvSpPr>
        <p:spPr>
          <a:xfrm>
            <a:off x="815414" y="1641007"/>
            <a:ext cx="3599062" cy="318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67" dirty="0"/>
              <a:t>전송된 데이터를 </a:t>
            </a:r>
            <a:r>
              <a:rPr lang="en-US" altLang="ko-KR" sz="1467" dirty="0"/>
              <a:t>JSON</a:t>
            </a:r>
            <a:r>
              <a:rPr lang="ko-KR" altLang="en-US" sz="1467" dirty="0"/>
              <a:t>으로 파싱 후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752EDEF-C869-44F4-8265-60CE6E516142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 flipH="1" flipV="1">
            <a:off x="2614945" y="1959107"/>
            <a:ext cx="268234" cy="2333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23BF3BAC-B50D-40B1-8E0C-5B2711A70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1641007"/>
            <a:ext cx="6818952" cy="18891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8E05D0A-8637-4D00-8EE6-802C882485B6}"/>
              </a:ext>
            </a:extLst>
          </p:cNvPr>
          <p:cNvSpPr txBox="1"/>
          <p:nvPr/>
        </p:nvSpPr>
        <p:spPr>
          <a:xfrm>
            <a:off x="4961199" y="3582763"/>
            <a:ext cx="3894015" cy="54386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67" dirty="0"/>
              <a:t>JSON</a:t>
            </a:r>
            <a:r>
              <a:rPr lang="ko-KR" altLang="en-US" sz="1467" dirty="0"/>
              <a:t>데이터를 차례대로 </a:t>
            </a:r>
            <a:r>
              <a:rPr lang="en-US" altLang="ko-KR" sz="1467" dirty="0"/>
              <a:t>&lt;a&gt; </a:t>
            </a:r>
            <a:r>
              <a:rPr lang="ko-KR" altLang="en-US" sz="1467" dirty="0"/>
              <a:t>태그를 이용해</a:t>
            </a:r>
            <a:endParaRPr lang="en-US" altLang="ko-KR" sz="1467" dirty="0"/>
          </a:p>
          <a:p>
            <a:r>
              <a:rPr lang="ko-KR" altLang="en-US" sz="1467" dirty="0"/>
              <a:t>키워드 목록을 만들어 표시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5D859C-9991-4517-95CE-8F6B4FC7ACCF}"/>
              </a:ext>
            </a:extLst>
          </p:cNvPr>
          <p:cNvSpPr/>
          <p:nvPr/>
        </p:nvSpPr>
        <p:spPr>
          <a:xfrm>
            <a:off x="5531397" y="2268092"/>
            <a:ext cx="6231427" cy="764491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AD304E9-0334-4051-8977-D192E0576DFE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6908207" y="2779448"/>
            <a:ext cx="7802" cy="803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51A2CEDC-B837-4178-97D9-9ADAD05B4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624" y="4293096"/>
            <a:ext cx="5664200" cy="2133600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1CE47067-5B86-420E-9177-D15BB05876C4}"/>
              </a:ext>
            </a:extLst>
          </p:cNvPr>
          <p:cNvSpPr/>
          <p:nvPr/>
        </p:nvSpPr>
        <p:spPr>
          <a:xfrm>
            <a:off x="4806270" y="4900615"/>
            <a:ext cx="2574215" cy="63275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실행 화면</a:t>
            </a:r>
          </a:p>
        </p:txBody>
      </p:sp>
    </p:spTree>
    <p:extLst>
      <p:ext uri="{BB962C8B-B14F-4D97-AF65-F5344CB8AC3E}">
        <p14:creationId xmlns:p14="http://schemas.microsoft.com/office/powerpoint/2010/main" val="3511290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733" dirty="0"/>
              <a:t>04. </a:t>
            </a:r>
            <a:r>
              <a:rPr lang="ko-KR" altLang="en-US" sz="3733" dirty="0"/>
              <a:t>장바구니 기능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836712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01. </a:t>
            </a:r>
            <a:r>
              <a:rPr lang="ko-KR" altLang="en-US" sz="1600" dirty="0"/>
              <a:t>장바구니 조회 소스 파일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778B94-F194-400C-B58D-143B1E4F1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88840"/>
            <a:ext cx="5565469" cy="410107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729F97B-AB4C-4155-91E8-F1912EB54657}"/>
              </a:ext>
            </a:extLst>
          </p:cNvPr>
          <p:cNvSpPr/>
          <p:nvPr/>
        </p:nvSpPr>
        <p:spPr>
          <a:xfrm>
            <a:off x="6072255" y="1495074"/>
            <a:ext cx="2574215" cy="63275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CartControllerImpl.java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2C44F6-D867-4A4E-A19B-B361F13A28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383"/>
          <a:stretch/>
        </p:blipFill>
        <p:spPr>
          <a:xfrm>
            <a:off x="408034" y="1988840"/>
            <a:ext cx="4992553" cy="335050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A8F010E-E326-42AB-AA74-E66E39B60FDC}"/>
              </a:ext>
            </a:extLst>
          </p:cNvPr>
          <p:cNvSpPr/>
          <p:nvPr/>
        </p:nvSpPr>
        <p:spPr>
          <a:xfrm>
            <a:off x="408034" y="1548104"/>
            <a:ext cx="2574215" cy="63275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cart.xml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251931-354C-4814-B165-E64FC9F59E9B}"/>
              </a:ext>
            </a:extLst>
          </p:cNvPr>
          <p:cNvSpPr/>
          <p:nvPr/>
        </p:nvSpPr>
        <p:spPr>
          <a:xfrm>
            <a:off x="911424" y="3157683"/>
            <a:ext cx="4320480" cy="1135412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A79142-78CC-4EBD-9257-ACC1541F7538}"/>
              </a:ext>
            </a:extLst>
          </p:cNvPr>
          <p:cNvSpPr/>
          <p:nvPr/>
        </p:nvSpPr>
        <p:spPr>
          <a:xfrm>
            <a:off x="911424" y="4389108"/>
            <a:ext cx="4320480" cy="950240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16912B-BE80-45AF-B78A-BD514BB77C9E}"/>
              </a:ext>
            </a:extLst>
          </p:cNvPr>
          <p:cNvSpPr txBox="1"/>
          <p:nvPr/>
        </p:nvSpPr>
        <p:spPr>
          <a:xfrm>
            <a:off x="2074630" y="2797131"/>
            <a:ext cx="3171574" cy="318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67" dirty="0"/>
              <a:t>장바구니 정보를 저장 할 </a:t>
            </a:r>
            <a:r>
              <a:rPr lang="en-US" altLang="ko-KR" sz="1467" dirty="0" err="1"/>
              <a:t>resultMap</a:t>
            </a:r>
            <a:endParaRPr lang="ko-KR" altLang="en-US" sz="1467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DA3C3E-FFEC-43F7-8A7E-3FB2C1A90005}"/>
              </a:ext>
            </a:extLst>
          </p:cNvPr>
          <p:cNvSpPr txBox="1"/>
          <p:nvPr/>
        </p:nvSpPr>
        <p:spPr>
          <a:xfrm>
            <a:off x="911425" y="5351086"/>
            <a:ext cx="2796471" cy="54386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67" dirty="0"/>
              <a:t>장바구니 페이지에 표시 할 </a:t>
            </a:r>
            <a:endParaRPr lang="en-US" altLang="ko-KR" sz="1467" dirty="0"/>
          </a:p>
          <a:p>
            <a:r>
              <a:rPr lang="ko-KR" altLang="en-US" sz="1467" dirty="0"/>
              <a:t>상품 정보를 저장 할 </a:t>
            </a:r>
            <a:r>
              <a:rPr lang="en-US" altLang="ko-KR" sz="1467" dirty="0" err="1"/>
              <a:t>resultMap</a:t>
            </a:r>
            <a:endParaRPr lang="ko-KR" altLang="en-US" sz="1467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99D3B2-4928-4858-BCBA-9E22A834571E}"/>
              </a:ext>
            </a:extLst>
          </p:cNvPr>
          <p:cNvSpPr/>
          <p:nvPr/>
        </p:nvSpPr>
        <p:spPr>
          <a:xfrm>
            <a:off x="6576053" y="5339347"/>
            <a:ext cx="2880320" cy="393909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424B9B-05AE-4524-8795-F4584AE5C1DD}"/>
              </a:ext>
            </a:extLst>
          </p:cNvPr>
          <p:cNvSpPr txBox="1"/>
          <p:nvPr/>
        </p:nvSpPr>
        <p:spPr>
          <a:xfrm>
            <a:off x="7431253" y="5925602"/>
            <a:ext cx="5753498" cy="54386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67" dirty="0"/>
              <a:t>장바구니 페이지에 표시 할 상품 정보를 조회 후 </a:t>
            </a:r>
            <a:endParaRPr lang="en-US" altLang="ko-KR" sz="1467" dirty="0"/>
          </a:p>
          <a:p>
            <a:pPr algn="r"/>
            <a:r>
              <a:rPr lang="ko-KR" altLang="en-US" sz="1467" dirty="0"/>
              <a:t>목록을 세션에 저장</a:t>
            </a:r>
          </a:p>
        </p:txBody>
      </p:sp>
    </p:spTree>
    <p:extLst>
      <p:ext uri="{BB962C8B-B14F-4D97-AF65-F5344CB8AC3E}">
        <p14:creationId xmlns:p14="http://schemas.microsoft.com/office/powerpoint/2010/main" val="1829522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733" dirty="0"/>
              <a:t>04. </a:t>
            </a:r>
            <a:r>
              <a:rPr lang="ko-KR" altLang="en-US" sz="3733" dirty="0"/>
              <a:t>장바구니 기능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836712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02. </a:t>
            </a:r>
            <a:r>
              <a:rPr lang="ko-KR" altLang="en-US" sz="1600" dirty="0"/>
              <a:t>장바구니 추가 소스 파일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581F66-23D6-4182-A162-3599CAF78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33" y="1892829"/>
            <a:ext cx="4896544" cy="3456384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59FD64-07CC-4C31-864F-F17761463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255" y="1925053"/>
            <a:ext cx="5711712" cy="342272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E7D3153-D5D9-4A3A-B1B3-3A57B93D6D40}"/>
              </a:ext>
            </a:extLst>
          </p:cNvPr>
          <p:cNvSpPr/>
          <p:nvPr/>
        </p:nvSpPr>
        <p:spPr>
          <a:xfrm>
            <a:off x="6072255" y="1495074"/>
            <a:ext cx="2574215" cy="63275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CartControllerImpl.java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147382-42DF-43C4-8EEB-B383B3FACABF}"/>
              </a:ext>
            </a:extLst>
          </p:cNvPr>
          <p:cNvSpPr/>
          <p:nvPr/>
        </p:nvSpPr>
        <p:spPr>
          <a:xfrm>
            <a:off x="408034" y="1412010"/>
            <a:ext cx="2574215" cy="63275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cart.xml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C769B3-5A05-4615-9895-F9A39EEA8442}"/>
              </a:ext>
            </a:extLst>
          </p:cNvPr>
          <p:cNvSpPr txBox="1"/>
          <p:nvPr/>
        </p:nvSpPr>
        <p:spPr>
          <a:xfrm>
            <a:off x="1604419" y="3168262"/>
            <a:ext cx="3701654" cy="318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67" dirty="0"/>
              <a:t>장바구니에 해당 상품번호가 있는 지 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8EA91-B46E-4E7C-BD26-C899AEDAD36C}"/>
              </a:ext>
            </a:extLst>
          </p:cNvPr>
          <p:cNvSpPr txBox="1"/>
          <p:nvPr/>
        </p:nvSpPr>
        <p:spPr>
          <a:xfrm>
            <a:off x="4066632" y="4998960"/>
            <a:ext cx="1188146" cy="318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67" dirty="0"/>
              <a:t>상품을 추가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1F1BC2-C78F-452B-8446-8227DEDF1847}"/>
              </a:ext>
            </a:extLst>
          </p:cNvPr>
          <p:cNvSpPr txBox="1"/>
          <p:nvPr/>
        </p:nvSpPr>
        <p:spPr>
          <a:xfrm>
            <a:off x="8459980" y="3097778"/>
            <a:ext cx="3326552" cy="318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67" dirty="0"/>
              <a:t>전송 된 상품 번호를 매개변수로 받음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0FF7D3-D0AE-41C5-96A3-959299B2C98A}"/>
              </a:ext>
            </a:extLst>
          </p:cNvPr>
          <p:cNvSpPr/>
          <p:nvPr/>
        </p:nvSpPr>
        <p:spPr>
          <a:xfrm>
            <a:off x="8444547" y="2293482"/>
            <a:ext cx="1920213" cy="264329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023F6B-9C30-49F1-812D-DE8B9C067C41}"/>
              </a:ext>
            </a:extLst>
          </p:cNvPr>
          <p:cNvSpPr/>
          <p:nvPr/>
        </p:nvSpPr>
        <p:spPr>
          <a:xfrm>
            <a:off x="6558302" y="3794896"/>
            <a:ext cx="2706049" cy="264329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247EAE-4371-4A39-B5B0-734BB2BD935A}"/>
              </a:ext>
            </a:extLst>
          </p:cNvPr>
          <p:cNvSpPr txBox="1"/>
          <p:nvPr/>
        </p:nvSpPr>
        <p:spPr>
          <a:xfrm>
            <a:off x="8646470" y="4270502"/>
            <a:ext cx="3139001" cy="318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67" dirty="0"/>
              <a:t>장바구니 테이블 안에 있는 지 조회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8EBBA4-F9E9-4C66-B563-EB319372810E}"/>
              </a:ext>
            </a:extLst>
          </p:cNvPr>
          <p:cNvSpPr/>
          <p:nvPr/>
        </p:nvSpPr>
        <p:spPr>
          <a:xfrm>
            <a:off x="6591227" y="4175640"/>
            <a:ext cx="1868755" cy="981553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818FC7-7910-48A1-9F98-011667489CBF}"/>
              </a:ext>
            </a:extLst>
          </p:cNvPr>
          <p:cNvSpPr txBox="1"/>
          <p:nvPr/>
        </p:nvSpPr>
        <p:spPr>
          <a:xfrm>
            <a:off x="6591227" y="5518542"/>
            <a:ext cx="3889206" cy="54386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67" dirty="0"/>
              <a:t>장바구니 테이블에 있으면 해당 메시지 전송</a:t>
            </a:r>
            <a:endParaRPr lang="en-US" altLang="ko-KR" sz="1467" dirty="0"/>
          </a:p>
          <a:p>
            <a:r>
              <a:rPr lang="ko-KR" altLang="en-US" sz="1467" dirty="0"/>
              <a:t>없으면 추가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3DDC065-7E81-44C5-BC90-F9A19C1661C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121974" y="2557811"/>
            <a:ext cx="1282" cy="539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5F8A749-F63F-44D1-A4B1-AD8F16CE8BD0}"/>
              </a:ext>
            </a:extLst>
          </p:cNvPr>
          <p:cNvCxnSpPr>
            <a:cxnSpLocks/>
          </p:cNvCxnSpPr>
          <p:nvPr/>
        </p:nvCxnSpPr>
        <p:spPr>
          <a:xfrm>
            <a:off x="9072331" y="4059224"/>
            <a:ext cx="0" cy="211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9F395BB-432A-4A57-8C8B-7976E7E92473}"/>
              </a:ext>
            </a:extLst>
          </p:cNvPr>
          <p:cNvCxnSpPr>
            <a:cxnSpLocks/>
          </p:cNvCxnSpPr>
          <p:nvPr/>
        </p:nvCxnSpPr>
        <p:spPr>
          <a:xfrm>
            <a:off x="8112224" y="5173367"/>
            <a:ext cx="0" cy="345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937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4350DD7-5CBD-4DAC-B488-8222935DE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32" y="1412777"/>
            <a:ext cx="7632171" cy="1920980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733" dirty="0"/>
              <a:t>04. </a:t>
            </a:r>
            <a:r>
              <a:rPr lang="ko-KR" altLang="en-US" sz="3733" dirty="0"/>
              <a:t>장바구니 기능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836712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03. </a:t>
            </a:r>
            <a:r>
              <a:rPr lang="ko-KR" altLang="en-US" sz="1600" dirty="0"/>
              <a:t>장바구니 실행 화면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147382-42DF-43C4-8EEB-B383B3FACABF}"/>
              </a:ext>
            </a:extLst>
          </p:cNvPr>
          <p:cNvSpPr/>
          <p:nvPr/>
        </p:nvSpPr>
        <p:spPr>
          <a:xfrm>
            <a:off x="5411389" y="1382534"/>
            <a:ext cx="2574215" cy="63275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myCartList.jsp</a:t>
            </a:r>
            <a:endParaRPr lang="ko-KR" altLang="en-US" sz="16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0669A4B-F448-40ED-B77F-97C2AEE57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981" y="3794237"/>
            <a:ext cx="8036587" cy="2282739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D1F1C00-A205-4F07-9E16-1072DEABB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32" y="3815220"/>
            <a:ext cx="3150280" cy="2225427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0E55EF-00D8-4354-A1B3-98744DA23E83}"/>
              </a:ext>
            </a:extLst>
          </p:cNvPr>
          <p:cNvSpPr/>
          <p:nvPr/>
        </p:nvSpPr>
        <p:spPr>
          <a:xfrm>
            <a:off x="9264354" y="3077795"/>
            <a:ext cx="2574215" cy="63275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실행 화면</a:t>
            </a:r>
          </a:p>
        </p:txBody>
      </p:sp>
    </p:spTree>
    <p:extLst>
      <p:ext uri="{BB962C8B-B14F-4D97-AF65-F5344CB8AC3E}">
        <p14:creationId xmlns:p14="http://schemas.microsoft.com/office/powerpoint/2010/main" val="2087028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733" dirty="0"/>
              <a:t>05. </a:t>
            </a:r>
            <a:r>
              <a:rPr lang="ko-KR" altLang="en-US" sz="3733" dirty="0"/>
              <a:t>주문 기능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836712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01. </a:t>
            </a:r>
            <a:r>
              <a:rPr lang="ko-KR" altLang="en-US" sz="1600" dirty="0"/>
              <a:t>상품 주문 소스 파일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36CF8E-37EC-4E1A-B749-BAFD1E6F0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2084851"/>
            <a:ext cx="5184576" cy="3566691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5EEEC4C-0204-4028-8F7C-0E4D58B3650B}"/>
              </a:ext>
            </a:extLst>
          </p:cNvPr>
          <p:cNvSpPr/>
          <p:nvPr/>
        </p:nvSpPr>
        <p:spPr>
          <a:xfrm>
            <a:off x="339869" y="1339634"/>
            <a:ext cx="2574215" cy="63275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order.xml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6E74F9-F046-4D6C-BD44-4EE184DE5C8F}"/>
              </a:ext>
            </a:extLst>
          </p:cNvPr>
          <p:cNvSpPr/>
          <p:nvPr/>
        </p:nvSpPr>
        <p:spPr>
          <a:xfrm>
            <a:off x="2447595" y="2372883"/>
            <a:ext cx="1536171" cy="192023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7B4BC-AF16-46DF-B45B-40DEC9DE9371}"/>
              </a:ext>
            </a:extLst>
          </p:cNvPr>
          <p:cNvSpPr txBox="1"/>
          <p:nvPr/>
        </p:nvSpPr>
        <p:spPr>
          <a:xfrm>
            <a:off x="335360" y="5764002"/>
            <a:ext cx="3889206" cy="54386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67" dirty="0"/>
              <a:t>Oracle</a:t>
            </a:r>
            <a:r>
              <a:rPr lang="ko-KR" altLang="en-US" sz="1467" dirty="0"/>
              <a:t>의 시퀀스 번호를 가져온 다음 </a:t>
            </a:r>
            <a:endParaRPr lang="en-US" altLang="ko-KR" sz="1467" dirty="0"/>
          </a:p>
          <a:p>
            <a:r>
              <a:rPr lang="ko-KR" altLang="en-US" sz="1467" dirty="0"/>
              <a:t>주문테이블의 각 레코드 구분 번호로 사용함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9D8D349-37C4-42CC-9B65-960625090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27" y="2084851"/>
            <a:ext cx="5766013" cy="3541269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98E9C6-A1AF-45B8-AB36-8D4B36781BA3}"/>
              </a:ext>
            </a:extLst>
          </p:cNvPr>
          <p:cNvSpPr/>
          <p:nvPr/>
        </p:nvSpPr>
        <p:spPr>
          <a:xfrm>
            <a:off x="9277918" y="1339634"/>
            <a:ext cx="2574215" cy="63275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tiles_order.xml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51FEC3-B2F6-44ED-BA94-508CF9165A8D}"/>
              </a:ext>
            </a:extLst>
          </p:cNvPr>
          <p:cNvSpPr txBox="1"/>
          <p:nvPr/>
        </p:nvSpPr>
        <p:spPr>
          <a:xfrm>
            <a:off x="8613640" y="5738580"/>
            <a:ext cx="3180679" cy="76963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67" dirty="0"/>
              <a:t>상품을 한 개 구매 할 경우</a:t>
            </a:r>
            <a:r>
              <a:rPr lang="en-US" altLang="ko-KR" sz="1467" dirty="0"/>
              <a:t>,</a:t>
            </a:r>
          </a:p>
          <a:p>
            <a:r>
              <a:rPr lang="ko-KR" altLang="en-US" sz="1467" dirty="0"/>
              <a:t>장바구니 모든 상품을 구매 할 경우</a:t>
            </a:r>
            <a:r>
              <a:rPr lang="en-US" altLang="ko-KR" sz="1467" dirty="0"/>
              <a:t>,</a:t>
            </a:r>
          </a:p>
          <a:p>
            <a:r>
              <a:rPr lang="ko-KR" altLang="en-US" sz="1467" dirty="0"/>
              <a:t>주문 결과 표시</a:t>
            </a:r>
          </a:p>
        </p:txBody>
      </p:sp>
    </p:spTree>
    <p:extLst>
      <p:ext uri="{BB962C8B-B14F-4D97-AF65-F5344CB8AC3E}">
        <p14:creationId xmlns:p14="http://schemas.microsoft.com/office/powerpoint/2010/main" val="302611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sz="3200" dirty="0"/>
              <a:t>웹페이지 기능 및 관련 파일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25FA235-2982-4AEA-8FE3-FDB71919455E}"/>
              </a:ext>
            </a:extLst>
          </p:cNvPr>
          <p:cNvGraphicFramePr>
            <a:graphicFrameLocks noGrp="1"/>
          </p:cNvGraphicFramePr>
          <p:nvPr/>
        </p:nvGraphicFramePr>
        <p:xfrm>
          <a:off x="863419" y="1124744"/>
          <a:ext cx="10465163" cy="537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599">
                  <a:extLst>
                    <a:ext uri="{9D8B030D-6E8A-4147-A177-3AD203B41FA5}">
                      <a16:colId xmlns:a16="http://schemas.microsoft.com/office/drawing/2014/main" val="2016321795"/>
                    </a:ext>
                  </a:extLst>
                </a:gridCol>
                <a:gridCol w="6234564">
                  <a:extLst>
                    <a:ext uri="{9D8B030D-6E8A-4147-A177-3AD203B41FA5}">
                      <a16:colId xmlns:a16="http://schemas.microsoft.com/office/drawing/2014/main" val="3116198152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기능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세부기능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644010501"/>
                  </a:ext>
                </a:extLst>
              </a:tr>
              <a:tr h="33528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메인페이지</a:t>
                      </a:r>
                      <a:endParaRPr lang="en-US" altLang="ko-K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메인 페이지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374348817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빠른 메뉴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924596790"/>
                  </a:ext>
                </a:extLst>
              </a:tr>
              <a:tr h="33528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 기능</a:t>
                      </a:r>
                    </a:p>
                  </a:txBody>
                  <a:tcPr marL="121920" marR="121920" marT="60960" marB="60960">
                    <a:solidFill>
                      <a:srgbClr val="FEF2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225759533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 가입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1625586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 기능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 검색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307797218"/>
                  </a:ext>
                </a:extLst>
              </a:tr>
              <a:tr h="335280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장바구니 기능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장바구니 상품 조회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057595491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장바구니 상품 추가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427427083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장바구니 상품 수정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40766838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장바구니 상품 삭제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38034751"/>
                  </a:ext>
                </a:extLst>
              </a:tr>
              <a:tr h="33528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 기능</a:t>
                      </a:r>
                    </a:p>
                  </a:txBody>
                  <a:tcPr marL="121920" marR="121920" marT="60960" marB="60960">
                    <a:solidFill>
                      <a:srgbClr val="FCE4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 주문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64392086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 상품 조회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542941535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 상품 취소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687242488"/>
                  </a:ext>
                </a:extLst>
              </a:tr>
              <a:tr h="33528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마이페이지 기능</a:t>
                      </a:r>
                    </a:p>
                  </a:txBody>
                  <a:tcPr marL="121920" marR="121920" marT="60960" marB="60960">
                    <a:solidFill>
                      <a:srgbClr val="FEF2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 내역 조회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664142182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 정보 수정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644451309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 탈퇴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038262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198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91583261-2ED3-C52B-FE5F-1FA440A146B2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E1BF61-F341-E229-9B05-ED46DAF63BB1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D050081D-E18D-3B39-3176-EE4BC092172E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5F1D17-FB2D-7109-302A-BDB6BE859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A319107-1F0B-68AF-3CAD-E12CED4B5F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87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F7840B20-99FB-47C7-A7EE-B8EF9A16E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016" y="4349790"/>
            <a:ext cx="5472600" cy="87986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733" dirty="0"/>
              <a:t>05. </a:t>
            </a:r>
            <a:r>
              <a:rPr lang="ko-KR" altLang="en-US" sz="3733" dirty="0"/>
              <a:t>주문 기능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836712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01. </a:t>
            </a:r>
            <a:r>
              <a:rPr lang="ko-KR" altLang="en-US" sz="1600" dirty="0"/>
              <a:t>상품 주문 소스 파일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EEEC4C-0204-4028-8F7C-0E4D58B3650B}"/>
              </a:ext>
            </a:extLst>
          </p:cNvPr>
          <p:cNvSpPr/>
          <p:nvPr/>
        </p:nvSpPr>
        <p:spPr>
          <a:xfrm>
            <a:off x="1103283" y="498186"/>
            <a:ext cx="2574215" cy="63275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OrderControllerImpl.java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7B4BC-AF16-46DF-B45B-40DEC9DE9371}"/>
              </a:ext>
            </a:extLst>
          </p:cNvPr>
          <p:cNvSpPr txBox="1"/>
          <p:nvPr/>
        </p:nvSpPr>
        <p:spPr>
          <a:xfrm>
            <a:off x="335361" y="5006124"/>
            <a:ext cx="4179349" cy="50257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333" dirty="0"/>
              <a:t>주문 정보를 저장 할 </a:t>
            </a:r>
            <a:r>
              <a:rPr lang="en-US" altLang="ko-KR" sz="1333" dirty="0" err="1"/>
              <a:t>ArrayList</a:t>
            </a:r>
            <a:r>
              <a:rPr lang="en-US" altLang="ko-KR" sz="1333" dirty="0"/>
              <a:t> </a:t>
            </a:r>
            <a:r>
              <a:rPr lang="ko-KR" altLang="en-US" sz="1333" dirty="0"/>
              <a:t>생성 후</a:t>
            </a:r>
            <a:endParaRPr lang="en-US" altLang="ko-KR" sz="1333" dirty="0"/>
          </a:p>
          <a:p>
            <a:r>
              <a:rPr lang="ko-KR" altLang="en-US" sz="1333" dirty="0"/>
              <a:t>브라우저에서 전달 한 주문 정보를 </a:t>
            </a:r>
            <a:r>
              <a:rPr lang="en-US" altLang="ko-KR" sz="1333" dirty="0" err="1"/>
              <a:t>ArrayList</a:t>
            </a:r>
            <a:r>
              <a:rPr lang="en-US" altLang="ko-KR" sz="1333" dirty="0"/>
              <a:t> </a:t>
            </a:r>
            <a:r>
              <a:rPr lang="ko-KR" altLang="en-US" sz="1333" dirty="0"/>
              <a:t>에 저장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06BDAC-DEE2-4E40-88A8-B832CDBBA579}"/>
              </a:ext>
            </a:extLst>
          </p:cNvPr>
          <p:cNvSpPr txBox="1"/>
          <p:nvPr/>
        </p:nvSpPr>
        <p:spPr>
          <a:xfrm>
            <a:off x="737269" y="5898191"/>
            <a:ext cx="5399235" cy="318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67" dirty="0"/>
              <a:t>주문 정보와 주문자 정보를 세션에 바인딩 후 주문창으로 전달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65621F-7AA0-473E-829C-35ECAEEF5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019" y="1353799"/>
            <a:ext cx="5472600" cy="2862947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DA031037-9380-42BB-8C92-415EA481C179}"/>
              </a:ext>
            </a:extLst>
          </p:cNvPr>
          <p:cNvGrpSpPr/>
          <p:nvPr/>
        </p:nvGrpSpPr>
        <p:grpSpPr>
          <a:xfrm>
            <a:off x="335360" y="1316766"/>
            <a:ext cx="5664624" cy="3104348"/>
            <a:chOff x="251520" y="1026585"/>
            <a:chExt cx="4978600" cy="232826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83F7692-E1B8-40DE-9CB8-20A5137112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1835"/>
            <a:stretch/>
          </p:blipFill>
          <p:spPr>
            <a:xfrm>
              <a:off x="251520" y="1026585"/>
              <a:ext cx="4978600" cy="1062369"/>
            </a:xfrm>
            <a:prstGeom prst="rect">
              <a:avLst/>
            </a:prstGeom>
            <a:ln w="19050">
              <a:solidFill>
                <a:schemeClr val="accent6"/>
              </a:solidFill>
            </a:ln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4BDB9E-053D-41E6-BBD3-594364AE2D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9428"/>
            <a:stretch/>
          </p:blipFill>
          <p:spPr>
            <a:xfrm>
              <a:off x="251520" y="2201664"/>
              <a:ext cx="4978600" cy="1153182"/>
            </a:xfrm>
            <a:prstGeom prst="rect">
              <a:avLst/>
            </a:prstGeom>
            <a:ln w="19050">
              <a:solidFill>
                <a:schemeClr val="accent6"/>
              </a:solidFill>
            </a:ln>
          </p:spPr>
        </p:pic>
        <p:sp>
          <p:nvSpPr>
            <p:cNvPr id="10" name="이중 물결 9">
              <a:extLst>
                <a:ext uri="{FF2B5EF4-FFF2-40B4-BE49-F238E27FC236}">
                  <a16:creationId xmlns:a16="http://schemas.microsoft.com/office/drawing/2014/main" id="{F2A2AC28-DCB8-485E-ABC3-8FCC576C65CF}"/>
                </a:ext>
              </a:extLst>
            </p:cNvPr>
            <p:cNvSpPr/>
            <p:nvPr/>
          </p:nvSpPr>
          <p:spPr>
            <a:xfrm>
              <a:off x="251520" y="2035033"/>
              <a:ext cx="4978600" cy="269364"/>
            </a:xfrm>
            <a:prstGeom prst="doubleWave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6E74F9-F046-4D6C-BD44-4EE184DE5C8F}"/>
              </a:ext>
            </a:extLst>
          </p:cNvPr>
          <p:cNvSpPr/>
          <p:nvPr/>
        </p:nvSpPr>
        <p:spPr>
          <a:xfrm>
            <a:off x="964951" y="3172896"/>
            <a:ext cx="2400267" cy="332027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25AE45-EC35-4204-97F2-6FF29F233DC8}"/>
              </a:ext>
            </a:extLst>
          </p:cNvPr>
          <p:cNvSpPr/>
          <p:nvPr/>
        </p:nvSpPr>
        <p:spPr>
          <a:xfrm>
            <a:off x="874635" y="3848480"/>
            <a:ext cx="2725085" cy="29107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01577E7-2357-4729-A211-6AE897C03FA1}"/>
              </a:ext>
            </a:extLst>
          </p:cNvPr>
          <p:cNvCxnSpPr>
            <a:cxnSpLocks/>
          </p:cNvCxnSpPr>
          <p:nvPr/>
        </p:nvCxnSpPr>
        <p:spPr>
          <a:xfrm>
            <a:off x="1295467" y="3520270"/>
            <a:ext cx="0" cy="1444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964616A-4BEB-4DEF-B590-B908BA128590}"/>
              </a:ext>
            </a:extLst>
          </p:cNvPr>
          <p:cNvCxnSpPr>
            <a:cxnSpLocks/>
          </p:cNvCxnSpPr>
          <p:nvPr/>
        </p:nvCxnSpPr>
        <p:spPr>
          <a:xfrm>
            <a:off x="3048211" y="4180507"/>
            <a:ext cx="0" cy="1648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964D58C-6BD1-49BF-AACB-37EEE4DF6031}"/>
              </a:ext>
            </a:extLst>
          </p:cNvPr>
          <p:cNvSpPr/>
          <p:nvPr/>
        </p:nvSpPr>
        <p:spPr>
          <a:xfrm>
            <a:off x="6697832" y="2906515"/>
            <a:ext cx="3046573" cy="1098548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이중 물결 23">
            <a:extLst>
              <a:ext uri="{FF2B5EF4-FFF2-40B4-BE49-F238E27FC236}">
                <a16:creationId xmlns:a16="http://schemas.microsoft.com/office/drawing/2014/main" id="{7D8F326C-DF01-40EC-9680-A6ED874FF750}"/>
              </a:ext>
            </a:extLst>
          </p:cNvPr>
          <p:cNvSpPr/>
          <p:nvPr/>
        </p:nvSpPr>
        <p:spPr>
          <a:xfrm>
            <a:off x="6192016" y="3863419"/>
            <a:ext cx="5472600" cy="525688"/>
          </a:xfrm>
          <a:prstGeom prst="doubleWave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F09CE3-ED94-4A6F-882B-6ADECED8E934}"/>
              </a:ext>
            </a:extLst>
          </p:cNvPr>
          <p:cNvSpPr txBox="1"/>
          <p:nvPr/>
        </p:nvSpPr>
        <p:spPr>
          <a:xfrm>
            <a:off x="6562364" y="5375455"/>
            <a:ext cx="5167248" cy="2974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333" dirty="0"/>
              <a:t>각 </a:t>
            </a:r>
            <a:r>
              <a:rPr lang="en-US" altLang="ko-KR" sz="1333" dirty="0" err="1"/>
              <a:t>orderVO</a:t>
            </a:r>
            <a:r>
              <a:rPr lang="ko-KR" altLang="en-US" sz="1333" dirty="0"/>
              <a:t>에 </a:t>
            </a:r>
            <a:r>
              <a:rPr lang="ko-KR" altLang="en-US" sz="1333" dirty="0" err="1"/>
              <a:t>수령자</a:t>
            </a:r>
            <a:r>
              <a:rPr lang="ko-KR" altLang="en-US" sz="1333" dirty="0"/>
              <a:t> 정보를 설정한 후 다시 </a:t>
            </a:r>
            <a:r>
              <a:rPr lang="en-US" altLang="ko-KR" sz="1333" dirty="0" err="1"/>
              <a:t>myOrderList</a:t>
            </a:r>
            <a:r>
              <a:rPr lang="ko-KR" altLang="en-US" sz="1333" dirty="0"/>
              <a:t>에 저장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A6175BE5-D17C-488A-8979-48C0A696E64B}"/>
              </a:ext>
            </a:extLst>
          </p:cNvPr>
          <p:cNvCxnSpPr/>
          <p:nvPr/>
        </p:nvCxnSpPr>
        <p:spPr>
          <a:xfrm rot="16200000" flipH="1">
            <a:off x="9265018" y="3551918"/>
            <a:ext cx="2302925" cy="1344149"/>
          </a:xfrm>
          <a:prstGeom prst="bentConnector3">
            <a:avLst>
              <a:gd name="adj1" fmla="val 22206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9719A37-D1F1-43E1-B5E7-24F6B6CC06CE}"/>
              </a:ext>
            </a:extLst>
          </p:cNvPr>
          <p:cNvSpPr/>
          <p:nvPr/>
        </p:nvSpPr>
        <p:spPr>
          <a:xfrm>
            <a:off x="6818275" y="4389107"/>
            <a:ext cx="2725085" cy="689756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CFB539-3343-430F-8539-A7887697781E}"/>
              </a:ext>
            </a:extLst>
          </p:cNvPr>
          <p:cNvSpPr txBox="1"/>
          <p:nvPr/>
        </p:nvSpPr>
        <p:spPr>
          <a:xfrm>
            <a:off x="7062501" y="6082856"/>
            <a:ext cx="4641014" cy="2974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333" dirty="0"/>
              <a:t>주문 완료 결과창에 주문자의 정보</a:t>
            </a:r>
            <a:r>
              <a:rPr lang="en-US" altLang="ko-KR" sz="1333" dirty="0"/>
              <a:t>, </a:t>
            </a:r>
            <a:r>
              <a:rPr lang="ko-KR" altLang="en-US" sz="1333" dirty="0"/>
              <a:t>주문 상품 목록을 표시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31EDD01-2916-4C86-B0A0-CCFD06D1BEE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22375" y="5102114"/>
            <a:ext cx="1501728" cy="459757"/>
          </a:xfrm>
          <a:prstGeom prst="bentConnector3">
            <a:avLst>
              <a:gd name="adj1" fmla="val 15615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457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733" dirty="0"/>
              <a:t>05. </a:t>
            </a:r>
            <a:r>
              <a:rPr lang="ko-KR" altLang="en-US" sz="3733" dirty="0"/>
              <a:t>주문 기능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836712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01. </a:t>
            </a:r>
            <a:r>
              <a:rPr lang="ko-KR" altLang="en-US" sz="1600" dirty="0"/>
              <a:t>상품 주문 실행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902A3A-A29A-46D5-ABCC-AEE6E970A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37" y="1543445"/>
            <a:ext cx="4517024" cy="3890228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5EEEC4C-0204-4028-8F7C-0E4D58B3650B}"/>
              </a:ext>
            </a:extLst>
          </p:cNvPr>
          <p:cNvSpPr/>
          <p:nvPr/>
        </p:nvSpPr>
        <p:spPr>
          <a:xfrm>
            <a:off x="3119670" y="1537488"/>
            <a:ext cx="2574215" cy="63275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myCartList.jsp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8DFC83-E722-4D8D-82B3-F4D51B5CE319}"/>
              </a:ext>
            </a:extLst>
          </p:cNvPr>
          <p:cNvSpPr/>
          <p:nvPr/>
        </p:nvSpPr>
        <p:spPr>
          <a:xfrm>
            <a:off x="815413" y="2552205"/>
            <a:ext cx="4032448" cy="1644880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EDAC81-BDF3-4D87-B67D-9542BB9AC968}"/>
              </a:ext>
            </a:extLst>
          </p:cNvPr>
          <p:cNvSpPr txBox="1"/>
          <p:nvPr/>
        </p:nvSpPr>
        <p:spPr>
          <a:xfrm>
            <a:off x="330837" y="5528374"/>
            <a:ext cx="3940960" cy="99540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67" dirty="0"/>
              <a:t>주문여부 체크하는 체크박스를 가져오고</a:t>
            </a:r>
            <a:r>
              <a:rPr lang="en-US" altLang="ko-KR" sz="1467" dirty="0"/>
              <a:t>,</a:t>
            </a:r>
          </a:p>
          <a:p>
            <a:r>
              <a:rPr lang="ko-KR" altLang="en-US" sz="1467" dirty="0"/>
              <a:t>선택한 총 상품 개수를 가져옴</a:t>
            </a:r>
            <a:endParaRPr lang="en-US" altLang="ko-KR" sz="1467" dirty="0"/>
          </a:p>
          <a:p>
            <a:r>
              <a:rPr lang="ko-KR" altLang="en-US" sz="1467" dirty="0"/>
              <a:t>주문하기를 클릭하면 주문 상품에 대해 </a:t>
            </a:r>
            <a:endParaRPr lang="en-US" altLang="ko-KR" sz="1467" dirty="0"/>
          </a:p>
          <a:p>
            <a:r>
              <a:rPr lang="en-US" altLang="ko-KR" sz="1467" dirty="0"/>
              <a:t>'</a:t>
            </a:r>
            <a:r>
              <a:rPr lang="ko-KR" altLang="en-US" sz="1467" dirty="0"/>
              <a:t>상품번호</a:t>
            </a:r>
            <a:r>
              <a:rPr lang="en-US" altLang="ko-KR" sz="1467" dirty="0"/>
              <a:t>:</a:t>
            </a:r>
            <a:r>
              <a:rPr lang="ko-KR" altLang="en-US" sz="1467" dirty="0"/>
              <a:t>주문수량</a:t>
            </a:r>
            <a:r>
              <a:rPr lang="en-US" altLang="ko-KR" sz="1467" dirty="0"/>
              <a:t>’ </a:t>
            </a:r>
            <a:r>
              <a:rPr lang="ko-KR" altLang="en-US" sz="1467" dirty="0"/>
              <a:t>형식으로 문자열 생성</a:t>
            </a:r>
            <a:endParaRPr lang="en-US" altLang="ko-KR" sz="1467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E94E92-AEA8-49FD-8ACA-FEE5EE974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013" y="1537489"/>
            <a:ext cx="5375143" cy="2099452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106E193-1ECE-48AC-B557-7C5DE62215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824"/>
          <a:stretch/>
        </p:blipFill>
        <p:spPr>
          <a:xfrm>
            <a:off x="6192011" y="3765286"/>
            <a:ext cx="5375144" cy="2904695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BB2EDC-92FC-48AE-9BE8-C3CDFCAAF507}"/>
              </a:ext>
            </a:extLst>
          </p:cNvPr>
          <p:cNvSpPr/>
          <p:nvPr/>
        </p:nvSpPr>
        <p:spPr>
          <a:xfrm>
            <a:off x="8992941" y="3388982"/>
            <a:ext cx="2574215" cy="63275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실행 화면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40383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3439C998-9248-425B-950D-4A2C494CA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45" y="3941488"/>
            <a:ext cx="4601193" cy="2520537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733" dirty="0"/>
              <a:t>06. </a:t>
            </a:r>
            <a:r>
              <a:rPr lang="ko-KR" altLang="en-US" sz="3733" dirty="0"/>
              <a:t>마이페이지 기능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836712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01. </a:t>
            </a:r>
            <a:r>
              <a:rPr lang="ko-KR" altLang="en-US" sz="1600" dirty="0"/>
              <a:t>주문내역 조회 소스 파일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755EC8-8EB1-4B82-96D6-25F943B88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47" y="2118031"/>
            <a:ext cx="4608512" cy="1243307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47CFF1-67DF-4F40-B9B1-195D4B8A0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904" y="2377715"/>
            <a:ext cx="6325096" cy="4027616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6D2584A-C12B-40CF-915A-6E97EC0BA215}"/>
              </a:ext>
            </a:extLst>
          </p:cNvPr>
          <p:cNvSpPr/>
          <p:nvPr/>
        </p:nvSpPr>
        <p:spPr>
          <a:xfrm>
            <a:off x="459847" y="1316766"/>
            <a:ext cx="2574215" cy="63275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mypage.xml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B6F751-4078-45A1-8520-7084A8FBF2C8}"/>
              </a:ext>
            </a:extLst>
          </p:cNvPr>
          <p:cNvSpPr txBox="1"/>
          <p:nvPr/>
        </p:nvSpPr>
        <p:spPr>
          <a:xfrm>
            <a:off x="2478756" y="3044958"/>
            <a:ext cx="2595582" cy="318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67" dirty="0"/>
              <a:t>주문 내역을 </a:t>
            </a:r>
            <a:r>
              <a:rPr lang="ko-KR" altLang="en-US" sz="1467"/>
              <a:t>조회하는 </a:t>
            </a:r>
            <a:r>
              <a:rPr lang="en-US" altLang="ko-KR" sz="1467" dirty="0"/>
              <a:t>SQL</a:t>
            </a:r>
            <a:r>
              <a:rPr lang="ko-KR" altLang="en-US" sz="1467" dirty="0"/>
              <a:t>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407DDD-07E9-4EDC-9AA5-778077D11C16}"/>
              </a:ext>
            </a:extLst>
          </p:cNvPr>
          <p:cNvSpPr/>
          <p:nvPr/>
        </p:nvSpPr>
        <p:spPr>
          <a:xfrm>
            <a:off x="8982786" y="1576451"/>
            <a:ext cx="2574215" cy="63275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/>
              <a:t>MyPageControllerImpl.java</a:t>
            </a:r>
            <a:endParaRPr lang="ko-KR" altLang="en-US" sz="1467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0C2B99-B93E-4875-9B23-F2D99D280D23}"/>
              </a:ext>
            </a:extLst>
          </p:cNvPr>
          <p:cNvSpPr/>
          <p:nvPr/>
        </p:nvSpPr>
        <p:spPr>
          <a:xfrm>
            <a:off x="459846" y="3491075"/>
            <a:ext cx="2574215" cy="63275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myPageMain.jsp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6129DA-BE7E-4EDD-9E61-68C962A569ED}"/>
              </a:ext>
            </a:extLst>
          </p:cNvPr>
          <p:cNvSpPr/>
          <p:nvPr/>
        </p:nvSpPr>
        <p:spPr>
          <a:xfrm>
            <a:off x="5999989" y="5445224"/>
            <a:ext cx="2592288" cy="355837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F0FEC3-AA58-4A31-A18C-F5F74D7E8EA6}"/>
              </a:ext>
            </a:extLst>
          </p:cNvPr>
          <p:cNvSpPr txBox="1"/>
          <p:nvPr/>
        </p:nvSpPr>
        <p:spPr>
          <a:xfrm>
            <a:off x="8840226" y="5452249"/>
            <a:ext cx="2716775" cy="318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67" dirty="0"/>
              <a:t>주문 상품 목록을 </a:t>
            </a:r>
            <a:r>
              <a:rPr lang="en-US" altLang="ko-KR" sz="1467" dirty="0"/>
              <a:t>JSP</a:t>
            </a:r>
            <a:r>
              <a:rPr lang="ko-KR" altLang="en-US" sz="1467" dirty="0"/>
              <a:t>로 전달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3791DFB-C577-46A3-9018-DD54B63EA901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119669" y="4288265"/>
            <a:ext cx="2880320" cy="1334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001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733" dirty="0"/>
              <a:t>06. </a:t>
            </a:r>
            <a:r>
              <a:rPr lang="ko-KR" altLang="en-US" sz="3733" dirty="0"/>
              <a:t>마이페이지 기능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836712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01. </a:t>
            </a:r>
            <a:r>
              <a:rPr lang="ko-KR" altLang="en-US" sz="1600" dirty="0"/>
              <a:t>주문내역 조회 실행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1597C4-9E16-4EFA-A5B8-BED859633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556792"/>
            <a:ext cx="10175776" cy="3278171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7BD3E9-D526-4C50-AE66-6D9A7F6758B9}"/>
              </a:ext>
            </a:extLst>
          </p:cNvPr>
          <p:cNvSpPr txBox="1"/>
          <p:nvPr/>
        </p:nvSpPr>
        <p:spPr>
          <a:xfrm>
            <a:off x="8496267" y="4197086"/>
            <a:ext cx="2716775" cy="318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67" dirty="0"/>
              <a:t>주문 당 상품이 한꺼번에 표시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594D222-75B6-4D4C-B894-8460FCF5C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81" y="4965171"/>
            <a:ext cx="8509000" cy="1435100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4BAB1DA-521E-47BC-8113-11DF51BB6AC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854023" y="4356136"/>
            <a:ext cx="642244" cy="609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356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797" y="1406731"/>
            <a:ext cx="7360401" cy="2645891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200" dirty="0"/>
              <a:t>07. </a:t>
            </a:r>
            <a:r>
              <a:rPr lang="ko-KR" altLang="en-US" sz="3200" dirty="0"/>
              <a:t>문제 발생과 해결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31371" y="1412776"/>
            <a:ext cx="3552395" cy="7680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33" b="1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ERROR #1</a:t>
            </a:r>
            <a:endParaRPr lang="ko-KR" altLang="en-US" sz="2133" b="1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1371" y="2468893"/>
            <a:ext cx="3552395" cy="126876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내용 및 원인 </a:t>
            </a:r>
            <a:r>
              <a:rPr lang="en-US" altLang="ko-KR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: tiles_board.xml </a:t>
            </a:r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파일 내</a:t>
            </a:r>
            <a:endParaRPr lang="en-US" altLang="ko-KR" sz="1467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  <a:p>
            <a:pPr algn="ctr"/>
            <a:r>
              <a:rPr lang="en-US" altLang="ko-KR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Attribute </a:t>
            </a:r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이름 오류로 인한 에러</a:t>
            </a:r>
            <a:endParaRPr lang="en-US" altLang="ko-KR" sz="1467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6970"/>
          <a:stretch/>
        </p:blipFill>
        <p:spPr>
          <a:xfrm>
            <a:off x="4271796" y="4250688"/>
            <a:ext cx="7360403" cy="2346472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911424" y="4892907"/>
            <a:ext cx="2592288" cy="126876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해결 방안</a:t>
            </a:r>
            <a:endParaRPr lang="en-US" altLang="ko-KR" sz="1467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  <a:p>
            <a:pPr algn="ctr"/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잘 못 쓰여진 이름 수정</a:t>
            </a:r>
            <a:endParaRPr lang="en-US" altLang="ko-KR" sz="1467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580286-B5C6-4F39-AB64-5C51A0A000A5}"/>
              </a:ext>
            </a:extLst>
          </p:cNvPr>
          <p:cNvSpPr/>
          <p:nvPr/>
        </p:nvSpPr>
        <p:spPr>
          <a:xfrm>
            <a:off x="5039883" y="5527288"/>
            <a:ext cx="5760640" cy="301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9DF470-9DAD-4704-B2C2-1F81AE985865}"/>
              </a:ext>
            </a:extLst>
          </p:cNvPr>
          <p:cNvSpPr/>
          <p:nvPr/>
        </p:nvSpPr>
        <p:spPr>
          <a:xfrm>
            <a:off x="7152119" y="1604798"/>
            <a:ext cx="1728192" cy="192021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958525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1B967C4-AFB4-44BD-A0CC-D4705A73F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754"/>
          <a:stretch/>
        </p:blipFill>
        <p:spPr>
          <a:xfrm>
            <a:off x="4128459" y="1381482"/>
            <a:ext cx="7632171" cy="1375444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200" dirty="0"/>
              <a:t>07. </a:t>
            </a:r>
            <a:r>
              <a:rPr lang="ko-KR" altLang="en-US" sz="3200" dirty="0"/>
              <a:t>문제 발생과 해결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31371" y="1412776"/>
            <a:ext cx="3552395" cy="7680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33" b="1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ERROR #2</a:t>
            </a:r>
            <a:endParaRPr lang="ko-KR" altLang="en-US" sz="2133" b="1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1371" y="2468893"/>
            <a:ext cx="3552395" cy="172819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내용 </a:t>
            </a:r>
            <a:r>
              <a:rPr lang="en-US" altLang="ko-KR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: </a:t>
            </a:r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회원가입 클릭 시 </a:t>
            </a:r>
            <a:endParaRPr lang="en-US" altLang="ko-KR" sz="1467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  <a:p>
            <a:pPr algn="ctr"/>
            <a:r>
              <a:rPr lang="en-US" altLang="ko-KR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SQL #17004 </a:t>
            </a:r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에러 발생</a:t>
            </a:r>
            <a:endParaRPr lang="en-US" altLang="ko-KR" sz="1467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  <a:p>
            <a:pPr algn="ctr"/>
            <a:r>
              <a:rPr lang="en-US" altLang="ko-KR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(</a:t>
            </a:r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부적합한 열 유형</a:t>
            </a:r>
            <a:r>
              <a:rPr lang="en-US" altLang="ko-KR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)</a:t>
            </a:r>
          </a:p>
          <a:p>
            <a:pPr algn="ctr"/>
            <a:endParaRPr lang="en-US" altLang="ko-KR" sz="1467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  <a:p>
            <a:pPr algn="ctr"/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원인 </a:t>
            </a:r>
            <a:r>
              <a:rPr lang="en-US" altLang="ko-KR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: </a:t>
            </a:r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문자</a:t>
            </a:r>
            <a:r>
              <a:rPr lang="en-US" altLang="ko-KR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/</a:t>
            </a:r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이메일 수신동의 체크를</a:t>
            </a:r>
            <a:endParaRPr lang="en-US" altLang="ko-KR" sz="1467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  <a:p>
            <a:pPr algn="ctr"/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해제하면 발생</a:t>
            </a:r>
            <a:endParaRPr lang="en-US" altLang="ko-KR" sz="1467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1371" y="4485117"/>
            <a:ext cx="3552395" cy="194313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해결 방안</a:t>
            </a:r>
            <a:endParaRPr lang="en-US" altLang="ko-KR" sz="1467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  <a:p>
            <a:pPr algn="ctr"/>
            <a:r>
              <a:rPr lang="en-US" altLang="ko-KR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SMS</a:t>
            </a:r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와 </a:t>
            </a:r>
            <a:r>
              <a:rPr lang="en-US" altLang="ko-KR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Email </a:t>
            </a:r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수신 동의 체크가 둘 다</a:t>
            </a:r>
            <a:endParaRPr lang="en-US" altLang="ko-KR" sz="1467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  <a:p>
            <a:pPr algn="ctr"/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안 되어있는 경우</a:t>
            </a:r>
            <a:r>
              <a:rPr lang="en-US" altLang="ko-KR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, </a:t>
            </a:r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각 하나만 되어 있는</a:t>
            </a:r>
            <a:endParaRPr lang="en-US" altLang="ko-KR" sz="1467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  <a:p>
            <a:pPr algn="ctr"/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경우의 </a:t>
            </a:r>
            <a:r>
              <a:rPr lang="en-US" altLang="ko-KR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SQL</a:t>
            </a:r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문을 만들어 값이 </a:t>
            </a:r>
            <a:r>
              <a:rPr lang="en-US" altLang="ko-KR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null</a:t>
            </a:r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일 경우 그 값을 빼고 회원가입이 이루어 지도록 변경 </a:t>
            </a:r>
            <a:endParaRPr lang="en-US" altLang="ko-KR" sz="1467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  <a:p>
            <a:pPr algn="ctr"/>
            <a:r>
              <a:rPr lang="en-US" altLang="ko-KR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(</a:t>
            </a:r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테이블 칼럼은 이미 </a:t>
            </a:r>
            <a:r>
              <a:rPr lang="en-US" altLang="ko-KR" sz="1467" dirty="0" err="1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Nullable</a:t>
            </a:r>
            <a:r>
              <a:rPr lang="ko-KR" altLang="en-US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로 설정</a:t>
            </a:r>
            <a:r>
              <a:rPr lang="en-US" altLang="ko-KR" sz="1467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BF2026-5E35-4CFD-8754-DE867610F242}"/>
              </a:ext>
            </a:extLst>
          </p:cNvPr>
          <p:cNvSpPr/>
          <p:nvPr/>
        </p:nvSpPr>
        <p:spPr>
          <a:xfrm>
            <a:off x="6514979" y="1664875"/>
            <a:ext cx="4477565" cy="22795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459" y="2948948"/>
            <a:ext cx="7632171" cy="964745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459" y="4197085"/>
            <a:ext cx="7632171" cy="2231171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92240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60648"/>
            <a:ext cx="12192000" cy="768085"/>
          </a:xfrm>
          <a:prstGeom prst="rect">
            <a:avLst/>
          </a:prstGeom>
        </p:spPr>
        <p:txBody>
          <a:bodyPr/>
          <a:lstStyle/>
          <a:p>
            <a:r>
              <a:rPr lang="ko-KR" altLang="en-US" sz="3733" dirty="0"/>
              <a:t>웹 페이지 구성 요소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720FFE-C359-4BBC-8671-5A9D15B30324}"/>
              </a:ext>
            </a:extLst>
          </p:cNvPr>
          <p:cNvSpPr/>
          <p:nvPr/>
        </p:nvSpPr>
        <p:spPr>
          <a:xfrm>
            <a:off x="623392" y="1412776"/>
            <a:ext cx="1632181" cy="76808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pom.xml</a:t>
            </a:r>
            <a:endParaRPr lang="ko-KR" altLang="en-US" sz="1867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8979-FFD2-4D0A-ABAE-0B3281BF6DF7}"/>
              </a:ext>
            </a:extLst>
          </p:cNvPr>
          <p:cNvSpPr/>
          <p:nvPr/>
        </p:nvSpPr>
        <p:spPr>
          <a:xfrm>
            <a:off x="3503712" y="1412776"/>
            <a:ext cx="1824203" cy="76808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867" dirty="0" err="1">
                <a:solidFill>
                  <a:schemeClr val="bg1"/>
                </a:solidFill>
                <a:latin typeface="+mj-ea"/>
                <a:ea typeface="+mj-ea"/>
              </a:rPr>
              <a:t>src</a:t>
            </a:r>
            <a:r>
              <a:rPr lang="en-US" altLang="ko-KR" sz="1867" dirty="0">
                <a:solidFill>
                  <a:schemeClr val="bg1"/>
                </a:solidFill>
                <a:latin typeface="+mj-ea"/>
                <a:ea typeface="+mj-ea"/>
              </a:rPr>
              <a:t>/main/java</a:t>
            </a:r>
            <a:endParaRPr lang="ko-KR" altLang="en-US" sz="1867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E00E09-5D92-4C17-A86F-CD41E26F975C}"/>
              </a:ext>
            </a:extLst>
          </p:cNvPr>
          <p:cNvSpPr/>
          <p:nvPr/>
        </p:nvSpPr>
        <p:spPr>
          <a:xfrm>
            <a:off x="6672064" y="1412776"/>
            <a:ext cx="1824203" cy="76808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867" dirty="0" err="1">
                <a:solidFill>
                  <a:schemeClr val="bg1"/>
                </a:solidFill>
                <a:latin typeface="+mj-ea"/>
                <a:ea typeface="+mj-ea"/>
              </a:rPr>
              <a:t>src</a:t>
            </a:r>
            <a:r>
              <a:rPr lang="en-US" altLang="ko-KR" sz="1867" dirty="0">
                <a:solidFill>
                  <a:schemeClr val="bg1"/>
                </a:solidFill>
                <a:latin typeface="+mj-ea"/>
                <a:ea typeface="+mj-ea"/>
              </a:rPr>
              <a:t>/main</a:t>
            </a:r>
          </a:p>
          <a:p>
            <a:pPr algn="ctr" latinLnBrk="1"/>
            <a:r>
              <a:rPr lang="en-US" altLang="ko-KR" sz="1867" dirty="0">
                <a:solidFill>
                  <a:schemeClr val="bg1"/>
                </a:solidFill>
                <a:latin typeface="+mj-ea"/>
                <a:ea typeface="+mj-ea"/>
              </a:rPr>
              <a:t>/resources</a:t>
            </a:r>
            <a:endParaRPr lang="ko-KR" altLang="en-US" sz="1867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58EB17-AC09-4FAE-9339-B0466B29F4E4}"/>
              </a:ext>
            </a:extLst>
          </p:cNvPr>
          <p:cNvSpPr/>
          <p:nvPr/>
        </p:nvSpPr>
        <p:spPr>
          <a:xfrm>
            <a:off x="9648395" y="1390586"/>
            <a:ext cx="1801845" cy="76808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 err="1">
                <a:solidFill>
                  <a:schemeClr val="bg1"/>
                </a:solidFill>
                <a:latin typeface="+mj-ea"/>
                <a:ea typeface="+mj-ea"/>
              </a:rPr>
              <a:t>src</a:t>
            </a:r>
            <a:r>
              <a:rPr lang="en-US" altLang="ko-KR" sz="1867" dirty="0">
                <a:solidFill>
                  <a:schemeClr val="bg1"/>
                </a:solidFill>
                <a:latin typeface="+mj-ea"/>
                <a:ea typeface="+mj-ea"/>
              </a:rPr>
              <a:t>/main</a:t>
            </a:r>
          </a:p>
          <a:p>
            <a:pPr algn="ctr"/>
            <a:r>
              <a:rPr lang="en-US" altLang="ko-KR" sz="1867" dirty="0">
                <a:solidFill>
                  <a:schemeClr val="bg1"/>
                </a:solidFill>
                <a:latin typeface="+mj-ea"/>
                <a:ea typeface="+mj-ea"/>
              </a:rPr>
              <a:t>/webapp</a:t>
            </a:r>
            <a:endParaRPr lang="ko-KR" altLang="en-US" sz="1867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415880" y="5744971"/>
            <a:ext cx="2031715" cy="7680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67" dirty="0"/>
              <a:t>프로젝트 정보 표시</a:t>
            </a:r>
            <a:endParaRPr lang="en-US" altLang="ko-KR" sz="1467" dirty="0"/>
          </a:p>
          <a:p>
            <a:pPr algn="ctr"/>
            <a:r>
              <a:rPr lang="ko-KR" altLang="en-US" sz="1467" dirty="0"/>
              <a:t>라이브러리 설정 및 다운로드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8135B2-60F3-4749-8B2E-8156A19CF437}"/>
              </a:ext>
            </a:extLst>
          </p:cNvPr>
          <p:cNvSpPr/>
          <p:nvPr/>
        </p:nvSpPr>
        <p:spPr>
          <a:xfrm>
            <a:off x="3407701" y="5733256"/>
            <a:ext cx="2031715" cy="7680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67" dirty="0"/>
              <a:t>자바 소스파일 위치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CEFA4D-F39F-4504-99D6-33562E7DD539}"/>
              </a:ext>
            </a:extLst>
          </p:cNvPr>
          <p:cNvSpPr/>
          <p:nvPr/>
        </p:nvSpPr>
        <p:spPr>
          <a:xfrm>
            <a:off x="6576053" y="5733256"/>
            <a:ext cx="2031715" cy="7680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67" dirty="0"/>
              <a:t>resource </a:t>
            </a:r>
            <a:r>
              <a:rPr lang="ko-KR" altLang="en-US" sz="1467" dirty="0"/>
              <a:t>파일 위치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84E1AD-BFB4-4572-A3AB-2B981BBD0638}"/>
              </a:ext>
            </a:extLst>
          </p:cNvPr>
          <p:cNvSpPr/>
          <p:nvPr/>
        </p:nvSpPr>
        <p:spPr>
          <a:xfrm>
            <a:off x="9552384" y="5733256"/>
            <a:ext cx="2031715" cy="7680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67" dirty="0"/>
              <a:t>WEB-INF</a:t>
            </a:r>
            <a:r>
              <a:rPr lang="ko-KR" altLang="en-US" sz="1467" dirty="0"/>
              <a:t> 등</a:t>
            </a:r>
            <a:endParaRPr lang="en-US" altLang="ko-KR" sz="1467" dirty="0"/>
          </a:p>
          <a:p>
            <a:pPr algn="ctr"/>
            <a:r>
              <a:rPr lang="ko-KR" altLang="en-US" sz="1467" dirty="0"/>
              <a:t>웹 애플리케이션</a:t>
            </a:r>
            <a:endParaRPr lang="en-US" altLang="ko-KR" sz="1467" dirty="0"/>
          </a:p>
          <a:p>
            <a:pPr algn="ctr"/>
            <a:r>
              <a:rPr lang="ko-KR" altLang="en-US" sz="1467" dirty="0"/>
              <a:t>리소스 위치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39023F1-12AB-4C73-B163-72E9BF7D5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691" y="2353535"/>
            <a:ext cx="2197100" cy="3187700"/>
          </a:xfrm>
          <a:prstGeom prst="rect">
            <a:avLst/>
          </a:prstGeom>
          <a:ln w="19050">
            <a:solidFill>
              <a:srgbClr val="F8B2A3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4A38D3F-4F75-4C57-B5BB-937748363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189" y="2347283"/>
            <a:ext cx="2197100" cy="3187700"/>
          </a:xfrm>
          <a:prstGeom prst="rect">
            <a:avLst/>
          </a:prstGeom>
          <a:ln w="19050">
            <a:solidFill>
              <a:srgbClr val="F8B2A3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273479C-9A3A-45E3-82FE-9E24F9268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520" y="2336187"/>
            <a:ext cx="2197099" cy="3297932"/>
          </a:xfrm>
          <a:prstGeom prst="rect">
            <a:avLst/>
          </a:prstGeom>
          <a:ln w="19050">
            <a:solidFill>
              <a:srgbClr val="F8B2A3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59D4520-5DC5-42A9-ABD8-2218177023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61" y="2383615"/>
            <a:ext cx="2197100" cy="3151368"/>
          </a:xfrm>
          <a:prstGeom prst="rect">
            <a:avLst/>
          </a:prstGeom>
          <a:ln w="19050">
            <a:solidFill>
              <a:srgbClr val="F8B2A3"/>
            </a:solidFill>
          </a:ln>
        </p:spPr>
      </p:pic>
    </p:spTree>
    <p:extLst>
      <p:ext uri="{BB962C8B-B14F-4D97-AF65-F5344CB8AC3E}">
        <p14:creationId xmlns:p14="http://schemas.microsoft.com/office/powerpoint/2010/main" val="300080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/>
          <a:lstStyle/>
          <a:p>
            <a:r>
              <a:rPr lang="ko-KR" altLang="en-US" sz="3733" dirty="0"/>
              <a:t>웹페이지 구현 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3F0F6CC8-DB25-49B4-AB09-6DC38104A375}"/>
              </a:ext>
            </a:extLst>
          </p:cNvPr>
          <p:cNvSpPr txBox="1">
            <a:spLocks/>
          </p:cNvSpPr>
          <p:nvPr/>
        </p:nvSpPr>
        <p:spPr>
          <a:xfrm>
            <a:off x="0" y="836712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01. tiles</a:t>
            </a:r>
            <a:endParaRPr lang="ko-KR" altLang="en-US" sz="16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B30EA9F-51C6-4E88-8A70-6C2E81173CE4}"/>
              </a:ext>
            </a:extLst>
          </p:cNvPr>
          <p:cNvGrpSpPr/>
          <p:nvPr/>
        </p:nvGrpSpPr>
        <p:grpSpPr>
          <a:xfrm>
            <a:off x="4559829" y="4073557"/>
            <a:ext cx="6798980" cy="2553300"/>
            <a:chOff x="179512" y="1059582"/>
            <a:chExt cx="6404188" cy="222454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F3EFBDD-6B7E-4919-8B3B-0376CE1FA1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" b="42678"/>
            <a:stretch/>
          </p:blipFill>
          <p:spPr>
            <a:xfrm>
              <a:off x="179512" y="1059582"/>
              <a:ext cx="6404188" cy="222454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8EA802-B840-4CB2-9254-2AF5B727FFB5}"/>
                </a:ext>
              </a:extLst>
            </p:cNvPr>
            <p:cNvSpPr/>
            <p:nvPr/>
          </p:nvSpPr>
          <p:spPr>
            <a:xfrm>
              <a:off x="539552" y="1851670"/>
              <a:ext cx="5832648" cy="1368152"/>
            </a:xfrm>
            <a:prstGeom prst="rect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EF805360-571C-4F49-80B9-2B9D1153B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86" y="4677139"/>
            <a:ext cx="1489745" cy="1824203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04A26780-6EF0-433E-99EE-9B962FA2FA4E}"/>
              </a:ext>
            </a:extLst>
          </p:cNvPr>
          <p:cNvGrpSpPr/>
          <p:nvPr/>
        </p:nvGrpSpPr>
        <p:grpSpPr>
          <a:xfrm>
            <a:off x="4559830" y="1406592"/>
            <a:ext cx="6798980" cy="2242633"/>
            <a:chOff x="3419872" y="3250758"/>
            <a:chExt cx="5099235" cy="1681975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4ADAD8A-E440-424E-9E4E-268273FE4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9872" y="3250758"/>
              <a:ext cx="5099235" cy="1681975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2DE0387-EBB7-4CA0-AA4D-C78F91D3DE39}"/>
                </a:ext>
              </a:extLst>
            </p:cNvPr>
            <p:cNvSpPr/>
            <p:nvPr/>
          </p:nvSpPr>
          <p:spPr>
            <a:xfrm>
              <a:off x="3923928" y="4083918"/>
              <a:ext cx="2808312" cy="360040"/>
            </a:xfrm>
            <a:prstGeom prst="rect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445124" y="4102623"/>
            <a:ext cx="3695242" cy="543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67" dirty="0">
                <a:latin typeface="+mj-lt"/>
              </a:rPr>
              <a:t>tiles_*.xml</a:t>
            </a:r>
            <a:r>
              <a:rPr lang="ko-KR" altLang="en-US" sz="1467" dirty="0">
                <a:latin typeface="+mj-lt"/>
              </a:rPr>
              <a:t>에서 지정한 위치에  </a:t>
            </a:r>
            <a:r>
              <a:rPr lang="en-US" altLang="ko-KR" sz="1467" dirty="0">
                <a:latin typeface="+mj-lt"/>
              </a:rPr>
              <a:t>JSP</a:t>
            </a:r>
            <a:r>
              <a:rPr lang="ko-KR" altLang="en-US" sz="1467" dirty="0">
                <a:latin typeface="+mj-lt"/>
              </a:rPr>
              <a:t>를 위치</a:t>
            </a:r>
            <a:endParaRPr lang="en-US" altLang="ko-KR" sz="1467" dirty="0">
              <a:latin typeface="+mj-lt"/>
            </a:endParaRPr>
          </a:p>
          <a:p>
            <a:pPr algn="ctr"/>
            <a:r>
              <a:rPr lang="ko-KR" altLang="en-US" sz="1467" dirty="0">
                <a:latin typeface="+mj-lt"/>
              </a:rPr>
              <a:t>브라우저 요청 시 해당 </a:t>
            </a:r>
            <a:r>
              <a:rPr lang="en-US" altLang="ko-KR" sz="1467" dirty="0">
                <a:latin typeface="+mj-lt"/>
              </a:rPr>
              <a:t>JSP</a:t>
            </a:r>
            <a:r>
              <a:rPr lang="ko-KR" altLang="en-US" sz="1467" dirty="0">
                <a:latin typeface="+mj-lt"/>
              </a:rPr>
              <a:t>의 내용이 표시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F2F55D-D388-468B-8BA7-5FC72820D840}"/>
              </a:ext>
            </a:extLst>
          </p:cNvPr>
          <p:cNvSpPr txBox="1"/>
          <p:nvPr/>
        </p:nvSpPr>
        <p:spPr>
          <a:xfrm>
            <a:off x="401019" y="1448006"/>
            <a:ext cx="3350596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467" dirty="0">
                <a:latin typeface="+mj-lt"/>
              </a:rPr>
              <a:t>레이아웃을 정하는 </a:t>
            </a:r>
            <a:r>
              <a:rPr lang="en-US" altLang="ko-KR" sz="1467" dirty="0">
                <a:latin typeface="+mj-lt"/>
              </a:rPr>
              <a:t>JSP</a:t>
            </a:r>
            <a:r>
              <a:rPr lang="ko-KR" altLang="en-US" sz="1467" dirty="0">
                <a:latin typeface="+mj-lt"/>
              </a:rPr>
              <a:t>의 위치를 지정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83BC1C-A564-45E4-98E0-9B9831B68E24}"/>
              </a:ext>
            </a:extLst>
          </p:cNvPr>
          <p:cNvSpPr txBox="1"/>
          <p:nvPr/>
        </p:nvSpPr>
        <p:spPr>
          <a:xfrm>
            <a:off x="5190002" y="1678139"/>
            <a:ext cx="5831532" cy="7696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67" dirty="0">
                <a:latin typeface="+mj-lt"/>
              </a:rPr>
              <a:t>*ControllerImpl.java</a:t>
            </a:r>
          </a:p>
          <a:p>
            <a:pPr algn="ctr"/>
            <a:r>
              <a:rPr lang="ko-KR" altLang="en-US" sz="1467" dirty="0">
                <a:latin typeface="+mj-lt"/>
              </a:rPr>
              <a:t>브라우저에서 매핑 된 주소로 요청 시 </a:t>
            </a:r>
            <a:endParaRPr lang="en-US" altLang="ko-KR" sz="1467" dirty="0">
              <a:latin typeface="+mj-lt"/>
            </a:endParaRPr>
          </a:p>
          <a:p>
            <a:pPr algn="ctr"/>
            <a:r>
              <a:rPr lang="en-US" altLang="ko-KR" sz="1467" dirty="0" err="1">
                <a:latin typeface="+mj-lt"/>
              </a:rPr>
              <a:t>ModelAndView</a:t>
            </a:r>
            <a:r>
              <a:rPr lang="en-US" altLang="ko-KR" sz="1467" dirty="0">
                <a:latin typeface="+mj-lt"/>
              </a:rPr>
              <a:t> </a:t>
            </a:r>
            <a:r>
              <a:rPr lang="ko-KR" altLang="en-US" sz="1467" dirty="0">
                <a:latin typeface="+mj-lt"/>
              </a:rPr>
              <a:t>객체에 설정 된 뷰 이름을 </a:t>
            </a:r>
            <a:r>
              <a:rPr lang="en-US" altLang="ko-KR" sz="1467" dirty="0" err="1">
                <a:latin typeface="+mj-lt"/>
              </a:rPr>
              <a:t>tilesViewResolver</a:t>
            </a:r>
            <a:r>
              <a:rPr lang="ko-KR" altLang="en-US" sz="1467" dirty="0">
                <a:latin typeface="+mj-lt"/>
              </a:rPr>
              <a:t>로 반환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C67CCD-1363-4AC9-84E4-19A633E6E0CC}"/>
              </a:ext>
            </a:extLst>
          </p:cNvPr>
          <p:cNvSpPr txBox="1"/>
          <p:nvPr/>
        </p:nvSpPr>
        <p:spPr>
          <a:xfrm>
            <a:off x="4925018" y="4389881"/>
            <a:ext cx="7226658" cy="543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67" dirty="0">
                <a:latin typeface="+mj-lt"/>
              </a:rPr>
              <a:t>servlet-context.xml</a:t>
            </a:r>
          </a:p>
          <a:p>
            <a:pPr algn="ctr"/>
            <a:r>
              <a:rPr lang="en-US" altLang="ko-KR" sz="1467" dirty="0" err="1">
                <a:latin typeface="+mj-lt"/>
              </a:rPr>
              <a:t>tilesViewResolver</a:t>
            </a:r>
            <a:r>
              <a:rPr lang="ko-KR" altLang="en-US" sz="1467" dirty="0">
                <a:latin typeface="+mj-lt"/>
              </a:rPr>
              <a:t>를 사용 해 </a:t>
            </a:r>
            <a:r>
              <a:rPr lang="en-US" altLang="ko-KR" sz="1467" dirty="0">
                <a:latin typeface="+mj-lt"/>
              </a:rPr>
              <a:t>Controller</a:t>
            </a:r>
            <a:r>
              <a:rPr lang="ko-KR" altLang="en-US" sz="1467" dirty="0">
                <a:latin typeface="+mj-lt"/>
              </a:rPr>
              <a:t>를 통해 반환 된 뷰 이름의</a:t>
            </a:r>
            <a:r>
              <a:rPr lang="en-US" altLang="ko-KR" sz="1467" dirty="0">
                <a:latin typeface="+mj-lt"/>
              </a:rPr>
              <a:t> JSP</a:t>
            </a:r>
            <a:r>
              <a:rPr lang="ko-KR" altLang="en-US" sz="1467" dirty="0">
                <a:latin typeface="+mj-lt"/>
              </a:rPr>
              <a:t>를 화면에 표시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EFBE2B6-35A5-4AA7-A485-447BFEAA3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785" y="1826891"/>
            <a:ext cx="2006448" cy="2082163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222421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/>
          <a:lstStyle/>
          <a:p>
            <a:r>
              <a:rPr lang="ko-KR" altLang="en-US" sz="3733" dirty="0"/>
              <a:t>웹페이지 구현 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3F0F6CC8-DB25-49B4-AB09-6DC38104A375}"/>
              </a:ext>
            </a:extLst>
          </p:cNvPr>
          <p:cNvSpPr txBox="1">
            <a:spLocks/>
          </p:cNvSpPr>
          <p:nvPr/>
        </p:nvSpPr>
        <p:spPr>
          <a:xfrm>
            <a:off x="0" y="836712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02. mapper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F2F55D-D388-468B-8BA7-5FC72820D840}"/>
              </a:ext>
            </a:extLst>
          </p:cNvPr>
          <p:cNvSpPr txBox="1"/>
          <p:nvPr/>
        </p:nvSpPr>
        <p:spPr>
          <a:xfrm>
            <a:off x="388892" y="1448006"/>
            <a:ext cx="2220480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67" dirty="0">
                <a:latin typeface="+mj-lt"/>
              </a:rPr>
              <a:t>SQL</a:t>
            </a:r>
            <a:r>
              <a:rPr lang="ko-KR" altLang="en-US" sz="1467" dirty="0">
                <a:latin typeface="+mj-lt"/>
              </a:rPr>
              <a:t>문에 대한 </a:t>
            </a:r>
            <a:r>
              <a:rPr lang="ko-KR" altLang="en-US" sz="1467" dirty="0" err="1">
                <a:latin typeface="+mj-lt"/>
              </a:rPr>
              <a:t>매퍼</a:t>
            </a:r>
            <a:r>
              <a:rPr lang="ko-KR" altLang="en-US" sz="1467" dirty="0">
                <a:latin typeface="+mj-lt"/>
              </a:rPr>
              <a:t> 파일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C28462A-9B51-4457-B85C-EFA825363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86" y="1824083"/>
            <a:ext cx="2021780" cy="2092308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854E8165-2C2D-4E54-8D49-5C9E40A95385}"/>
              </a:ext>
            </a:extLst>
          </p:cNvPr>
          <p:cNvGrpSpPr/>
          <p:nvPr/>
        </p:nvGrpSpPr>
        <p:grpSpPr>
          <a:xfrm>
            <a:off x="2543606" y="1892830"/>
            <a:ext cx="5747727" cy="4001157"/>
            <a:chOff x="2151346" y="1084953"/>
            <a:chExt cx="4310795" cy="3000868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6076670F-A754-4383-ABE2-988C67827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1346" y="1084953"/>
              <a:ext cx="3669588" cy="16024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1BC6AB0E-2877-4E3A-B784-EF3EC45043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1933"/>
            <a:stretch/>
          </p:blipFill>
          <p:spPr>
            <a:xfrm>
              <a:off x="2151346" y="2687419"/>
              <a:ext cx="4310795" cy="1398402"/>
            </a:xfrm>
            <a:prstGeom prst="rect">
              <a:avLst/>
            </a:prstGeom>
          </p:spPr>
        </p:pic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8A8F678-2B5D-475D-87B7-91B9D2029583}"/>
              </a:ext>
            </a:extLst>
          </p:cNvPr>
          <p:cNvSpPr/>
          <p:nvPr/>
        </p:nvSpPr>
        <p:spPr>
          <a:xfrm>
            <a:off x="2831637" y="2961141"/>
            <a:ext cx="4604752" cy="1068311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453624-A3CE-47ED-8858-B3B56CD20EA9}"/>
              </a:ext>
            </a:extLst>
          </p:cNvPr>
          <p:cNvSpPr/>
          <p:nvPr/>
        </p:nvSpPr>
        <p:spPr>
          <a:xfrm>
            <a:off x="3115091" y="4108330"/>
            <a:ext cx="4997132" cy="1785657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410619-402F-4F20-B69C-77AC60A74B2D}"/>
              </a:ext>
            </a:extLst>
          </p:cNvPr>
          <p:cNvSpPr/>
          <p:nvPr/>
        </p:nvSpPr>
        <p:spPr>
          <a:xfrm>
            <a:off x="8400256" y="2961141"/>
            <a:ext cx="2634267" cy="1068311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67" dirty="0" err="1"/>
              <a:t>resultMap</a:t>
            </a:r>
            <a:endParaRPr lang="en-US" altLang="ko-KR" sz="1467" dirty="0"/>
          </a:p>
          <a:p>
            <a:pPr algn="ctr"/>
            <a:r>
              <a:rPr lang="ko-KR" altLang="en-US" sz="1467" dirty="0"/>
              <a:t>상품 정보를 저장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EF3C154-41F0-4BC2-9E7C-7723167AC110}"/>
              </a:ext>
            </a:extLst>
          </p:cNvPr>
          <p:cNvSpPr/>
          <p:nvPr/>
        </p:nvSpPr>
        <p:spPr>
          <a:xfrm>
            <a:off x="8400256" y="4079586"/>
            <a:ext cx="2634267" cy="1068311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67" dirty="0"/>
              <a:t>#{goodsStatus}</a:t>
            </a:r>
            <a:r>
              <a:rPr lang="ko-KR" altLang="en-US" sz="1467" dirty="0"/>
              <a:t>를 </a:t>
            </a:r>
            <a:endParaRPr lang="en-US" altLang="ko-KR" sz="1467" dirty="0"/>
          </a:p>
          <a:p>
            <a:pPr algn="ctr"/>
            <a:r>
              <a:rPr lang="ko-KR" altLang="en-US" sz="1467" dirty="0"/>
              <a:t>조건 값으로 하는 </a:t>
            </a:r>
            <a:r>
              <a:rPr lang="en-US" altLang="ko-KR" sz="1467" dirty="0"/>
              <a:t>SQL</a:t>
            </a:r>
            <a:r>
              <a:rPr lang="ko-KR" altLang="en-US" sz="1467" dirty="0"/>
              <a:t>문</a:t>
            </a:r>
            <a:endParaRPr lang="en-US" altLang="ko-KR" sz="1467" dirty="0"/>
          </a:p>
          <a:p>
            <a:pPr algn="ctr"/>
            <a:r>
              <a:rPr lang="ko-KR" altLang="en-US" sz="1467" dirty="0"/>
              <a:t>→ 상품 조회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73F832F-E6AD-4F7E-B447-F30FF3B0E206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>
            <a:off x="7436389" y="3495296"/>
            <a:ext cx="9638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91F357B-182F-4E63-A889-AB3E549D6406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8112224" y="4613741"/>
            <a:ext cx="28803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733" dirty="0"/>
              <a:t>01. </a:t>
            </a:r>
            <a:r>
              <a:rPr lang="ko-KR" altLang="en-US" sz="3733" dirty="0"/>
              <a:t>메인 페이지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836712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01. </a:t>
            </a:r>
            <a:r>
              <a:rPr lang="ko-KR" altLang="en-US" sz="1600" dirty="0"/>
              <a:t>메인 페이지 소스 파일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08E8DB-0B4E-4B35-9AE6-293565B88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81" y="1508787"/>
            <a:ext cx="4913643" cy="3265455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E6EF72-1708-4A91-A1D3-D170802D0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4773150"/>
            <a:ext cx="4996571" cy="1820279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31C7EB9-14DC-488E-B411-54FFD39EE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32" y="1508787"/>
            <a:ext cx="4992555" cy="3018924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D68FB3-3551-45D5-9657-DA49F94FE602}"/>
              </a:ext>
            </a:extLst>
          </p:cNvPr>
          <p:cNvSpPr/>
          <p:nvPr/>
        </p:nvSpPr>
        <p:spPr>
          <a:xfrm>
            <a:off x="8829307" y="4815743"/>
            <a:ext cx="2451269" cy="72549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GoodsDAOImpl.java</a:t>
            </a:r>
            <a:endParaRPr lang="ko-KR" altLang="en-US" sz="1867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8829307" y="1604798"/>
            <a:ext cx="2451269" cy="76808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Goods</a:t>
            </a:r>
            <a:r>
              <a:rPr lang="en-US" altLang="ko-KR" sz="1600" dirty="0"/>
              <a:t>ServiceImpl.java</a:t>
            </a:r>
            <a:endParaRPr lang="ko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44A622-54D9-4150-8638-60A95FEB551E}"/>
              </a:ext>
            </a:extLst>
          </p:cNvPr>
          <p:cNvSpPr/>
          <p:nvPr/>
        </p:nvSpPr>
        <p:spPr>
          <a:xfrm>
            <a:off x="3113675" y="1604798"/>
            <a:ext cx="2214240" cy="76808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Main</a:t>
            </a:r>
            <a:r>
              <a:rPr lang="en-US" altLang="ko-KR" sz="1600" dirty="0"/>
              <a:t>Controller.java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362F8D-3B04-4997-9A4F-6D70AF5F2C40}"/>
              </a:ext>
            </a:extLst>
          </p:cNvPr>
          <p:cNvSpPr/>
          <p:nvPr/>
        </p:nvSpPr>
        <p:spPr>
          <a:xfrm>
            <a:off x="815413" y="2564904"/>
            <a:ext cx="1728192" cy="28803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1FA8AB-4525-4151-B51D-6E310820E5F1}"/>
              </a:ext>
            </a:extLst>
          </p:cNvPr>
          <p:cNvSpPr/>
          <p:nvPr/>
        </p:nvSpPr>
        <p:spPr>
          <a:xfrm>
            <a:off x="1007435" y="3813043"/>
            <a:ext cx="2784309" cy="768085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E9835B-1509-43B8-ABCF-4B8D787C4BEA}"/>
              </a:ext>
            </a:extLst>
          </p:cNvPr>
          <p:cNvSpPr/>
          <p:nvPr/>
        </p:nvSpPr>
        <p:spPr>
          <a:xfrm>
            <a:off x="6869409" y="2660915"/>
            <a:ext cx="1728192" cy="28803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AAB9EB-8304-4CC6-B9CA-7EF561A46CDA}"/>
              </a:ext>
            </a:extLst>
          </p:cNvPr>
          <p:cNvSpPr/>
          <p:nvPr/>
        </p:nvSpPr>
        <p:spPr>
          <a:xfrm>
            <a:off x="6672064" y="5687541"/>
            <a:ext cx="1536171" cy="28803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88801D-08D9-4B37-85BE-3BA66EBF223D}"/>
              </a:ext>
            </a:extLst>
          </p:cNvPr>
          <p:cNvSpPr/>
          <p:nvPr/>
        </p:nvSpPr>
        <p:spPr>
          <a:xfrm>
            <a:off x="5711958" y="1482079"/>
            <a:ext cx="2773205" cy="38404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chemeClr val="accent6"/>
                </a:solidFill>
              </a:rPr>
              <a:t>@AutoWired</a:t>
            </a:r>
            <a:r>
              <a:rPr lang="ko-KR" altLang="en-US" sz="1467" dirty="0">
                <a:solidFill>
                  <a:schemeClr val="accent6"/>
                </a:solidFill>
              </a:rPr>
              <a:t>를 이용해 빈 주입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FEFFB9D-8FDD-465A-B6F4-EA3E546C9E9F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7824192" y="2948947"/>
            <a:ext cx="1005115" cy="22295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C1903AB-E856-4B66-B3D4-4422E579915F}"/>
              </a:ext>
            </a:extLst>
          </p:cNvPr>
          <p:cNvCxnSpPr>
            <a:cxnSpLocks/>
            <a:stCxn id="12" idx="1"/>
            <a:endCxn id="14" idx="3"/>
          </p:cNvCxnSpPr>
          <p:nvPr/>
        </p:nvCxnSpPr>
        <p:spPr>
          <a:xfrm flipH="1">
            <a:off x="2543606" y="1988840"/>
            <a:ext cx="6285701" cy="720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72B273-3C3D-4705-971E-C3E5EF52E01B}"/>
              </a:ext>
            </a:extLst>
          </p:cNvPr>
          <p:cNvSpPr/>
          <p:nvPr/>
        </p:nvSpPr>
        <p:spPr>
          <a:xfrm>
            <a:off x="486145" y="5036189"/>
            <a:ext cx="5277248" cy="155723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chemeClr val="accent6"/>
                </a:solidFill>
              </a:rPr>
              <a:t>side_menu</a:t>
            </a:r>
            <a:r>
              <a:rPr lang="en-US" altLang="ko-KR" sz="1467" dirty="0">
                <a:solidFill>
                  <a:schemeClr val="accent6"/>
                </a:solidFill>
              </a:rPr>
              <a:t> </a:t>
            </a:r>
            <a:r>
              <a:rPr lang="ko-KR" altLang="en-US" sz="1467" dirty="0">
                <a:solidFill>
                  <a:schemeClr val="accent6"/>
                </a:solidFill>
              </a:rPr>
              <a:t>값에 따라 메뉴 항목을 다르게 하는 속성 </a:t>
            </a:r>
            <a:r>
              <a:rPr lang="en-US" altLang="ko-KR" sz="1467" dirty="0">
                <a:solidFill>
                  <a:schemeClr val="accent6"/>
                </a:solidFill>
              </a:rPr>
              <a:t>setting</a:t>
            </a:r>
          </a:p>
          <a:p>
            <a:pPr algn="ctr"/>
            <a:r>
              <a:rPr lang="ko-KR" altLang="en-US" sz="1467" dirty="0">
                <a:solidFill>
                  <a:schemeClr val="accent6"/>
                </a:solidFill>
              </a:rPr>
              <a:t>→ </a:t>
            </a:r>
            <a:r>
              <a:rPr lang="en-US" altLang="ko-KR" sz="1467" dirty="0" err="1">
                <a:solidFill>
                  <a:schemeClr val="accent6"/>
                </a:solidFill>
              </a:rPr>
              <a:t>side.jsp</a:t>
            </a:r>
            <a:r>
              <a:rPr lang="ko-KR" altLang="en-US" sz="1467" dirty="0">
                <a:solidFill>
                  <a:schemeClr val="accent6"/>
                </a:solidFill>
              </a:rPr>
              <a:t>에서 </a:t>
            </a:r>
            <a:r>
              <a:rPr lang="en-US" altLang="ko-KR" sz="1467" dirty="0">
                <a:solidFill>
                  <a:schemeClr val="accent6"/>
                </a:solidFill>
              </a:rPr>
              <a:t>setting </a:t>
            </a:r>
            <a:r>
              <a:rPr lang="ko-KR" altLang="en-US" sz="1467" dirty="0">
                <a:solidFill>
                  <a:schemeClr val="accent6"/>
                </a:solidFill>
              </a:rPr>
              <a:t>된 속성 화면에 구현</a:t>
            </a:r>
            <a:endParaRPr lang="en-US" altLang="ko-KR" sz="1467" dirty="0">
              <a:solidFill>
                <a:schemeClr val="accent6"/>
              </a:solidFill>
            </a:endParaRPr>
          </a:p>
          <a:p>
            <a:pPr algn="ctr"/>
            <a:r>
              <a:rPr lang="ko-KR" altLang="en-US" sz="1467" dirty="0">
                <a:solidFill>
                  <a:schemeClr val="accent6"/>
                </a:solidFill>
              </a:rPr>
              <a:t>브라우저에서 요청 한</a:t>
            </a:r>
            <a:r>
              <a:rPr lang="en-US" altLang="ko-KR" sz="1467" dirty="0">
                <a:solidFill>
                  <a:schemeClr val="accent6"/>
                </a:solidFill>
              </a:rPr>
              <a:t> </a:t>
            </a:r>
            <a:r>
              <a:rPr lang="ko-KR" altLang="en-US" sz="1467" dirty="0">
                <a:solidFill>
                  <a:schemeClr val="accent6"/>
                </a:solidFill>
              </a:rPr>
              <a:t>해당 </a:t>
            </a:r>
            <a:r>
              <a:rPr lang="en-US" altLang="ko-KR" sz="1467" dirty="0">
                <a:solidFill>
                  <a:schemeClr val="accent6"/>
                </a:solidFill>
              </a:rPr>
              <a:t>SQL</a:t>
            </a:r>
            <a:r>
              <a:rPr lang="ko-KR" altLang="en-US" sz="1467" dirty="0">
                <a:solidFill>
                  <a:schemeClr val="accent6"/>
                </a:solidFill>
              </a:rPr>
              <a:t>문 조회 후 </a:t>
            </a:r>
            <a:r>
              <a:rPr lang="en-US" altLang="ko-KR" sz="1467" dirty="0">
                <a:solidFill>
                  <a:schemeClr val="accent6"/>
                </a:solidFill>
              </a:rPr>
              <a:t>Map</a:t>
            </a:r>
            <a:r>
              <a:rPr lang="ko-KR" altLang="en-US" sz="1467" dirty="0">
                <a:solidFill>
                  <a:schemeClr val="accent6"/>
                </a:solidFill>
              </a:rPr>
              <a:t>에 저장 후</a:t>
            </a:r>
            <a:endParaRPr lang="en-US" altLang="ko-KR" sz="1467" dirty="0">
              <a:solidFill>
                <a:schemeClr val="accent6"/>
              </a:solidFill>
            </a:endParaRPr>
          </a:p>
          <a:p>
            <a:pPr algn="ctr"/>
            <a:r>
              <a:rPr lang="en-US" altLang="ko-KR" sz="1467" dirty="0" err="1">
                <a:solidFill>
                  <a:schemeClr val="accent6"/>
                </a:solidFill>
              </a:rPr>
              <a:t>ModelAndView</a:t>
            </a:r>
            <a:r>
              <a:rPr lang="ko-KR" altLang="en-US" sz="1467" dirty="0">
                <a:solidFill>
                  <a:schemeClr val="accent6"/>
                </a:solidFill>
              </a:rPr>
              <a:t>를 사용 해 메인 페이지로 상품 정보를 전달</a:t>
            </a:r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CB863008-50C2-4428-B99B-E7A0CBA2EA20}"/>
              </a:ext>
            </a:extLst>
          </p:cNvPr>
          <p:cNvSpPr/>
          <p:nvPr/>
        </p:nvSpPr>
        <p:spPr>
          <a:xfrm>
            <a:off x="2447595" y="4581129"/>
            <a:ext cx="384043" cy="455060"/>
          </a:xfrm>
          <a:prstGeom prst="down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99980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733" dirty="0"/>
              <a:t>01. </a:t>
            </a:r>
            <a:r>
              <a:rPr lang="ko-KR" altLang="en-US" sz="3733" dirty="0"/>
              <a:t>메인 페이지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836712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01. </a:t>
            </a:r>
            <a:r>
              <a:rPr lang="ko-KR" altLang="en-US" sz="1600" dirty="0"/>
              <a:t>메인 페이지 실행화면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313308A-C0F9-473B-BC14-C2AFC4E82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765" y="1448269"/>
            <a:ext cx="7584843" cy="5003335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A07F354-2E39-48A1-808A-98058A42A5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" t="25867" r="81601" b="2169"/>
          <a:stretch/>
        </p:blipFill>
        <p:spPr>
          <a:xfrm>
            <a:off x="670136" y="1486777"/>
            <a:ext cx="1679509" cy="2562859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793EDFC-5097-4873-BC88-C93E241A9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94" y="4562776"/>
            <a:ext cx="1640853" cy="2034577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145AA0A3-94C3-4689-B65A-6DE5E0AE6936}"/>
              </a:ext>
            </a:extLst>
          </p:cNvPr>
          <p:cNvSpPr/>
          <p:nvPr/>
        </p:nvSpPr>
        <p:spPr>
          <a:xfrm>
            <a:off x="4175787" y="2180861"/>
            <a:ext cx="1344149" cy="2688299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0D169A-6646-4A0E-9194-D52208D6778E}"/>
              </a:ext>
            </a:extLst>
          </p:cNvPr>
          <p:cNvSpPr txBox="1"/>
          <p:nvPr/>
        </p:nvSpPr>
        <p:spPr>
          <a:xfrm>
            <a:off x="660797" y="1102198"/>
            <a:ext cx="2768707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side_menu</a:t>
            </a:r>
            <a:r>
              <a:rPr lang="en-US" altLang="ko-KR" sz="1600" dirty="0"/>
              <a:t>==‘</a:t>
            </a:r>
            <a:r>
              <a:rPr lang="en-US" altLang="ko-KR" sz="1600" dirty="0" err="1"/>
              <a:t>admin_mode</a:t>
            </a:r>
            <a:r>
              <a:rPr lang="en-US" altLang="ko-KR" sz="1600" dirty="0"/>
              <a:t>’</a:t>
            </a:r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F03BC5-DD7B-457D-9EE7-7A387FFDEECC}"/>
              </a:ext>
            </a:extLst>
          </p:cNvPr>
          <p:cNvSpPr txBox="1"/>
          <p:nvPr/>
        </p:nvSpPr>
        <p:spPr>
          <a:xfrm>
            <a:off x="621453" y="4215582"/>
            <a:ext cx="2392322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side_menu</a:t>
            </a:r>
            <a:r>
              <a:rPr lang="en-US" altLang="ko-KR" sz="1600" dirty="0"/>
              <a:t>==‘</a:t>
            </a:r>
            <a:r>
              <a:rPr lang="en-US" altLang="ko-KR" sz="1600" dirty="0" err="1"/>
              <a:t>my_page</a:t>
            </a:r>
            <a:r>
              <a:rPr lang="en-US" altLang="ko-KR" sz="1600" dirty="0"/>
              <a:t>’</a:t>
            </a:r>
            <a:endParaRPr lang="ko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FC14FE-F1C3-40B7-A2D8-589F2FD7B3D4}"/>
              </a:ext>
            </a:extLst>
          </p:cNvPr>
          <p:cNvSpPr txBox="1"/>
          <p:nvPr/>
        </p:nvSpPr>
        <p:spPr>
          <a:xfrm>
            <a:off x="4175788" y="1832048"/>
            <a:ext cx="2135521" cy="318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67" dirty="0"/>
              <a:t>그 외 사용자 메뉴 표시</a:t>
            </a:r>
          </a:p>
        </p:txBody>
      </p:sp>
    </p:spTree>
    <p:extLst>
      <p:ext uri="{BB962C8B-B14F-4D97-AF65-F5344CB8AC3E}">
        <p14:creationId xmlns:p14="http://schemas.microsoft.com/office/powerpoint/2010/main" val="167228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733" dirty="0"/>
              <a:t>01. </a:t>
            </a:r>
            <a:r>
              <a:rPr lang="ko-KR" altLang="en-US" sz="3733" dirty="0"/>
              <a:t>메인 페이지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836712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02. </a:t>
            </a:r>
            <a:r>
              <a:rPr lang="ko-KR" altLang="en-US" sz="1600" dirty="0"/>
              <a:t>빠른 메뉴 소스 파일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7249"/>
          <a:stretch/>
        </p:blipFill>
        <p:spPr>
          <a:xfrm>
            <a:off x="5999989" y="1364267"/>
            <a:ext cx="5184576" cy="3314131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44781C-2B44-4CD0-B80A-3DE2BCF24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447" y="1788120"/>
            <a:ext cx="4459221" cy="1546128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A764337-B0AB-457E-A5CE-005DA3C3BA2B}"/>
              </a:ext>
            </a:extLst>
          </p:cNvPr>
          <p:cNvSpPr/>
          <p:nvPr/>
        </p:nvSpPr>
        <p:spPr>
          <a:xfrm>
            <a:off x="1295468" y="2797995"/>
            <a:ext cx="2688299" cy="28803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DAEAE9-9CD9-463E-809D-4A5104696CA8}"/>
              </a:ext>
            </a:extLst>
          </p:cNvPr>
          <p:cNvSpPr/>
          <p:nvPr/>
        </p:nvSpPr>
        <p:spPr>
          <a:xfrm>
            <a:off x="8112223" y="1480497"/>
            <a:ext cx="2976332" cy="30762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010E2D-9846-4D6B-B552-B6F02C24EDED}"/>
              </a:ext>
            </a:extLst>
          </p:cNvPr>
          <p:cNvSpPr txBox="1"/>
          <p:nvPr/>
        </p:nvSpPr>
        <p:spPr>
          <a:xfrm>
            <a:off x="1110183" y="1316766"/>
            <a:ext cx="4455066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조회 한 상품 정보를 빠른 메뉴에 표시하기 위해 전달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41A2C3-3F0E-4B5C-92ED-AE6BC52DEBE9}"/>
              </a:ext>
            </a:extLst>
          </p:cNvPr>
          <p:cNvSpPr/>
          <p:nvPr/>
        </p:nvSpPr>
        <p:spPr>
          <a:xfrm>
            <a:off x="4237299" y="2662173"/>
            <a:ext cx="2359716" cy="67207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/>
              <a:t>Goods</a:t>
            </a:r>
            <a:r>
              <a:rPr lang="en-US" altLang="ko-KR" sz="1400" dirty="0"/>
              <a:t>ControllerImpl.java</a:t>
            </a:r>
            <a:endParaRPr lang="ko-KR" altLang="en-US" sz="1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0763FAF-42F9-4499-8FFD-145F27759F9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983768" y="1655320"/>
            <a:ext cx="4128457" cy="1286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3EEBB6-DF7E-4628-9C73-2973EB626275}"/>
              </a:ext>
            </a:extLst>
          </p:cNvPr>
          <p:cNvSpPr/>
          <p:nvPr/>
        </p:nvSpPr>
        <p:spPr>
          <a:xfrm>
            <a:off x="6625897" y="4390365"/>
            <a:ext cx="3792064" cy="28803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183946-C7EB-42F5-B4F5-0F52BB4607D8}"/>
              </a:ext>
            </a:extLst>
          </p:cNvPr>
          <p:cNvSpPr txBox="1"/>
          <p:nvPr/>
        </p:nvSpPr>
        <p:spPr>
          <a:xfrm>
            <a:off x="6981839" y="4750910"/>
            <a:ext cx="3853940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최근 본 상품 목록과 상품 개수를 세션에 저장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CC86584-762E-4B00-8AF3-273E10FB7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801" y="4049829"/>
            <a:ext cx="4608512" cy="154612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899C9A-2B35-4A03-B972-94765B03171D}"/>
              </a:ext>
            </a:extLst>
          </p:cNvPr>
          <p:cNvSpPr/>
          <p:nvPr/>
        </p:nvSpPr>
        <p:spPr>
          <a:xfrm>
            <a:off x="4382810" y="5259920"/>
            <a:ext cx="2359716" cy="67207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/>
              <a:t>Goods</a:t>
            </a:r>
            <a:r>
              <a:rPr lang="en-US" altLang="ko-KR" sz="1400" dirty="0"/>
              <a:t>ServiceImpl.java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D984D1-29D8-49BC-93B9-6DE235B382C0}"/>
              </a:ext>
            </a:extLst>
          </p:cNvPr>
          <p:cNvSpPr/>
          <p:nvPr/>
        </p:nvSpPr>
        <p:spPr>
          <a:xfrm>
            <a:off x="1560177" y="4563819"/>
            <a:ext cx="4077136" cy="672075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46C2B63-57ED-47CA-A8C3-F48FF73C4575}"/>
              </a:ext>
            </a:extLst>
          </p:cNvPr>
          <p:cNvCxnSpPr>
            <a:cxnSpLocks/>
          </p:cNvCxnSpPr>
          <p:nvPr/>
        </p:nvCxnSpPr>
        <p:spPr>
          <a:xfrm flipV="1">
            <a:off x="2639617" y="3086028"/>
            <a:ext cx="0" cy="1477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6C4B945-1F98-4EF5-BB6A-A2F014655645}"/>
              </a:ext>
            </a:extLst>
          </p:cNvPr>
          <p:cNvSpPr txBox="1"/>
          <p:nvPr/>
        </p:nvSpPr>
        <p:spPr>
          <a:xfrm>
            <a:off x="1128181" y="6100157"/>
            <a:ext cx="3360215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상품 정보와 이미지를 </a:t>
            </a:r>
            <a:r>
              <a:rPr lang="en-US" altLang="ko-KR" sz="1400" dirty="0" err="1"/>
              <a:t>HashMap</a:t>
            </a:r>
            <a:r>
              <a:rPr lang="ko-KR" altLang="en-US" sz="1400" dirty="0"/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165231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733" dirty="0"/>
              <a:t>01. </a:t>
            </a:r>
            <a:r>
              <a:rPr lang="ko-KR" altLang="en-US" sz="3733" dirty="0"/>
              <a:t>메인 페이지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0" y="836712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02. </a:t>
            </a:r>
            <a:r>
              <a:rPr lang="ko-KR" altLang="en-US" sz="1600" dirty="0"/>
              <a:t>빠른 메뉴 실행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EA0A1D-7D66-4639-8D05-34FB2F3FB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95" y="1260083"/>
            <a:ext cx="6170448" cy="2423677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EE84C65-D513-4639-85DF-7414147A4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95" y="3813043"/>
            <a:ext cx="6170447" cy="2695972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1DDA29-5133-4685-974F-E3812EDA1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037" y="2533037"/>
            <a:ext cx="1358900" cy="27569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EE5764-7406-49FD-87E8-C13607305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1415" y="2154109"/>
            <a:ext cx="1358900" cy="358140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07E2A81-7C51-4EA9-A9F4-AD9A7F871F6D}"/>
              </a:ext>
            </a:extLst>
          </p:cNvPr>
          <p:cNvSpPr/>
          <p:nvPr/>
        </p:nvSpPr>
        <p:spPr>
          <a:xfrm>
            <a:off x="8089180" y="3368744"/>
            <a:ext cx="2208245" cy="864096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6"/>
                </a:solidFill>
              </a:rPr>
              <a:t>상품 상세 조회 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81C616-A934-4649-ADFA-48ACA3AE6910}"/>
              </a:ext>
            </a:extLst>
          </p:cNvPr>
          <p:cNvSpPr/>
          <p:nvPr/>
        </p:nvSpPr>
        <p:spPr>
          <a:xfrm>
            <a:off x="1583499" y="5245075"/>
            <a:ext cx="4512501" cy="488181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F7C13A-EBD4-4AC4-9919-DBD956034B30}"/>
              </a:ext>
            </a:extLst>
          </p:cNvPr>
          <p:cNvSpPr/>
          <p:nvPr/>
        </p:nvSpPr>
        <p:spPr>
          <a:xfrm>
            <a:off x="1007435" y="1404647"/>
            <a:ext cx="5280587" cy="1632636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79E1A56-E3ED-423C-AAF2-6E7C9FE28221}"/>
              </a:ext>
            </a:extLst>
          </p:cNvPr>
          <p:cNvCxnSpPr>
            <a:cxnSpLocks/>
          </p:cNvCxnSpPr>
          <p:nvPr/>
        </p:nvCxnSpPr>
        <p:spPr>
          <a:xfrm flipV="1">
            <a:off x="1871531" y="3037284"/>
            <a:ext cx="0" cy="2207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FFA2B34-F94F-4FE5-98D2-6DE239B58602}"/>
              </a:ext>
            </a:extLst>
          </p:cNvPr>
          <p:cNvSpPr txBox="1"/>
          <p:nvPr/>
        </p:nvSpPr>
        <p:spPr>
          <a:xfrm>
            <a:off x="6672065" y="1469022"/>
            <a:ext cx="4059125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hidden</a:t>
            </a:r>
            <a:r>
              <a:rPr lang="ko-KR" altLang="en-US" sz="1400" dirty="0"/>
              <a:t> 태그에 저장 된 상품 정보를 가져와 표시</a:t>
            </a:r>
          </a:p>
        </p:txBody>
      </p:sp>
    </p:spTree>
    <p:extLst>
      <p:ext uri="{BB962C8B-B14F-4D97-AF65-F5344CB8AC3E}">
        <p14:creationId xmlns:p14="http://schemas.microsoft.com/office/powerpoint/2010/main" val="2391810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953</Words>
  <Application>Microsoft Office PowerPoint</Application>
  <PresentationFormat>와이드스크린</PresentationFormat>
  <Paragraphs>200</Paragraphs>
  <Slides>26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권형섭</dc:creator>
  <cp:lastModifiedBy>권형섭</cp:lastModifiedBy>
  <cp:revision>8</cp:revision>
  <dcterms:created xsi:type="dcterms:W3CDTF">2022-09-23T04:03:08Z</dcterms:created>
  <dcterms:modified xsi:type="dcterms:W3CDTF">2022-09-24T08:17:13Z</dcterms:modified>
</cp:coreProperties>
</file>