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23"/>
  </p:notesMasterIdLst>
  <p:sldIdLst>
    <p:sldId id="256" r:id="rId2"/>
    <p:sldId id="264" r:id="rId3"/>
    <p:sldId id="304" r:id="rId4"/>
    <p:sldId id="280" r:id="rId5"/>
    <p:sldId id="293" r:id="rId6"/>
    <p:sldId id="294" r:id="rId7"/>
    <p:sldId id="312" r:id="rId8"/>
    <p:sldId id="297" r:id="rId9"/>
    <p:sldId id="298" r:id="rId10"/>
    <p:sldId id="305" r:id="rId11"/>
    <p:sldId id="313" r:id="rId12"/>
    <p:sldId id="307" r:id="rId13"/>
    <p:sldId id="314" r:id="rId14"/>
    <p:sldId id="315" r:id="rId15"/>
    <p:sldId id="316" r:id="rId16"/>
    <p:sldId id="308" r:id="rId17"/>
    <p:sldId id="311" r:id="rId18"/>
    <p:sldId id="291" r:id="rId19"/>
    <p:sldId id="299" r:id="rId20"/>
    <p:sldId id="310" r:id="rId21"/>
    <p:sldId id="29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76"/>
  </p:normalViewPr>
  <p:slideViewPr>
    <p:cSldViewPr>
      <p:cViewPr>
        <p:scale>
          <a:sx n="110" d="100"/>
          <a:sy n="110" d="100"/>
        </p:scale>
        <p:origin x="616"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7B152-F5AA-4EE7-A035-320756CB8DC4}"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4082454-F600-4BE3-8CBC-9D7FB8CB87AF}">
      <dgm:prSet/>
      <dgm:spPr/>
      <dgm:t>
        <a:bodyPr/>
        <a:lstStyle/>
        <a:p>
          <a:pPr>
            <a:lnSpc>
              <a:spcPct val="100000"/>
            </a:lnSpc>
          </a:pPr>
          <a:r>
            <a:rPr lang="en-US" b="1" dirty="0">
              <a:latin typeface="Times New Roman" panose="02020603050405020304" pitchFamily="18" charset="0"/>
              <a:cs typeface="Times New Roman" panose="02020603050405020304" pitchFamily="18" charset="0"/>
            </a:rPr>
            <a:t>1. Increasing Prevalence of Infectious Diseases</a:t>
          </a:r>
          <a:endParaRPr lang="en-US" dirty="0">
            <a:latin typeface="Times New Roman" panose="02020603050405020304" pitchFamily="18" charset="0"/>
            <a:cs typeface="Times New Roman" panose="02020603050405020304" pitchFamily="18" charset="0"/>
          </a:endParaRPr>
        </a:p>
      </dgm:t>
    </dgm:pt>
    <dgm:pt modelId="{D3E943E2-DCDC-4A9A-BA38-FCA81298B307}" type="parTrans" cxnId="{E695D742-78D0-4C06-9E1E-42962BB01911}">
      <dgm:prSet/>
      <dgm:spPr/>
      <dgm:t>
        <a:bodyPr/>
        <a:lstStyle/>
        <a:p>
          <a:endParaRPr lang="en-US"/>
        </a:p>
      </dgm:t>
    </dgm:pt>
    <dgm:pt modelId="{950098D3-27E6-4D34-A877-790FC96FB5D9}" type="sibTrans" cxnId="{E695D742-78D0-4C06-9E1E-42962BB01911}">
      <dgm:prSet/>
      <dgm:spPr/>
      <dgm:t>
        <a:bodyPr/>
        <a:lstStyle/>
        <a:p>
          <a:pPr>
            <a:lnSpc>
              <a:spcPct val="100000"/>
            </a:lnSpc>
          </a:pPr>
          <a:endParaRPr lang="en-US"/>
        </a:p>
      </dgm:t>
    </dgm:pt>
    <dgm:pt modelId="{36D1AEA8-6D1A-43F8-A0A1-A2F95367FE6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2. Need for Faster and Scalable Diagnostic Solutions</a:t>
          </a:r>
          <a:endParaRPr lang="en-US" dirty="0">
            <a:latin typeface="Times New Roman" panose="02020603050405020304" pitchFamily="18" charset="0"/>
            <a:cs typeface="Times New Roman" panose="02020603050405020304" pitchFamily="18" charset="0"/>
          </a:endParaRPr>
        </a:p>
      </dgm:t>
    </dgm:pt>
    <dgm:pt modelId="{08608F17-1402-46C3-A3CC-278945A28B1C}" type="parTrans" cxnId="{008E35A3-49A0-494B-9069-E83DB99DD866}">
      <dgm:prSet/>
      <dgm:spPr/>
      <dgm:t>
        <a:bodyPr/>
        <a:lstStyle/>
        <a:p>
          <a:endParaRPr lang="en-US"/>
        </a:p>
      </dgm:t>
    </dgm:pt>
    <dgm:pt modelId="{92C555EC-F5DD-459B-975E-519D53692610}" type="sibTrans" cxnId="{008E35A3-49A0-494B-9069-E83DB99DD866}">
      <dgm:prSet/>
      <dgm:spPr/>
      <dgm:t>
        <a:bodyPr/>
        <a:lstStyle/>
        <a:p>
          <a:pPr>
            <a:lnSpc>
              <a:spcPct val="100000"/>
            </a:lnSpc>
          </a:pPr>
          <a:endParaRPr lang="en-US"/>
        </a:p>
      </dgm:t>
    </dgm:pt>
    <dgm:pt modelId="{DFBEC3C3-62A6-4492-85F9-7053B218E188}">
      <dgm:prSet/>
      <dgm:spPr/>
      <dgm:t>
        <a:bodyPr/>
        <a:lstStyle/>
        <a:p>
          <a:pPr>
            <a:lnSpc>
              <a:spcPct val="100000"/>
            </a:lnSpc>
          </a:pPr>
          <a:r>
            <a:rPr lang="en-US" b="1" dirty="0">
              <a:latin typeface="Times New Roman" panose="02020603050405020304" pitchFamily="18" charset="0"/>
              <a:cs typeface="Times New Roman" panose="02020603050405020304" pitchFamily="18" charset="0"/>
            </a:rPr>
            <a:t>3. Potential for Early Detection and Improved Patient Outcomes</a:t>
          </a:r>
          <a:endParaRPr lang="en-US" dirty="0">
            <a:latin typeface="Times New Roman" panose="02020603050405020304" pitchFamily="18" charset="0"/>
            <a:cs typeface="Times New Roman" panose="02020603050405020304" pitchFamily="18" charset="0"/>
          </a:endParaRPr>
        </a:p>
      </dgm:t>
    </dgm:pt>
    <dgm:pt modelId="{EA65F9E1-CCEB-44EC-904E-41910B46D4A4}" type="parTrans" cxnId="{C387A0B3-9CF8-47C3-AF10-6C612CFF1B8C}">
      <dgm:prSet/>
      <dgm:spPr/>
      <dgm:t>
        <a:bodyPr/>
        <a:lstStyle/>
        <a:p>
          <a:endParaRPr lang="en-US"/>
        </a:p>
      </dgm:t>
    </dgm:pt>
    <dgm:pt modelId="{F3BD0AE4-5A96-48CD-9504-9D342F290CC0}" type="sibTrans" cxnId="{C387A0B3-9CF8-47C3-AF10-6C612CFF1B8C}">
      <dgm:prSet/>
      <dgm:spPr/>
      <dgm:t>
        <a:bodyPr/>
        <a:lstStyle/>
        <a:p>
          <a:pPr>
            <a:lnSpc>
              <a:spcPct val="100000"/>
            </a:lnSpc>
          </a:pPr>
          <a:endParaRPr lang="en-US"/>
        </a:p>
      </dgm:t>
    </dgm:pt>
    <dgm:pt modelId="{12B08F50-6711-4EBC-A901-215975E94318}">
      <dgm:prSet/>
      <dgm:spPr/>
      <dgm:t>
        <a:bodyPr/>
        <a:lstStyle/>
        <a:p>
          <a:pPr>
            <a:lnSpc>
              <a:spcPct val="100000"/>
            </a:lnSpc>
          </a:pPr>
          <a:r>
            <a:rPr lang="en-US" b="1" dirty="0">
              <a:latin typeface="Times New Roman" panose="02020603050405020304" pitchFamily="18" charset="0"/>
              <a:cs typeface="Times New Roman" panose="02020603050405020304" pitchFamily="18" charset="0"/>
            </a:rPr>
            <a:t>4. Reduction in Healthcare Costs and Resource Optimization</a:t>
          </a:r>
          <a:endParaRPr lang="en-US" dirty="0">
            <a:latin typeface="Times New Roman" panose="02020603050405020304" pitchFamily="18" charset="0"/>
            <a:cs typeface="Times New Roman" panose="02020603050405020304" pitchFamily="18" charset="0"/>
          </a:endParaRPr>
        </a:p>
      </dgm:t>
    </dgm:pt>
    <dgm:pt modelId="{3752F6DF-686D-4B98-9B0C-35FF61D7D56C}" type="parTrans" cxnId="{C74D9249-D4E4-4D23-AC40-97BD3E450CB3}">
      <dgm:prSet/>
      <dgm:spPr/>
      <dgm:t>
        <a:bodyPr/>
        <a:lstStyle/>
        <a:p>
          <a:endParaRPr lang="en-US"/>
        </a:p>
      </dgm:t>
    </dgm:pt>
    <dgm:pt modelId="{A06BC144-DD02-40F4-8D02-B45ACDB1E9BC}" type="sibTrans" cxnId="{C74D9249-D4E4-4D23-AC40-97BD3E450CB3}">
      <dgm:prSet/>
      <dgm:spPr/>
      <dgm:t>
        <a:bodyPr/>
        <a:lstStyle/>
        <a:p>
          <a:endParaRPr lang="en-US"/>
        </a:p>
      </dgm:t>
    </dgm:pt>
    <dgm:pt modelId="{0CE1AAAD-0B7A-45FE-9152-CE60FB97D6BA}" type="pres">
      <dgm:prSet presAssocID="{1EE7B152-F5AA-4EE7-A035-320756CB8DC4}" presName="root" presStyleCnt="0">
        <dgm:presLayoutVars>
          <dgm:dir/>
          <dgm:resizeHandles val="exact"/>
        </dgm:presLayoutVars>
      </dgm:prSet>
      <dgm:spPr/>
    </dgm:pt>
    <dgm:pt modelId="{715AB1CB-14E0-4178-9146-D89C4DD764FC}" type="pres">
      <dgm:prSet presAssocID="{1EE7B152-F5AA-4EE7-A035-320756CB8DC4}" presName="container" presStyleCnt="0">
        <dgm:presLayoutVars>
          <dgm:dir/>
          <dgm:resizeHandles val="exact"/>
        </dgm:presLayoutVars>
      </dgm:prSet>
      <dgm:spPr/>
    </dgm:pt>
    <dgm:pt modelId="{816F8AAE-283A-4082-B360-822EF634D263}" type="pres">
      <dgm:prSet presAssocID="{94082454-F600-4BE3-8CBC-9D7FB8CB87AF}" presName="compNode" presStyleCnt="0"/>
      <dgm:spPr/>
    </dgm:pt>
    <dgm:pt modelId="{9C85B963-8B9B-48E2-B94E-19731EDD825B}" type="pres">
      <dgm:prSet presAssocID="{94082454-F600-4BE3-8CBC-9D7FB8CB87AF}" presName="iconBgRect" presStyleLbl="bgShp" presStyleIdx="0" presStyleCnt="4"/>
      <dgm:spPr/>
    </dgm:pt>
    <dgm:pt modelId="{586AEDB6-E0E5-4DE8-96A5-93F43B1753E6}" type="pres">
      <dgm:prSet presAssocID="{94082454-F600-4BE3-8CBC-9D7FB8CB87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st Aid Kit"/>
        </a:ext>
      </dgm:extLst>
    </dgm:pt>
    <dgm:pt modelId="{32E26640-0F48-457F-9577-7CED047BFD4B}" type="pres">
      <dgm:prSet presAssocID="{94082454-F600-4BE3-8CBC-9D7FB8CB87AF}" presName="spaceRect" presStyleCnt="0"/>
      <dgm:spPr/>
    </dgm:pt>
    <dgm:pt modelId="{E29862B7-0C84-44F7-A6E4-38DBF2EE5AAB}" type="pres">
      <dgm:prSet presAssocID="{94082454-F600-4BE3-8CBC-9D7FB8CB87AF}" presName="textRect" presStyleLbl="revTx" presStyleIdx="0" presStyleCnt="4">
        <dgm:presLayoutVars>
          <dgm:chMax val="1"/>
          <dgm:chPref val="1"/>
        </dgm:presLayoutVars>
      </dgm:prSet>
      <dgm:spPr/>
    </dgm:pt>
    <dgm:pt modelId="{A87009D4-C51D-432D-905E-3BAA4B1EB074}" type="pres">
      <dgm:prSet presAssocID="{950098D3-27E6-4D34-A877-790FC96FB5D9}" presName="sibTrans" presStyleLbl="sibTrans2D1" presStyleIdx="0" presStyleCnt="0"/>
      <dgm:spPr/>
    </dgm:pt>
    <dgm:pt modelId="{9C687DCB-AC18-4F62-947F-FBA32321FA35}" type="pres">
      <dgm:prSet presAssocID="{36D1AEA8-6D1A-43F8-A0A1-A2F95367FE64}" presName="compNode" presStyleCnt="0"/>
      <dgm:spPr/>
    </dgm:pt>
    <dgm:pt modelId="{2B7C9D4E-32A4-4C58-8F6D-65C22606FF6E}" type="pres">
      <dgm:prSet presAssocID="{36D1AEA8-6D1A-43F8-A0A1-A2F95367FE64}" presName="iconBgRect" presStyleLbl="bgShp" presStyleIdx="1" presStyleCnt="4"/>
      <dgm:spPr/>
    </dgm:pt>
    <dgm:pt modelId="{53DD043D-B110-4AE4-A9DF-475695E4E83B}" type="pres">
      <dgm:prSet presAssocID="{36D1AEA8-6D1A-43F8-A0A1-A2F95367FE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DA227604-BD1E-40D6-B0AD-A4D05118EC6D}" type="pres">
      <dgm:prSet presAssocID="{36D1AEA8-6D1A-43F8-A0A1-A2F95367FE64}" presName="spaceRect" presStyleCnt="0"/>
      <dgm:spPr/>
    </dgm:pt>
    <dgm:pt modelId="{F607CAB1-1608-4E59-B5D9-65E7B13FCA7C}" type="pres">
      <dgm:prSet presAssocID="{36D1AEA8-6D1A-43F8-A0A1-A2F95367FE64}" presName="textRect" presStyleLbl="revTx" presStyleIdx="1" presStyleCnt="4">
        <dgm:presLayoutVars>
          <dgm:chMax val="1"/>
          <dgm:chPref val="1"/>
        </dgm:presLayoutVars>
      </dgm:prSet>
      <dgm:spPr/>
    </dgm:pt>
    <dgm:pt modelId="{08170550-D662-43FC-B871-7CFEB69E9047}" type="pres">
      <dgm:prSet presAssocID="{92C555EC-F5DD-459B-975E-519D53692610}" presName="sibTrans" presStyleLbl="sibTrans2D1" presStyleIdx="0" presStyleCnt="0"/>
      <dgm:spPr/>
    </dgm:pt>
    <dgm:pt modelId="{897977A4-584D-4458-9809-A56F462BA559}" type="pres">
      <dgm:prSet presAssocID="{DFBEC3C3-62A6-4492-85F9-7053B218E188}" presName="compNode" presStyleCnt="0"/>
      <dgm:spPr/>
    </dgm:pt>
    <dgm:pt modelId="{A508EE81-99FC-499E-9BD3-8B98A769BC3C}" type="pres">
      <dgm:prSet presAssocID="{DFBEC3C3-62A6-4492-85F9-7053B218E188}" presName="iconBgRect" presStyleLbl="bgShp" presStyleIdx="2" presStyleCnt="4"/>
      <dgm:spPr/>
    </dgm:pt>
    <dgm:pt modelId="{2BD88B69-603A-49ED-B2C7-F020963AD553}" type="pres">
      <dgm:prSet presAssocID="{DFBEC3C3-62A6-4492-85F9-7053B218E1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672DE8B1-3EA3-43B4-B7B9-14BE43E3B6CF}" type="pres">
      <dgm:prSet presAssocID="{DFBEC3C3-62A6-4492-85F9-7053B218E188}" presName="spaceRect" presStyleCnt="0"/>
      <dgm:spPr/>
    </dgm:pt>
    <dgm:pt modelId="{0DA3212C-0A70-4F39-A39A-649F48869641}" type="pres">
      <dgm:prSet presAssocID="{DFBEC3C3-62A6-4492-85F9-7053B218E188}" presName="textRect" presStyleLbl="revTx" presStyleIdx="2" presStyleCnt="4">
        <dgm:presLayoutVars>
          <dgm:chMax val="1"/>
          <dgm:chPref val="1"/>
        </dgm:presLayoutVars>
      </dgm:prSet>
      <dgm:spPr/>
    </dgm:pt>
    <dgm:pt modelId="{70C7B240-6852-4B58-9DA9-3E2C39A643AB}" type="pres">
      <dgm:prSet presAssocID="{F3BD0AE4-5A96-48CD-9504-9D342F290CC0}" presName="sibTrans" presStyleLbl="sibTrans2D1" presStyleIdx="0" presStyleCnt="0"/>
      <dgm:spPr/>
    </dgm:pt>
    <dgm:pt modelId="{A48F19A3-8E03-4ADC-9B10-BB54ABED345F}" type="pres">
      <dgm:prSet presAssocID="{12B08F50-6711-4EBC-A901-215975E94318}" presName="compNode" presStyleCnt="0"/>
      <dgm:spPr/>
    </dgm:pt>
    <dgm:pt modelId="{01B728C1-26E5-4D2C-BDDC-35992F655449}" type="pres">
      <dgm:prSet presAssocID="{12B08F50-6711-4EBC-A901-215975E94318}" presName="iconBgRect" presStyleLbl="bgShp" presStyleIdx="3" presStyleCnt="4"/>
      <dgm:spPr/>
    </dgm:pt>
    <dgm:pt modelId="{31AC782A-5A9D-4AB4-BC17-857A85CE1822}" type="pres">
      <dgm:prSet presAssocID="{12B08F50-6711-4EBC-A901-215975E943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E05BC9F9-6EEA-4C54-9B58-A8667A95BE3A}" type="pres">
      <dgm:prSet presAssocID="{12B08F50-6711-4EBC-A901-215975E94318}" presName="spaceRect" presStyleCnt="0"/>
      <dgm:spPr/>
    </dgm:pt>
    <dgm:pt modelId="{2C04D388-8F99-4419-B032-28205AE8DA9E}" type="pres">
      <dgm:prSet presAssocID="{12B08F50-6711-4EBC-A901-215975E94318}" presName="textRect" presStyleLbl="revTx" presStyleIdx="3" presStyleCnt="4">
        <dgm:presLayoutVars>
          <dgm:chMax val="1"/>
          <dgm:chPref val="1"/>
        </dgm:presLayoutVars>
      </dgm:prSet>
      <dgm:spPr/>
    </dgm:pt>
  </dgm:ptLst>
  <dgm:cxnLst>
    <dgm:cxn modelId="{E695D742-78D0-4C06-9E1E-42962BB01911}" srcId="{1EE7B152-F5AA-4EE7-A035-320756CB8DC4}" destId="{94082454-F600-4BE3-8CBC-9D7FB8CB87AF}" srcOrd="0" destOrd="0" parTransId="{D3E943E2-DCDC-4A9A-BA38-FCA81298B307}" sibTransId="{950098D3-27E6-4D34-A877-790FC96FB5D9}"/>
    <dgm:cxn modelId="{C74D9249-D4E4-4D23-AC40-97BD3E450CB3}" srcId="{1EE7B152-F5AA-4EE7-A035-320756CB8DC4}" destId="{12B08F50-6711-4EBC-A901-215975E94318}" srcOrd="3" destOrd="0" parTransId="{3752F6DF-686D-4B98-9B0C-35FF61D7D56C}" sibTransId="{A06BC144-DD02-40F4-8D02-B45ACDB1E9BC}"/>
    <dgm:cxn modelId="{2F1ECE54-518B-4558-95B3-0EC210366B9E}" type="presOf" srcId="{1EE7B152-F5AA-4EE7-A035-320756CB8DC4}" destId="{0CE1AAAD-0B7A-45FE-9152-CE60FB97D6BA}" srcOrd="0" destOrd="0" presId="urn:microsoft.com/office/officeart/2018/2/layout/IconCircleList"/>
    <dgm:cxn modelId="{53E8E55C-9222-425A-BB85-46B445FE80BC}" type="presOf" srcId="{F3BD0AE4-5A96-48CD-9504-9D342F290CC0}" destId="{70C7B240-6852-4B58-9DA9-3E2C39A643AB}" srcOrd="0" destOrd="0" presId="urn:microsoft.com/office/officeart/2018/2/layout/IconCircleList"/>
    <dgm:cxn modelId="{BBC63A65-4DBC-4D18-B852-4160E4F931C3}" type="presOf" srcId="{DFBEC3C3-62A6-4492-85F9-7053B218E188}" destId="{0DA3212C-0A70-4F39-A39A-649F48869641}" srcOrd="0" destOrd="0" presId="urn:microsoft.com/office/officeart/2018/2/layout/IconCircleList"/>
    <dgm:cxn modelId="{67DD627B-C7B6-412C-8711-D3F6AAAE24E8}" type="presOf" srcId="{12B08F50-6711-4EBC-A901-215975E94318}" destId="{2C04D388-8F99-4419-B032-28205AE8DA9E}" srcOrd="0" destOrd="0" presId="urn:microsoft.com/office/officeart/2018/2/layout/IconCircleList"/>
    <dgm:cxn modelId="{72A0F18D-E315-404C-AADA-0BAABF6D05A4}" type="presOf" srcId="{94082454-F600-4BE3-8CBC-9D7FB8CB87AF}" destId="{E29862B7-0C84-44F7-A6E4-38DBF2EE5AAB}" srcOrd="0" destOrd="0" presId="urn:microsoft.com/office/officeart/2018/2/layout/IconCircleList"/>
    <dgm:cxn modelId="{CB7CA795-DDDE-4EDA-B206-7E14C2CEA18B}" type="presOf" srcId="{92C555EC-F5DD-459B-975E-519D53692610}" destId="{08170550-D662-43FC-B871-7CFEB69E9047}" srcOrd="0" destOrd="0" presId="urn:microsoft.com/office/officeart/2018/2/layout/IconCircleList"/>
    <dgm:cxn modelId="{F5CF949C-BD32-40DE-9204-46056FAC4EA5}" type="presOf" srcId="{36D1AEA8-6D1A-43F8-A0A1-A2F95367FE64}" destId="{F607CAB1-1608-4E59-B5D9-65E7B13FCA7C}" srcOrd="0" destOrd="0" presId="urn:microsoft.com/office/officeart/2018/2/layout/IconCircleList"/>
    <dgm:cxn modelId="{008E35A3-49A0-494B-9069-E83DB99DD866}" srcId="{1EE7B152-F5AA-4EE7-A035-320756CB8DC4}" destId="{36D1AEA8-6D1A-43F8-A0A1-A2F95367FE64}" srcOrd="1" destOrd="0" parTransId="{08608F17-1402-46C3-A3CC-278945A28B1C}" sibTransId="{92C555EC-F5DD-459B-975E-519D53692610}"/>
    <dgm:cxn modelId="{C387A0B3-9CF8-47C3-AF10-6C612CFF1B8C}" srcId="{1EE7B152-F5AA-4EE7-A035-320756CB8DC4}" destId="{DFBEC3C3-62A6-4492-85F9-7053B218E188}" srcOrd="2" destOrd="0" parTransId="{EA65F9E1-CCEB-44EC-904E-41910B46D4A4}" sibTransId="{F3BD0AE4-5A96-48CD-9504-9D342F290CC0}"/>
    <dgm:cxn modelId="{18FD64FD-16B1-438D-ACD8-554D55DF89A1}" type="presOf" srcId="{950098D3-27E6-4D34-A877-790FC96FB5D9}" destId="{A87009D4-C51D-432D-905E-3BAA4B1EB074}" srcOrd="0" destOrd="0" presId="urn:microsoft.com/office/officeart/2018/2/layout/IconCircleList"/>
    <dgm:cxn modelId="{A69EF550-0D26-4F58-A7EE-CBC4A980470C}" type="presParOf" srcId="{0CE1AAAD-0B7A-45FE-9152-CE60FB97D6BA}" destId="{715AB1CB-14E0-4178-9146-D89C4DD764FC}" srcOrd="0" destOrd="0" presId="urn:microsoft.com/office/officeart/2018/2/layout/IconCircleList"/>
    <dgm:cxn modelId="{68EDBF6E-C041-4099-8C8C-B6E7C4899BE5}" type="presParOf" srcId="{715AB1CB-14E0-4178-9146-D89C4DD764FC}" destId="{816F8AAE-283A-4082-B360-822EF634D263}" srcOrd="0" destOrd="0" presId="urn:microsoft.com/office/officeart/2018/2/layout/IconCircleList"/>
    <dgm:cxn modelId="{71D370EB-060A-4DB0-B1E7-77E14D88F0E8}" type="presParOf" srcId="{816F8AAE-283A-4082-B360-822EF634D263}" destId="{9C85B963-8B9B-48E2-B94E-19731EDD825B}" srcOrd="0" destOrd="0" presId="urn:microsoft.com/office/officeart/2018/2/layout/IconCircleList"/>
    <dgm:cxn modelId="{96CDA8CD-FCB8-4407-AF0D-77E031C086DC}" type="presParOf" srcId="{816F8AAE-283A-4082-B360-822EF634D263}" destId="{586AEDB6-E0E5-4DE8-96A5-93F43B1753E6}" srcOrd="1" destOrd="0" presId="urn:microsoft.com/office/officeart/2018/2/layout/IconCircleList"/>
    <dgm:cxn modelId="{486063B3-5283-43F8-8C31-6F7563F48430}" type="presParOf" srcId="{816F8AAE-283A-4082-B360-822EF634D263}" destId="{32E26640-0F48-457F-9577-7CED047BFD4B}" srcOrd="2" destOrd="0" presId="urn:microsoft.com/office/officeart/2018/2/layout/IconCircleList"/>
    <dgm:cxn modelId="{FAAE500C-718F-44C2-96BF-32E9706C2CB5}" type="presParOf" srcId="{816F8AAE-283A-4082-B360-822EF634D263}" destId="{E29862B7-0C84-44F7-A6E4-38DBF2EE5AAB}" srcOrd="3" destOrd="0" presId="urn:microsoft.com/office/officeart/2018/2/layout/IconCircleList"/>
    <dgm:cxn modelId="{D800DD60-7E0A-4C90-9DD4-866F463AE00C}" type="presParOf" srcId="{715AB1CB-14E0-4178-9146-D89C4DD764FC}" destId="{A87009D4-C51D-432D-905E-3BAA4B1EB074}" srcOrd="1" destOrd="0" presId="urn:microsoft.com/office/officeart/2018/2/layout/IconCircleList"/>
    <dgm:cxn modelId="{110CB2F7-635E-4253-875B-3B7E1F2B93FB}" type="presParOf" srcId="{715AB1CB-14E0-4178-9146-D89C4DD764FC}" destId="{9C687DCB-AC18-4F62-947F-FBA32321FA35}" srcOrd="2" destOrd="0" presId="urn:microsoft.com/office/officeart/2018/2/layout/IconCircleList"/>
    <dgm:cxn modelId="{D3D9A801-8DE4-4A9D-9926-5FFDCFD011EB}" type="presParOf" srcId="{9C687DCB-AC18-4F62-947F-FBA32321FA35}" destId="{2B7C9D4E-32A4-4C58-8F6D-65C22606FF6E}" srcOrd="0" destOrd="0" presId="urn:microsoft.com/office/officeart/2018/2/layout/IconCircleList"/>
    <dgm:cxn modelId="{F41DCE85-2AC0-42A9-9A49-19A9A2F9B9E6}" type="presParOf" srcId="{9C687DCB-AC18-4F62-947F-FBA32321FA35}" destId="{53DD043D-B110-4AE4-A9DF-475695E4E83B}" srcOrd="1" destOrd="0" presId="urn:microsoft.com/office/officeart/2018/2/layout/IconCircleList"/>
    <dgm:cxn modelId="{925C693E-7C04-4DFE-AFBF-FEAA9E196B56}" type="presParOf" srcId="{9C687DCB-AC18-4F62-947F-FBA32321FA35}" destId="{DA227604-BD1E-40D6-B0AD-A4D05118EC6D}" srcOrd="2" destOrd="0" presId="urn:microsoft.com/office/officeart/2018/2/layout/IconCircleList"/>
    <dgm:cxn modelId="{2DDB6840-D1F1-4229-B214-7BBA3ADC601D}" type="presParOf" srcId="{9C687DCB-AC18-4F62-947F-FBA32321FA35}" destId="{F607CAB1-1608-4E59-B5D9-65E7B13FCA7C}" srcOrd="3" destOrd="0" presId="urn:microsoft.com/office/officeart/2018/2/layout/IconCircleList"/>
    <dgm:cxn modelId="{87425F96-C9CA-47DF-8D2B-03A6DD0EDB2A}" type="presParOf" srcId="{715AB1CB-14E0-4178-9146-D89C4DD764FC}" destId="{08170550-D662-43FC-B871-7CFEB69E9047}" srcOrd="3" destOrd="0" presId="urn:microsoft.com/office/officeart/2018/2/layout/IconCircleList"/>
    <dgm:cxn modelId="{D9CDFC79-918D-453F-A4F9-1044495FA3ED}" type="presParOf" srcId="{715AB1CB-14E0-4178-9146-D89C4DD764FC}" destId="{897977A4-584D-4458-9809-A56F462BA559}" srcOrd="4" destOrd="0" presId="urn:microsoft.com/office/officeart/2018/2/layout/IconCircleList"/>
    <dgm:cxn modelId="{754B1C8C-68A9-4CB1-8286-CF2C847EC1B1}" type="presParOf" srcId="{897977A4-584D-4458-9809-A56F462BA559}" destId="{A508EE81-99FC-499E-9BD3-8B98A769BC3C}" srcOrd="0" destOrd="0" presId="urn:microsoft.com/office/officeart/2018/2/layout/IconCircleList"/>
    <dgm:cxn modelId="{A198C3E4-4083-4DED-8D12-7A1D04ED7001}" type="presParOf" srcId="{897977A4-584D-4458-9809-A56F462BA559}" destId="{2BD88B69-603A-49ED-B2C7-F020963AD553}" srcOrd="1" destOrd="0" presId="urn:microsoft.com/office/officeart/2018/2/layout/IconCircleList"/>
    <dgm:cxn modelId="{B7F7BF94-F67D-413A-9631-1516EB3706E0}" type="presParOf" srcId="{897977A4-584D-4458-9809-A56F462BA559}" destId="{672DE8B1-3EA3-43B4-B7B9-14BE43E3B6CF}" srcOrd="2" destOrd="0" presId="urn:microsoft.com/office/officeart/2018/2/layout/IconCircleList"/>
    <dgm:cxn modelId="{1104C5B3-7C4B-4BF9-95BE-82FF0830080B}" type="presParOf" srcId="{897977A4-584D-4458-9809-A56F462BA559}" destId="{0DA3212C-0A70-4F39-A39A-649F48869641}" srcOrd="3" destOrd="0" presId="urn:microsoft.com/office/officeart/2018/2/layout/IconCircleList"/>
    <dgm:cxn modelId="{65316A4B-8990-4DDE-A9BF-5D0E299FD1AD}" type="presParOf" srcId="{715AB1CB-14E0-4178-9146-D89C4DD764FC}" destId="{70C7B240-6852-4B58-9DA9-3E2C39A643AB}" srcOrd="5" destOrd="0" presId="urn:microsoft.com/office/officeart/2018/2/layout/IconCircleList"/>
    <dgm:cxn modelId="{F40BED72-29AE-43AF-B0A4-79E6C0839A59}" type="presParOf" srcId="{715AB1CB-14E0-4178-9146-D89C4DD764FC}" destId="{A48F19A3-8E03-4ADC-9B10-BB54ABED345F}" srcOrd="6" destOrd="0" presId="urn:microsoft.com/office/officeart/2018/2/layout/IconCircleList"/>
    <dgm:cxn modelId="{AEC07AD5-A01F-4789-B6C3-033E5687F674}" type="presParOf" srcId="{A48F19A3-8E03-4ADC-9B10-BB54ABED345F}" destId="{01B728C1-26E5-4D2C-BDDC-35992F655449}" srcOrd="0" destOrd="0" presId="urn:microsoft.com/office/officeart/2018/2/layout/IconCircleList"/>
    <dgm:cxn modelId="{44FF8C37-75B7-48D4-8686-32A247CA3960}" type="presParOf" srcId="{A48F19A3-8E03-4ADC-9B10-BB54ABED345F}" destId="{31AC782A-5A9D-4AB4-BC17-857A85CE1822}" srcOrd="1" destOrd="0" presId="urn:microsoft.com/office/officeart/2018/2/layout/IconCircleList"/>
    <dgm:cxn modelId="{860E0D55-646F-4CD3-B4D1-BD16ED5C9135}" type="presParOf" srcId="{A48F19A3-8E03-4ADC-9B10-BB54ABED345F}" destId="{E05BC9F9-6EEA-4C54-9B58-A8667A95BE3A}" srcOrd="2" destOrd="0" presId="urn:microsoft.com/office/officeart/2018/2/layout/IconCircleList"/>
    <dgm:cxn modelId="{E89443F1-D8DE-4B50-8231-3B146CB17D26}" type="presParOf" srcId="{A48F19A3-8E03-4ADC-9B10-BB54ABED345F}" destId="{2C04D388-8F99-4419-B032-28205AE8DA9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5B963-8B9B-48E2-B94E-19731EDD825B}">
      <dsp:nvSpPr>
        <dsp:cNvPr id="0" name=""/>
        <dsp:cNvSpPr/>
      </dsp:nvSpPr>
      <dsp:spPr>
        <a:xfrm>
          <a:off x="289845" y="268475"/>
          <a:ext cx="1375920" cy="13759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AEDB6-E0E5-4DE8-96A5-93F43B1753E6}">
      <dsp:nvSpPr>
        <dsp:cNvPr id="0" name=""/>
        <dsp:cNvSpPr/>
      </dsp:nvSpPr>
      <dsp:spPr>
        <a:xfrm>
          <a:off x="578788" y="557419"/>
          <a:ext cx="798033" cy="798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9862B7-0C84-44F7-A6E4-38DBF2EE5AAB}">
      <dsp:nvSpPr>
        <dsp:cNvPr id="0" name=""/>
        <dsp:cNvSpPr/>
      </dsp:nvSpPr>
      <dsp:spPr>
        <a:xfrm>
          <a:off x="1960605" y="268475"/>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1. Increasing Prevalence of Infectious Diseases</a:t>
          </a:r>
          <a:endParaRPr lang="en-US" sz="2400" kern="1200" dirty="0">
            <a:latin typeface="Times New Roman" panose="02020603050405020304" pitchFamily="18" charset="0"/>
            <a:cs typeface="Times New Roman" panose="02020603050405020304" pitchFamily="18" charset="0"/>
          </a:endParaRPr>
        </a:p>
      </dsp:txBody>
      <dsp:txXfrm>
        <a:off x="1960605" y="268475"/>
        <a:ext cx="3243240" cy="1375920"/>
      </dsp:txXfrm>
    </dsp:sp>
    <dsp:sp modelId="{2B7C9D4E-32A4-4C58-8F6D-65C22606FF6E}">
      <dsp:nvSpPr>
        <dsp:cNvPr id="0" name=""/>
        <dsp:cNvSpPr/>
      </dsp:nvSpPr>
      <dsp:spPr>
        <a:xfrm>
          <a:off x="5768955" y="268475"/>
          <a:ext cx="1375920" cy="13759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D043D-B110-4AE4-A9DF-475695E4E83B}">
      <dsp:nvSpPr>
        <dsp:cNvPr id="0" name=""/>
        <dsp:cNvSpPr/>
      </dsp:nvSpPr>
      <dsp:spPr>
        <a:xfrm>
          <a:off x="6057898" y="557419"/>
          <a:ext cx="798033" cy="798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07CAB1-1608-4E59-B5D9-65E7B13FCA7C}">
      <dsp:nvSpPr>
        <dsp:cNvPr id="0" name=""/>
        <dsp:cNvSpPr/>
      </dsp:nvSpPr>
      <dsp:spPr>
        <a:xfrm>
          <a:off x="7439715" y="268475"/>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2. Need for Faster and Scalable Diagnostic Solutions</a:t>
          </a:r>
          <a:endParaRPr lang="en-US" sz="2400" kern="1200" dirty="0">
            <a:latin typeface="Times New Roman" panose="02020603050405020304" pitchFamily="18" charset="0"/>
            <a:cs typeface="Times New Roman" panose="02020603050405020304" pitchFamily="18" charset="0"/>
          </a:endParaRPr>
        </a:p>
      </dsp:txBody>
      <dsp:txXfrm>
        <a:off x="7439715" y="268475"/>
        <a:ext cx="3243240" cy="1375920"/>
      </dsp:txXfrm>
    </dsp:sp>
    <dsp:sp modelId="{A508EE81-99FC-499E-9BD3-8B98A769BC3C}">
      <dsp:nvSpPr>
        <dsp:cNvPr id="0" name=""/>
        <dsp:cNvSpPr/>
      </dsp:nvSpPr>
      <dsp:spPr>
        <a:xfrm>
          <a:off x="289845" y="2318004"/>
          <a:ext cx="1375920" cy="13759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88B69-603A-49ED-B2C7-F020963AD553}">
      <dsp:nvSpPr>
        <dsp:cNvPr id="0" name=""/>
        <dsp:cNvSpPr/>
      </dsp:nvSpPr>
      <dsp:spPr>
        <a:xfrm>
          <a:off x="578788" y="2606947"/>
          <a:ext cx="798033" cy="798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A3212C-0A70-4F39-A39A-649F48869641}">
      <dsp:nvSpPr>
        <dsp:cNvPr id="0" name=""/>
        <dsp:cNvSpPr/>
      </dsp:nvSpPr>
      <dsp:spPr>
        <a:xfrm>
          <a:off x="1960605" y="2318004"/>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3. Potential for Early Detection and Improved Patient Outcomes</a:t>
          </a:r>
          <a:endParaRPr lang="en-US" sz="2400" kern="1200" dirty="0">
            <a:latin typeface="Times New Roman" panose="02020603050405020304" pitchFamily="18" charset="0"/>
            <a:cs typeface="Times New Roman" panose="02020603050405020304" pitchFamily="18" charset="0"/>
          </a:endParaRPr>
        </a:p>
      </dsp:txBody>
      <dsp:txXfrm>
        <a:off x="1960605" y="2318004"/>
        <a:ext cx="3243240" cy="1375920"/>
      </dsp:txXfrm>
    </dsp:sp>
    <dsp:sp modelId="{01B728C1-26E5-4D2C-BDDC-35992F655449}">
      <dsp:nvSpPr>
        <dsp:cNvPr id="0" name=""/>
        <dsp:cNvSpPr/>
      </dsp:nvSpPr>
      <dsp:spPr>
        <a:xfrm>
          <a:off x="5768955" y="2318004"/>
          <a:ext cx="1375920" cy="13759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C782A-5A9D-4AB4-BC17-857A85CE1822}">
      <dsp:nvSpPr>
        <dsp:cNvPr id="0" name=""/>
        <dsp:cNvSpPr/>
      </dsp:nvSpPr>
      <dsp:spPr>
        <a:xfrm>
          <a:off x="6057898" y="2606947"/>
          <a:ext cx="798033" cy="798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04D388-8F99-4419-B032-28205AE8DA9E}">
      <dsp:nvSpPr>
        <dsp:cNvPr id="0" name=""/>
        <dsp:cNvSpPr/>
      </dsp:nvSpPr>
      <dsp:spPr>
        <a:xfrm>
          <a:off x="7439715" y="2318004"/>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4. Reduction in Healthcare Costs and Resource Optimization</a:t>
          </a:r>
          <a:endParaRPr lang="en-US" sz="2400" kern="1200" dirty="0">
            <a:latin typeface="Times New Roman" panose="02020603050405020304" pitchFamily="18" charset="0"/>
            <a:cs typeface="Times New Roman" panose="02020603050405020304" pitchFamily="18" charset="0"/>
          </a:endParaRPr>
        </a:p>
      </dsp:txBody>
      <dsp:txXfrm>
        <a:off x="7439715" y="2318004"/>
        <a:ext cx="3243240" cy="13759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1/11/25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1/11/25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Final-Defense</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Final-Defense</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1/11/25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1/11/25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1/11/25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219200"/>
            <a:ext cx="10363200" cy="1676400"/>
          </a:xfrm>
        </p:spPr>
        <p:txBody>
          <a:bodyPr rtlCol="0">
            <a:noAutofit/>
          </a:bodyPr>
          <a:lstStyle/>
          <a:p>
            <a:pPr>
              <a:defRPr/>
            </a:pPr>
            <a:r>
              <a:rPr lang="en-US" sz="4000" dirty="0">
                <a:solidFill>
                  <a:srgbClr val="7030A0"/>
                </a:solidFill>
              </a:rPr>
              <a:t>Comparative Analysis of Different Deep Learning Models to Classify Infectious Diseases from Chest Radiological Images</a:t>
            </a:r>
          </a:p>
        </p:txBody>
      </p:sp>
      <p:sp>
        <p:nvSpPr>
          <p:cNvPr id="4100" name="Text Placeholder 5"/>
          <p:cNvSpPr>
            <a:spLocks noGrp="1"/>
          </p:cNvSpPr>
          <p:nvPr>
            <p:ph type="body" sz="quarter" idx="13"/>
          </p:nvPr>
        </p:nvSpPr>
        <p:spPr>
          <a:xfrm>
            <a:off x="6858000" y="3810000"/>
            <a:ext cx="4495800" cy="2590800"/>
          </a:xfrm>
        </p:spPr>
        <p:txBody>
          <a:bodyPr>
            <a:normAutofit/>
          </a:bodyPr>
          <a:lstStyle/>
          <a:p>
            <a:pPr eaLnBrk="1" hangingPunct="1"/>
            <a:endParaRPr lang="en-US" sz="1400"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Md. </a:t>
            </a:r>
            <a:r>
              <a:rPr lang="en-US" sz="2200" b="1" dirty="0" err="1">
                <a:solidFill>
                  <a:schemeClr val="tx1"/>
                </a:solidFill>
                <a:latin typeface="Times New Roman" pitchFamily="18" charset="0"/>
                <a:cs typeface="Times New Roman" pitchFamily="18" charset="0"/>
              </a:rPr>
              <a:t>Sadekur</a:t>
            </a:r>
            <a:r>
              <a:rPr lang="en-US" sz="2200" b="1" dirty="0">
                <a:solidFill>
                  <a:schemeClr val="tx1"/>
                </a:solidFill>
                <a:latin typeface="Times New Roman" pitchFamily="18" charset="0"/>
                <a:cs typeface="Times New Roman" pitchFamily="18" charset="0"/>
              </a:rPr>
              <a:t> Rahman</a:t>
            </a:r>
          </a:p>
          <a:p>
            <a:r>
              <a:rPr lang="en-US" sz="2200" b="1" dirty="0">
                <a:solidFill>
                  <a:schemeClr val="tx1"/>
                </a:solidFill>
                <a:latin typeface="Times New Roman" pitchFamily="18" charset="0"/>
                <a:cs typeface="Times New Roman" pitchFamily="18" charset="0"/>
              </a:rPr>
              <a:t>Assistant Professor</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a:p>
            <a:pPr eaLnBrk="1" hangingPunct="1"/>
            <a:endParaRPr lang="en-US" sz="2800" dirty="0">
              <a:solidFill>
                <a:schemeClr val="tx1"/>
              </a:solidFill>
              <a:latin typeface="Times New Roman" pitchFamily="18" charset="0"/>
              <a:cs typeface="Times New Roman" pitchFamily="18" charset="0"/>
            </a:endParaRPr>
          </a:p>
        </p:txBody>
      </p:sp>
      <p:sp>
        <p:nvSpPr>
          <p:cNvPr id="6" name="Subtitle 4">
            <a:extLst>
              <a:ext uri="{FF2B5EF4-FFF2-40B4-BE49-F238E27FC236}">
                <a16:creationId xmlns:a16="http://schemas.microsoft.com/office/drawing/2014/main" id="{AEC686E4-AE76-A88E-4834-C20E019BA0D7}"/>
              </a:ext>
            </a:extLst>
          </p:cNvPr>
          <p:cNvSpPr txBox="1">
            <a:spLocks/>
          </p:cNvSpPr>
          <p:nvPr/>
        </p:nvSpPr>
        <p:spPr>
          <a:xfrm>
            <a:off x="1066800" y="3810000"/>
            <a:ext cx="4800600" cy="3048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700"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pPr>
            <a:endParaRPr lang="en-US" sz="600" b="1">
              <a:solidFill>
                <a:schemeClr val="tx1"/>
              </a:solidFill>
              <a:latin typeface="Times New Roman" panose="02020603050405020304" pitchFamily="18" charset="0"/>
              <a:cs typeface="Times New Roman" panose="02020603050405020304" pitchFamily="18" charset="0"/>
            </a:endParaRPr>
          </a:p>
          <a:p>
            <a:pPr fontAlgn="auto">
              <a:spcAft>
                <a:spcPts val="0"/>
              </a:spcAft>
            </a:pPr>
            <a:r>
              <a:rPr lang="en-US" sz="1800" b="1">
                <a:solidFill>
                  <a:schemeClr val="tx1"/>
                </a:solidFill>
                <a:latin typeface="Times New Roman" panose="02020603050405020304" pitchFamily="18" charset="0"/>
                <a:cs typeface="Times New Roman" panose="02020603050405020304" pitchFamily="18" charset="0"/>
              </a:rPr>
              <a:t>Md Hasibur Rahman</a:t>
            </a:r>
          </a:p>
          <a:p>
            <a:pPr fontAlgn="auto">
              <a:spcAft>
                <a:spcPts val="0"/>
              </a:spcAft>
            </a:pPr>
            <a:r>
              <a:rPr lang="en-US" sz="1800" b="1">
                <a:solidFill>
                  <a:schemeClr val="tx1"/>
                </a:solidFill>
                <a:latin typeface="Times New Roman" panose="02020603050405020304" pitchFamily="18" charset="0"/>
                <a:cs typeface="Times New Roman" panose="02020603050405020304" pitchFamily="18" charset="0"/>
              </a:rPr>
              <a:t>ID : </a:t>
            </a:r>
            <a:r>
              <a:rPr lang="en-US" sz="1800">
                <a:solidFill>
                  <a:schemeClr val="tx1"/>
                </a:solidFill>
                <a:latin typeface="Times New Roman" panose="02020603050405020304" pitchFamily="18" charset="0"/>
                <a:cs typeface="Times New Roman" panose="02020603050405020304" pitchFamily="18" charset="0"/>
              </a:rPr>
              <a:t>211-15-14616</a:t>
            </a:r>
          </a:p>
          <a:p>
            <a:pPr fontAlgn="auto">
              <a:spcAft>
                <a:spcPts val="0"/>
              </a:spcAft>
            </a:pPr>
            <a:r>
              <a:rPr lang="en-US" sz="1200">
                <a:solidFill>
                  <a:srgbClr val="00B050"/>
                </a:solidFill>
                <a:latin typeface="Times New Roman" panose="02020603050405020304" pitchFamily="18" charset="0"/>
                <a:cs typeface="Times New Roman" panose="02020603050405020304" pitchFamily="18" charset="0"/>
              </a:rPr>
              <a:t>And</a:t>
            </a:r>
          </a:p>
          <a:p>
            <a:pPr fontAlgn="auto">
              <a:spcAft>
                <a:spcPts val="0"/>
              </a:spcAft>
            </a:pPr>
            <a:r>
              <a:rPr lang="en-US" sz="1800" b="1">
                <a:solidFill>
                  <a:schemeClr val="tx1"/>
                </a:solidFill>
                <a:latin typeface="Times New Roman" panose="02020603050405020304" pitchFamily="18" charset="0"/>
                <a:cs typeface="Times New Roman" panose="02020603050405020304" pitchFamily="18" charset="0"/>
              </a:rPr>
              <a:t>Kashfea Kafi</a:t>
            </a:r>
          </a:p>
          <a:p>
            <a:pPr fontAlgn="auto">
              <a:spcAft>
                <a:spcPts val="0"/>
              </a:spcAft>
            </a:pPr>
            <a:r>
              <a:rPr lang="en-US" sz="1800" b="1">
                <a:solidFill>
                  <a:schemeClr val="tx1"/>
                </a:solidFill>
                <a:latin typeface="Times New Roman" panose="02020603050405020304" pitchFamily="18" charset="0"/>
                <a:cs typeface="Times New Roman" panose="02020603050405020304" pitchFamily="18" charset="0"/>
              </a:rPr>
              <a:t>ID : </a:t>
            </a:r>
            <a:r>
              <a:rPr lang="en-US" sz="1800">
                <a:solidFill>
                  <a:schemeClr val="tx1"/>
                </a:solidFill>
                <a:latin typeface="Times New Roman" panose="02020603050405020304" pitchFamily="18" charset="0"/>
                <a:cs typeface="Times New Roman" panose="02020603050405020304" pitchFamily="18" charset="0"/>
              </a:rPr>
              <a:t>211-15-14578</a:t>
            </a:r>
          </a:p>
          <a:p>
            <a:pPr fontAlgn="auto">
              <a:spcAft>
                <a:spcPts val="0"/>
              </a:spcAft>
            </a:pPr>
            <a:endParaRPr lang="en-US" sz="900">
              <a:solidFill>
                <a:schemeClr val="tx1"/>
              </a:solidFill>
              <a:latin typeface="Times New Roman" panose="02020603050405020304" pitchFamily="18" charset="0"/>
              <a:cs typeface="Times New Roman" panose="02020603050405020304" pitchFamily="18" charset="0"/>
            </a:endParaRPr>
          </a:p>
          <a:p>
            <a:pPr fontAlgn="auto">
              <a:spcAft>
                <a:spcPts val="0"/>
              </a:spcAft>
            </a:pPr>
            <a:r>
              <a:rPr lang="en-US" sz="1800" b="1">
                <a:solidFill>
                  <a:schemeClr val="tx1"/>
                </a:solidFill>
                <a:latin typeface="Times New Roman" panose="02020603050405020304" pitchFamily="18" charset="0"/>
                <a:cs typeface="Times New Roman" panose="02020603050405020304" pitchFamily="18" charset="0"/>
              </a:rPr>
              <a:t>Department of  </a:t>
            </a:r>
            <a:r>
              <a:rPr lang="en-US" sz="1800">
                <a:solidFill>
                  <a:schemeClr val="tx1"/>
                </a:solidFill>
                <a:latin typeface="Times New Roman" panose="02020603050405020304" pitchFamily="18" charset="0"/>
                <a:cs typeface="Times New Roman" panose="02020603050405020304" pitchFamily="18" charset="0"/>
              </a:rPr>
              <a:t>CSE</a:t>
            </a:r>
          </a:p>
          <a:p>
            <a:pPr fontAlgn="auto">
              <a:spcAft>
                <a:spcPts val="0"/>
              </a:spcAft>
            </a:pPr>
            <a:r>
              <a:rPr lang="en-US" sz="1800">
                <a:solidFill>
                  <a:schemeClr val="tx1"/>
                </a:solidFill>
                <a:latin typeface="Times New Roman" panose="02020603050405020304" pitchFamily="18" charset="0"/>
                <a:cs typeface="Times New Roman" panose="02020603050405020304" pitchFamily="18" charset="0"/>
              </a:rPr>
              <a:t>Daffodil International University</a:t>
            </a:r>
          </a:p>
          <a:p>
            <a:pPr fontAlgn="auto">
              <a:spcAft>
                <a:spcPts val="0"/>
              </a:spcAft>
              <a:defRPr/>
            </a:pPr>
            <a:endParaRPr lang="en-US" sz="2800">
              <a:solidFill>
                <a:schemeClr val="tx1"/>
              </a:solidFill>
              <a:latin typeface="Times New Roman" pitchFamily="18" charset="0"/>
              <a:cs typeface="Times New Roman" pitchFamily="18" charset="0"/>
            </a:endParaRPr>
          </a:p>
          <a:p>
            <a:pPr fontAlgn="auto">
              <a:spcAft>
                <a:spcPts val="0"/>
              </a:spcAft>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p:txBody>
          <a:bodyPr>
            <a:normAutofit/>
          </a:bodyPr>
          <a:lstStyle/>
          <a:p>
            <a:r>
              <a:rPr lang="en-US" dirty="0">
                <a:solidFill>
                  <a:srgbClr val="7030A0"/>
                </a:solidFill>
                <a:latin typeface="Times New Roman" panose="02020603050405020304" pitchFamily="18" charset="0"/>
                <a:cs typeface="Times New Roman" panose="02020603050405020304" pitchFamily="18" charset="0"/>
              </a:rPr>
              <a:t>VGG19</a:t>
            </a:r>
            <a:endParaRPr lang="en-US" dirty="0">
              <a:solidFill>
                <a:srgbClr val="7030A0"/>
              </a:solidFill>
            </a:endParaRPr>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10</a:t>
            </a:fld>
            <a:endParaRPr lang="en-US"/>
          </a:p>
        </p:txBody>
      </p:sp>
      <p:pic>
        <p:nvPicPr>
          <p:cNvPr id="5" name="Picture 4">
            <a:extLst>
              <a:ext uri="{FF2B5EF4-FFF2-40B4-BE49-F238E27FC236}">
                <a16:creationId xmlns:a16="http://schemas.microsoft.com/office/drawing/2014/main" id="{CFEE4711-FB28-3529-9643-DED3DB610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53" y="1417638"/>
            <a:ext cx="12192000" cy="3086100"/>
          </a:xfrm>
          <a:prstGeom prst="rect">
            <a:avLst/>
          </a:prstGeom>
        </p:spPr>
      </p:pic>
      <p:sp>
        <p:nvSpPr>
          <p:cNvPr id="8" name="TextBox 7">
            <a:extLst>
              <a:ext uri="{FF2B5EF4-FFF2-40B4-BE49-F238E27FC236}">
                <a16:creationId xmlns:a16="http://schemas.microsoft.com/office/drawing/2014/main" id="{3B66C15E-FA18-B462-8682-73951DA60A8E}"/>
              </a:ext>
            </a:extLst>
          </p:cNvPr>
          <p:cNvSpPr txBox="1"/>
          <p:nvPr/>
        </p:nvSpPr>
        <p:spPr>
          <a:xfrm>
            <a:off x="1905000" y="4783713"/>
            <a:ext cx="8382000" cy="923330"/>
          </a:xfrm>
          <a:prstGeom prst="rect">
            <a:avLst/>
          </a:prstGeom>
          <a:noFill/>
        </p:spPr>
        <p:txBody>
          <a:bodyPr wrap="square" rtlCol="0">
            <a:spAutoFit/>
          </a:bodyPr>
          <a:lstStyle/>
          <a:p>
            <a:pPr algn="just"/>
            <a:r>
              <a:rPr lang="en-US" sz="1800" dirty="0">
                <a:effectLst/>
                <a:latin typeface="Century" panose="02040604050505020304" pitchFamily="18" charset="0"/>
                <a:ea typeface="Calibri" panose="020F0502020204030204" pitchFamily="34" charset="0"/>
                <a:cs typeface="Calibri" panose="020F0502020204030204" pitchFamily="34" charset="0"/>
              </a:rPr>
              <a:t>During this phase there was a decrease in loss for both the training set and the validation set. The metrics like accuracy, precision, and recall increased; hence, the model got better at classifying images correctly.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37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a:xfrm>
            <a:off x="637674" y="-88784"/>
            <a:ext cx="10972800" cy="1143000"/>
          </a:xfrm>
        </p:spPr>
        <p:txBody>
          <a:bodyPr/>
          <a:lstStyle/>
          <a:p>
            <a:r>
              <a:rPr lang="en-US" dirty="0">
                <a:solidFill>
                  <a:srgbClr val="7030A0"/>
                </a:solidFill>
                <a:latin typeface="Times New Roman" panose="02020603050405020304" pitchFamily="18" charset="0"/>
                <a:cs typeface="Times New Roman" panose="02020603050405020304" pitchFamily="18" charset="0"/>
              </a:rPr>
              <a:t>VGG19 Confusion Matrix</a:t>
            </a:r>
            <a:r>
              <a:rPr lang="en-US" dirty="0">
                <a:solidFill>
                  <a:srgbClr val="7030A0"/>
                </a:solidFill>
                <a:effectLst/>
                <a:latin typeface="Times New Roman" panose="02020603050405020304" pitchFamily="18" charset="0"/>
                <a:cs typeface="Times New Roman" panose="02020603050405020304" pitchFamily="18" charset="0"/>
              </a:rPr>
              <a:t>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11</a:t>
            </a:fld>
            <a:endParaRPr lang="en-US"/>
          </a:p>
        </p:txBody>
      </p:sp>
      <p:pic>
        <p:nvPicPr>
          <p:cNvPr id="3" name="Picture 2" descr="A graph of a disease&#10;&#10;Description automatically generated">
            <a:extLst>
              <a:ext uri="{FF2B5EF4-FFF2-40B4-BE49-F238E27FC236}">
                <a16:creationId xmlns:a16="http://schemas.microsoft.com/office/drawing/2014/main" id="{A404D74A-ADC7-F8A6-A6B8-45245EEC1C7C}"/>
              </a:ext>
            </a:extLst>
          </p:cNvPr>
          <p:cNvPicPr>
            <a:picLocks noChangeAspect="1"/>
          </p:cNvPicPr>
          <p:nvPr/>
        </p:nvPicPr>
        <p:blipFill rotWithShape="1">
          <a:blip r:embed="rId2">
            <a:extLst>
              <a:ext uri="{28A0092B-C50C-407E-A947-70E740481C1C}">
                <a14:useLocalDpi xmlns:a14="http://schemas.microsoft.com/office/drawing/2010/main" val="0"/>
              </a:ext>
            </a:extLst>
          </a:blip>
          <a:srcRect l="6993" t="6984" r="11285" b="4718"/>
          <a:stretch/>
        </p:blipFill>
        <p:spPr bwMode="auto">
          <a:xfrm>
            <a:off x="2514601" y="805463"/>
            <a:ext cx="6968172" cy="53978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624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p:txBody>
          <a:bodyPr/>
          <a:lstStyle/>
          <a:p>
            <a:r>
              <a:rPr lang="en-US" dirty="0">
                <a:solidFill>
                  <a:srgbClr val="7030A0"/>
                </a:solidFill>
                <a:latin typeface="Times New Roman" pitchFamily="18" charset="0"/>
                <a:cs typeface="Times New Roman" pitchFamily="18" charset="0"/>
              </a:rPr>
              <a:t>ResNet50</a:t>
            </a:r>
            <a:endParaRPr lang="en-US" dirty="0"/>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12</a:t>
            </a:fld>
            <a:endParaRPr lang="en-US"/>
          </a:p>
        </p:txBody>
      </p:sp>
      <p:sp>
        <p:nvSpPr>
          <p:cNvPr id="5" name="TextBox 4">
            <a:extLst>
              <a:ext uri="{FF2B5EF4-FFF2-40B4-BE49-F238E27FC236}">
                <a16:creationId xmlns:a16="http://schemas.microsoft.com/office/drawing/2014/main" id="{0A41EF26-0729-A29F-7B52-E375CB44548F}"/>
              </a:ext>
            </a:extLst>
          </p:cNvPr>
          <p:cNvSpPr txBox="1"/>
          <p:nvPr/>
        </p:nvSpPr>
        <p:spPr>
          <a:xfrm>
            <a:off x="1752600" y="4397432"/>
            <a:ext cx="8153400" cy="1477328"/>
          </a:xfrm>
          <a:prstGeom prst="rect">
            <a:avLst/>
          </a:prstGeom>
          <a:noFill/>
        </p:spPr>
        <p:txBody>
          <a:bodyPr wrap="square" rtlCol="0">
            <a:spAutoFit/>
          </a:bodyPr>
          <a:lstStyle/>
          <a:p>
            <a:pPr algn="just"/>
            <a:r>
              <a:rPr lang="en-US" sz="1800" dirty="0">
                <a:effectLst/>
                <a:latin typeface="Century" panose="02040604050505020304" pitchFamily="18" charset="0"/>
                <a:ea typeface="Calibri" panose="020F0502020204030204" pitchFamily="34" charset="0"/>
                <a:cs typeface="Times New Roman" panose="02020603050405020304" pitchFamily="18" charset="0"/>
              </a:rPr>
              <a:t>ResNet50, used in the transfer learning setup, showed very good adaptability, similar to that of the VGG19 model. All the performance metrics continued to improve, especially accuracy, precision, and recall, which showed how well this model had learned from previous knowledge and was able to adapt that to our dataset.</a:t>
            </a:r>
            <a:r>
              <a:rPr lang="en-US" dirty="0">
                <a:effectLst/>
              </a:rPr>
              <a:t> </a:t>
            </a:r>
            <a:endParaRPr lang="en-US" dirty="0">
              <a:effectLst/>
              <a:latin typeface="Times New Roman" panose="02020603050405020304" pitchFamily="18" charset="0"/>
              <a:cs typeface="Times New Roman" panose="02020603050405020304" pitchFamily="18" charset="0"/>
            </a:endParaRPr>
          </a:p>
        </p:txBody>
      </p:sp>
      <p:pic>
        <p:nvPicPr>
          <p:cNvPr id="6" name="Picture 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1A3DCFB1-3D79-3202-F632-8E0D63968D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210270"/>
            <a:ext cx="11963401" cy="3056930"/>
          </a:xfrm>
          <a:prstGeom prst="rect">
            <a:avLst/>
          </a:prstGeom>
        </p:spPr>
      </p:pic>
    </p:spTree>
    <p:extLst>
      <p:ext uri="{BB962C8B-B14F-4D97-AF65-F5344CB8AC3E}">
        <p14:creationId xmlns:p14="http://schemas.microsoft.com/office/powerpoint/2010/main" val="115275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a:xfrm>
            <a:off x="637674" y="-88784"/>
            <a:ext cx="10972800" cy="1143000"/>
          </a:xfrm>
        </p:spPr>
        <p:txBody>
          <a:bodyPr/>
          <a:lstStyle/>
          <a:p>
            <a:r>
              <a:rPr lang="en-US" dirty="0">
                <a:solidFill>
                  <a:srgbClr val="7030A0"/>
                </a:solidFill>
                <a:latin typeface="Times New Roman" panose="02020603050405020304" pitchFamily="18" charset="0"/>
                <a:cs typeface="Times New Roman" panose="02020603050405020304" pitchFamily="18" charset="0"/>
              </a:rPr>
              <a:t>ResNet50 Confusion Matrix</a:t>
            </a:r>
            <a:r>
              <a:rPr lang="en-US" dirty="0">
                <a:solidFill>
                  <a:srgbClr val="7030A0"/>
                </a:solidFill>
                <a:effectLst/>
                <a:latin typeface="Times New Roman" panose="02020603050405020304" pitchFamily="18" charset="0"/>
                <a:cs typeface="Times New Roman" panose="02020603050405020304" pitchFamily="18" charset="0"/>
              </a:rPr>
              <a:t>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13</a:t>
            </a:fld>
            <a:endParaRPr lang="en-US"/>
          </a:p>
        </p:txBody>
      </p:sp>
      <p:pic>
        <p:nvPicPr>
          <p:cNvPr id="5" name="Picture 4" descr="A graph showing a disease&#10;&#10;Description automatically generated with medium confidence">
            <a:extLst>
              <a:ext uri="{FF2B5EF4-FFF2-40B4-BE49-F238E27FC236}">
                <a16:creationId xmlns:a16="http://schemas.microsoft.com/office/drawing/2014/main" id="{E946BE02-9DFB-75B4-710D-F839D2606C31}"/>
              </a:ext>
            </a:extLst>
          </p:cNvPr>
          <p:cNvPicPr>
            <a:picLocks noChangeAspect="1"/>
          </p:cNvPicPr>
          <p:nvPr/>
        </p:nvPicPr>
        <p:blipFill rotWithShape="1">
          <a:blip r:embed="rId2">
            <a:extLst>
              <a:ext uri="{28A0092B-C50C-407E-A947-70E740481C1C}">
                <a14:useLocalDpi xmlns:a14="http://schemas.microsoft.com/office/drawing/2010/main" val="0"/>
              </a:ext>
            </a:extLst>
          </a:blip>
          <a:srcRect l="6593" t="6735" r="11876" b="4208"/>
          <a:stretch/>
        </p:blipFill>
        <p:spPr bwMode="auto">
          <a:xfrm>
            <a:off x="2743200" y="762000"/>
            <a:ext cx="6629400" cy="5486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741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p:txBody>
          <a:bodyPr/>
          <a:lstStyle/>
          <a:p>
            <a:r>
              <a:rPr lang="en-US" dirty="0">
                <a:solidFill>
                  <a:srgbClr val="7030A0"/>
                </a:solidFill>
                <a:latin typeface="Times New Roman" pitchFamily="18" charset="0"/>
                <a:cs typeface="Times New Roman" pitchFamily="18" charset="0"/>
              </a:rPr>
              <a:t>Custom CNN</a:t>
            </a:r>
            <a:endParaRPr lang="en-US" dirty="0"/>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14</a:t>
            </a:fld>
            <a:endParaRPr lang="en-US"/>
          </a:p>
        </p:txBody>
      </p:sp>
      <p:sp>
        <p:nvSpPr>
          <p:cNvPr id="5" name="TextBox 4">
            <a:extLst>
              <a:ext uri="{FF2B5EF4-FFF2-40B4-BE49-F238E27FC236}">
                <a16:creationId xmlns:a16="http://schemas.microsoft.com/office/drawing/2014/main" id="{0A41EF26-0729-A29F-7B52-E375CB44548F}"/>
              </a:ext>
            </a:extLst>
          </p:cNvPr>
          <p:cNvSpPr txBox="1"/>
          <p:nvPr/>
        </p:nvSpPr>
        <p:spPr>
          <a:xfrm>
            <a:off x="1752600" y="4397432"/>
            <a:ext cx="8153400" cy="1200329"/>
          </a:xfrm>
          <a:prstGeom prst="rect">
            <a:avLst/>
          </a:prstGeom>
          <a:noFill/>
        </p:spPr>
        <p:txBody>
          <a:bodyPr wrap="square" rtlCol="0">
            <a:spAutoFit/>
          </a:bodyPr>
          <a:lstStyle/>
          <a:p>
            <a:pPr algn="just"/>
            <a:r>
              <a:rPr lang="en-US" sz="1800" dirty="0">
                <a:effectLst/>
                <a:latin typeface="Century" panose="02040604050505020304" pitchFamily="18" charset="0"/>
                <a:ea typeface="Calibri" panose="020F0502020204030204" pitchFamily="34" charset="0"/>
                <a:cs typeface="Times New Roman" panose="02020603050405020304" pitchFamily="18" charset="0"/>
              </a:rPr>
              <a:t>Custom CNN demonstrated favorable convergence behaviors for both training and validation sets. The training loss exhibited a consistent downward trend, aligning with the anticipated optimization patterns </a:t>
            </a:r>
            <a:r>
              <a:rPr lang="en-US" sz="1800">
                <a:effectLst/>
                <a:latin typeface="Century" panose="02040604050505020304" pitchFamily="18" charset="0"/>
                <a:ea typeface="Calibri" panose="020F0502020204030204" pitchFamily="34" charset="0"/>
                <a:cs typeface="Times New Roman" panose="02020603050405020304" pitchFamily="18" charset="0"/>
              </a:rPr>
              <a:t>as shown.</a:t>
            </a:r>
            <a:endParaRPr lang="en-US" dirty="0">
              <a:effectLst/>
              <a:latin typeface="Times New Roman" panose="02020603050405020304" pitchFamily="18" charset="0"/>
              <a:cs typeface="Times New Roman" panose="02020603050405020304" pitchFamily="18" charset="0"/>
            </a:endParaRPr>
          </a:p>
        </p:txBody>
      </p:sp>
      <p:pic>
        <p:nvPicPr>
          <p:cNvPr id="9" name="Picture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11355392-8321-D1A2-DB3A-2E298267C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9200"/>
            <a:ext cx="12192000" cy="2846388"/>
          </a:xfrm>
          <a:prstGeom prst="rect">
            <a:avLst/>
          </a:prstGeom>
        </p:spPr>
      </p:pic>
    </p:spTree>
    <p:extLst>
      <p:ext uri="{BB962C8B-B14F-4D97-AF65-F5344CB8AC3E}">
        <p14:creationId xmlns:p14="http://schemas.microsoft.com/office/powerpoint/2010/main" val="225976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a:xfrm>
            <a:off x="637674" y="-88784"/>
            <a:ext cx="10972800" cy="1143000"/>
          </a:xfrm>
        </p:spPr>
        <p:txBody>
          <a:bodyPr/>
          <a:lstStyle/>
          <a:p>
            <a:r>
              <a:rPr lang="en-US" dirty="0">
                <a:solidFill>
                  <a:srgbClr val="7030A0"/>
                </a:solidFill>
                <a:latin typeface="Times New Roman" panose="02020603050405020304" pitchFamily="18" charset="0"/>
                <a:cs typeface="Times New Roman" panose="02020603050405020304" pitchFamily="18" charset="0"/>
              </a:rPr>
              <a:t>Custom CNN Confusion Matrix</a:t>
            </a:r>
            <a:r>
              <a:rPr lang="en-US" dirty="0">
                <a:solidFill>
                  <a:srgbClr val="7030A0"/>
                </a:solidFill>
                <a:effectLst/>
                <a:latin typeface="Times New Roman" panose="02020603050405020304" pitchFamily="18" charset="0"/>
                <a:cs typeface="Times New Roman" panose="02020603050405020304" pitchFamily="18" charset="0"/>
              </a:rPr>
              <a:t>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15</a:t>
            </a:fld>
            <a:endParaRPr lang="en-US"/>
          </a:p>
        </p:txBody>
      </p:sp>
      <p:pic>
        <p:nvPicPr>
          <p:cNvPr id="3" name="Picture 2" descr="A graph showing a disease&#10;&#10;Description automatically generated with medium confidence">
            <a:extLst>
              <a:ext uri="{FF2B5EF4-FFF2-40B4-BE49-F238E27FC236}">
                <a16:creationId xmlns:a16="http://schemas.microsoft.com/office/drawing/2014/main" id="{DAD5E2A4-1DC8-B94E-BF3A-580271652141}"/>
              </a:ext>
            </a:extLst>
          </p:cNvPr>
          <p:cNvPicPr>
            <a:picLocks noChangeAspect="1"/>
          </p:cNvPicPr>
          <p:nvPr/>
        </p:nvPicPr>
        <p:blipFill rotWithShape="1">
          <a:blip r:embed="rId2">
            <a:extLst>
              <a:ext uri="{28A0092B-C50C-407E-A947-70E740481C1C}">
                <a14:useLocalDpi xmlns:a14="http://schemas.microsoft.com/office/drawing/2010/main" val="0"/>
              </a:ext>
            </a:extLst>
          </a:blip>
          <a:srcRect l="7193" t="7234" r="11681" b="4714"/>
          <a:stretch/>
        </p:blipFill>
        <p:spPr bwMode="auto">
          <a:xfrm>
            <a:off x="2362200" y="723900"/>
            <a:ext cx="7239000" cy="5410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493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a:xfrm>
            <a:off x="1371600" y="228600"/>
            <a:ext cx="9448800" cy="838200"/>
          </a:xfrm>
        </p:spPr>
        <p:txBody>
          <a:bodyPr>
            <a:normAutofit/>
          </a:bodyPr>
          <a:lstStyle/>
          <a:p>
            <a:r>
              <a:rPr lang="en-US" dirty="0">
                <a:solidFill>
                  <a:srgbClr val="7030A0"/>
                </a:solidFill>
                <a:latin typeface="Times New Roman" pitchFamily="18" charset="0"/>
                <a:cs typeface="Times New Roman" pitchFamily="18" charset="0"/>
              </a:rPr>
              <a:t>Grad Cam with Guided Grad Cam</a:t>
            </a:r>
            <a:endParaRPr lang="en-US" dirty="0"/>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16</a:t>
            </a:fld>
            <a:endParaRPr lang="en-US"/>
          </a:p>
        </p:txBody>
      </p:sp>
      <p:sp>
        <p:nvSpPr>
          <p:cNvPr id="6" name="TextBox 5">
            <a:extLst>
              <a:ext uri="{FF2B5EF4-FFF2-40B4-BE49-F238E27FC236}">
                <a16:creationId xmlns:a16="http://schemas.microsoft.com/office/drawing/2014/main" id="{016346BB-E6E3-418E-0BD9-C074515FFE2E}"/>
              </a:ext>
            </a:extLst>
          </p:cNvPr>
          <p:cNvSpPr txBox="1"/>
          <p:nvPr/>
        </p:nvSpPr>
        <p:spPr>
          <a:xfrm>
            <a:off x="1524000" y="4267200"/>
            <a:ext cx="912700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technique uses Grad CAM to highlight image areas that activate neurons in deeper model layers. However, it focused on peripheral artifacts instead of clinically relevant areas, possibly due to a lack of zooming during pre-processing. Guided Grad CAM improves resolution by combining backpropagation and Grad CAM, visualizing feature importance throughout the network. While later layers focused on noise (like edges), analyzing earlier layers can help identify patterns related to clinical features.</a:t>
            </a:r>
          </a:p>
        </p:txBody>
      </p:sp>
      <p:pic>
        <p:nvPicPr>
          <p:cNvPr id="3" name="Picture 2" descr="A x-ray of a person's chest&#10;&#10;Description automatically generated">
            <a:extLst>
              <a:ext uri="{FF2B5EF4-FFF2-40B4-BE49-F238E27FC236}">
                <a16:creationId xmlns:a16="http://schemas.microsoft.com/office/drawing/2014/main" id="{934520F3-6F50-672E-45FA-38A17632C5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3833" y="1066800"/>
            <a:ext cx="8784334" cy="3200400"/>
          </a:xfrm>
          <a:prstGeom prst="rect">
            <a:avLst/>
          </a:prstGeom>
        </p:spPr>
      </p:pic>
    </p:spTree>
    <p:extLst>
      <p:ext uri="{BB962C8B-B14F-4D97-AF65-F5344CB8AC3E}">
        <p14:creationId xmlns:p14="http://schemas.microsoft.com/office/powerpoint/2010/main" val="53657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96B2-A1A7-C3A2-8C23-A88E3CF21538}"/>
              </a:ext>
            </a:extLst>
          </p:cNvPr>
          <p:cNvSpPr>
            <a:spLocks noGrp="1"/>
          </p:cNvSpPr>
          <p:nvPr>
            <p:ph type="title"/>
          </p:nvPr>
        </p:nvSpPr>
        <p:spPr>
          <a:xfrm>
            <a:off x="609600" y="274638"/>
            <a:ext cx="10972800" cy="563562"/>
          </a:xfrm>
        </p:spPr>
        <p:txBody>
          <a:bodyPr>
            <a:normAutofit fontScale="90000"/>
          </a:bodyPr>
          <a:lstStyle/>
          <a:p>
            <a:r>
              <a:rPr lang="en-US" dirty="0">
                <a:solidFill>
                  <a:srgbClr val="7030A0"/>
                </a:solidFill>
                <a:latin typeface="Times New Roman" pitchFamily="18" charset="0"/>
                <a:cs typeface="Times New Roman" pitchFamily="18" charset="0"/>
              </a:rPr>
              <a:t>Web App</a:t>
            </a:r>
            <a:endParaRPr lang="en-US" dirty="0"/>
          </a:p>
        </p:txBody>
      </p:sp>
      <p:sp>
        <p:nvSpPr>
          <p:cNvPr id="4" name="Slide Number Placeholder 3">
            <a:extLst>
              <a:ext uri="{FF2B5EF4-FFF2-40B4-BE49-F238E27FC236}">
                <a16:creationId xmlns:a16="http://schemas.microsoft.com/office/drawing/2014/main" id="{9DEF6B64-4690-491F-3B82-1BA313DB6761}"/>
              </a:ext>
            </a:extLst>
          </p:cNvPr>
          <p:cNvSpPr>
            <a:spLocks noGrp="1"/>
          </p:cNvSpPr>
          <p:nvPr>
            <p:ph type="sldNum" sz="quarter" idx="16"/>
          </p:nvPr>
        </p:nvSpPr>
        <p:spPr/>
        <p:txBody>
          <a:bodyPr/>
          <a:lstStyle/>
          <a:p>
            <a:pPr>
              <a:defRPr/>
            </a:pPr>
            <a:fld id="{4CD333A3-7515-47B8-9EDC-EE0892D9C861}" type="slidenum">
              <a:rPr lang="en-US" smtClean="0"/>
              <a:pPr>
                <a:defRPr/>
              </a:pPr>
              <a:t>17</a:t>
            </a:fld>
            <a:endParaRPr lang="en-US"/>
          </a:p>
        </p:txBody>
      </p:sp>
      <p:pic>
        <p:nvPicPr>
          <p:cNvPr id="13" name="Picture 12" descr="Screens screenshot of a screenshot of a medical app&#10;&#10;Description automatically generated">
            <a:extLst>
              <a:ext uri="{FF2B5EF4-FFF2-40B4-BE49-F238E27FC236}">
                <a16:creationId xmlns:a16="http://schemas.microsoft.com/office/drawing/2014/main" id="{453021AB-00DE-23D0-0C1C-3EDC2AF78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942558"/>
            <a:ext cx="4736989" cy="5229225"/>
          </a:xfrm>
          <a:prstGeom prst="rect">
            <a:avLst/>
          </a:prstGeom>
        </p:spPr>
      </p:pic>
      <p:pic>
        <p:nvPicPr>
          <p:cNvPr id="15" name="Picture 14" descr="Screens screenshot of a screenshot of a medical app&#10;&#10;Description automatically generated">
            <a:extLst>
              <a:ext uri="{FF2B5EF4-FFF2-40B4-BE49-F238E27FC236}">
                <a16:creationId xmlns:a16="http://schemas.microsoft.com/office/drawing/2014/main" id="{15494626-9781-6D0B-1DF2-960CF12DB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011" y="942558"/>
            <a:ext cx="4736989" cy="5229225"/>
          </a:xfrm>
          <a:prstGeom prst="rect">
            <a:avLst/>
          </a:prstGeom>
        </p:spPr>
      </p:pic>
    </p:spTree>
    <p:extLst>
      <p:ext uri="{BB962C8B-B14F-4D97-AF65-F5344CB8AC3E}">
        <p14:creationId xmlns:p14="http://schemas.microsoft.com/office/powerpoint/2010/main" val="250864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Conclusion</a:t>
            </a:r>
            <a:endParaRPr lang="en-US" dirty="0">
              <a:solidFill>
                <a:srgbClr val="7030A0"/>
              </a:solidFill>
            </a:endParaRPr>
          </a:p>
        </p:txBody>
      </p:sp>
      <p:sp>
        <p:nvSpPr>
          <p:cNvPr id="3" name="Content Placeholder 2"/>
          <p:cNvSpPr>
            <a:spLocks noGrp="1"/>
          </p:cNvSpPr>
          <p:nvPr>
            <p:ph sz="quarter" idx="13"/>
          </p:nvPr>
        </p:nvSpPr>
        <p:spPr>
          <a:xfrm>
            <a:off x="1219200" y="1752600"/>
            <a:ext cx="10363200" cy="2667000"/>
          </a:xfrm>
        </p:spPr>
        <p:txBody>
          <a:bodyPr>
            <a:normAutofit/>
          </a:bodyPr>
          <a:lstStyle/>
          <a:p>
            <a:pPr marL="0" marR="252730" indent="0" algn="just">
              <a:lnSpc>
                <a:spcPct val="121000"/>
              </a:lnSpc>
              <a:spcBef>
                <a:spcPts val="0"/>
              </a:spcBef>
              <a:spcAft>
                <a:spcPts val="0"/>
              </a:spcAft>
              <a:buNone/>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study compared traditional CNNs (VGG19, ResNet50) and a custom CNN architecture for classifying infectious respiratory diseases in chest radiological images. The results highlighted the superior performance of traditional CNNs and the custom architecture, while emphasizing the importance of interpretability through visualization techniques to bridge AI and clinical practice.</a:t>
            </a: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a:p>
            <a:pPr marL="0" marR="252730" indent="0" algn="just">
              <a:lnSpc>
                <a:spcPct val="121000"/>
              </a:lnSpc>
              <a:spcBef>
                <a:spcPts val="0"/>
              </a:spcBef>
              <a:spcAft>
                <a:spcPts val="0"/>
              </a:spcAft>
              <a:buNone/>
            </a:pPr>
            <a:endParaRPr lang="en-US" sz="24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18</a:t>
            </a:fld>
            <a:endParaRPr lang="en-US" dirty="0"/>
          </a:p>
        </p:txBody>
      </p:sp>
    </p:spTree>
    <p:extLst>
      <p:ext uri="{BB962C8B-B14F-4D97-AF65-F5344CB8AC3E}">
        <p14:creationId xmlns:p14="http://schemas.microsoft.com/office/powerpoint/2010/main" val="287370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BAAE9-3B4C-FCEC-50FC-12FB4062A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1CA16-AE0D-D369-FE42-59C7313CB16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References</a:t>
            </a:r>
            <a:endParaRPr lang="en-US" dirty="0">
              <a:solidFill>
                <a:srgbClr val="7030A0"/>
              </a:solidFill>
            </a:endParaRPr>
          </a:p>
        </p:txBody>
      </p:sp>
      <p:sp>
        <p:nvSpPr>
          <p:cNvPr id="3" name="Content Placeholder 2">
            <a:extLst>
              <a:ext uri="{FF2B5EF4-FFF2-40B4-BE49-F238E27FC236}">
                <a16:creationId xmlns:a16="http://schemas.microsoft.com/office/drawing/2014/main" id="{7540A3B3-C4C8-D937-C000-D8A95AA34084}"/>
              </a:ext>
            </a:extLst>
          </p:cNvPr>
          <p:cNvSpPr>
            <a:spLocks noGrp="1"/>
          </p:cNvSpPr>
          <p:nvPr>
            <p:ph sz="quarter" idx="13"/>
          </p:nvPr>
        </p:nvSpPr>
        <p:spPr>
          <a:xfrm>
            <a:off x="533400" y="1676400"/>
            <a:ext cx="11049000" cy="3962400"/>
          </a:xfrm>
        </p:spPr>
        <p:txBody>
          <a:bodyPr>
            <a:noAutofit/>
          </a:bodyPr>
          <a:lstStyle/>
          <a:p>
            <a:pPr marL="0" marR="0" indent="0" algn="just">
              <a:lnSpc>
                <a:spcPct val="122000"/>
              </a:lnSpc>
              <a:spcBef>
                <a:spcPts val="0"/>
              </a:spcBef>
              <a:spcAft>
                <a:spcPts val="1200"/>
              </a:spcAft>
              <a:buNone/>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S. M. Pizer, et al., “Adaptive histogram equalization and its variations,” </a:t>
            </a:r>
            <a:r>
              <a:rPr lang="en-US" sz="15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Vision, Graphics, and Image Processing</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39, no. 3, pp. 355–368, 1987.</a:t>
            </a:r>
          </a:p>
          <a:p>
            <a:pPr marL="0" marR="0" indent="0" algn="just">
              <a:lnSpc>
                <a:spcPct val="122000"/>
              </a:lnSpc>
              <a:spcBef>
                <a:spcPts val="0"/>
              </a:spcBef>
              <a:spcAft>
                <a:spcPts val="1200"/>
              </a:spcAft>
              <a:buNone/>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P.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Rajpurkar</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Irvin, R. L. Ball, K. Zhu, B. Yang, H. Mehta, et al., “Deep learning for chest radiograph diagnosis: A retrospective comparison of the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CheXNeXt</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algorithm to practicing radiologists,” </a:t>
            </a:r>
            <a:r>
              <a:rPr lang="en-US" sz="15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PLoS</a:t>
            </a:r>
            <a:r>
              <a:rPr lang="en-US" sz="15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Medicine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15, no. 11, p. e1002686, 2017.</a:t>
            </a:r>
          </a:p>
          <a:p>
            <a:pPr marL="0" marR="0" indent="0" algn="just">
              <a:lnSpc>
                <a:spcPct val="122000"/>
              </a:lnSpc>
              <a:spcBef>
                <a:spcPts val="0"/>
              </a:spcBef>
              <a:spcAft>
                <a:spcPts val="1200"/>
              </a:spcAft>
              <a:buNone/>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X. Wang, Y. Peng, L. Lu, Z. Lu, M. Bagheri, and R. M. Summers, “ChestX-ray8: Hospital-scale chest X-ray database and benchmarks on weakly-supervised classification and localization of common thorax diseases,” in </a:t>
            </a:r>
            <a:r>
              <a:rPr lang="en-US" sz="15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of the IEEE Conference on Computer Vision and Pattern Recognition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 pp. 2097–2106.</a:t>
            </a:r>
          </a:p>
          <a:p>
            <a:pPr marL="0" marR="0" indent="0" algn="just">
              <a:lnSpc>
                <a:spcPct val="122000"/>
              </a:lnSpc>
              <a:spcBef>
                <a:spcPts val="0"/>
              </a:spcBef>
              <a:spcAft>
                <a:spcPts val="1200"/>
              </a:spcAft>
              <a:buNone/>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A.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Dosovitskiy</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Beyer, A. Kolesnikov, D.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Weissenborn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Zhai</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Unterthiner</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“An image is worth 16x16 words: Transformers for image recognition at scale,” </a:t>
            </a:r>
            <a:r>
              <a:rPr lang="en-US" sz="15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15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preprint arXiv:2010.11929</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2020.</a:t>
            </a:r>
          </a:p>
          <a:p>
            <a:pPr marL="0" marR="0" indent="0" algn="just">
              <a:lnSpc>
                <a:spcPct val="122000"/>
              </a:lnSpc>
              <a:spcBef>
                <a:spcPts val="0"/>
              </a:spcBef>
              <a:spcAft>
                <a:spcPts val="1200"/>
              </a:spcAft>
              <a:buNone/>
            </a:pP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F. Chollet,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Xception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Deep learning with </a:t>
            </a:r>
            <a:r>
              <a:rPr lang="en-US" sz="15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separable convolutions,” in </a:t>
            </a:r>
            <a:r>
              <a:rPr lang="en-US" sz="15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of the IEEE Conference on Computer Vision and Pattern Recognition</a:t>
            </a:r>
            <a:r>
              <a:rPr lang="en-US" sz="1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 pp. 1251–1258.</a:t>
            </a:r>
          </a:p>
          <a:p>
            <a:pPr marL="0" indent="0">
              <a:buNone/>
            </a:pPr>
            <a:endParaRPr lang="en-US" sz="1500" dirty="0">
              <a:solidFill>
                <a:schemeClr val="tx1"/>
              </a:solidFill>
              <a:latin typeface="Times New Roman" panose="02020603050405020304" pitchFamily="18" charset="0"/>
              <a:cs typeface="Times New Roman" pitchFamily="18" charset="0"/>
            </a:endParaRPr>
          </a:p>
        </p:txBody>
      </p:sp>
      <p:sp>
        <p:nvSpPr>
          <p:cNvPr id="4" name="Slide Number Placeholder 3">
            <a:extLst>
              <a:ext uri="{FF2B5EF4-FFF2-40B4-BE49-F238E27FC236}">
                <a16:creationId xmlns:a16="http://schemas.microsoft.com/office/drawing/2014/main" id="{F97097F1-FADA-324C-E90E-73FFCAEF9034}"/>
              </a:ext>
            </a:extLst>
          </p:cNvPr>
          <p:cNvSpPr>
            <a:spLocks noGrp="1"/>
          </p:cNvSpPr>
          <p:nvPr>
            <p:ph type="sldNum" sz="quarter" idx="16"/>
          </p:nvPr>
        </p:nvSpPr>
        <p:spPr/>
        <p:txBody>
          <a:bodyPr/>
          <a:lstStyle/>
          <a:p>
            <a:pPr>
              <a:defRPr/>
            </a:pPr>
            <a:fld id="{4CD333A3-7515-47B8-9EDC-EE0892D9C861}" type="slidenum">
              <a:rPr lang="en-US" smtClean="0"/>
              <a:pPr>
                <a:defRPr/>
              </a:pPr>
              <a:t>19</a:t>
            </a:fld>
            <a:endParaRPr lang="en-US" dirty="0"/>
          </a:p>
        </p:txBody>
      </p:sp>
    </p:spTree>
    <p:extLst>
      <p:ext uri="{BB962C8B-B14F-4D97-AF65-F5344CB8AC3E}">
        <p14:creationId xmlns:p14="http://schemas.microsoft.com/office/powerpoint/2010/main" val="190546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lnSpcReduction="10000"/>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Expected Outcomes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Results &amp;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Conclusion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References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BAAE9-3B4C-FCEC-50FC-12FB4062A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1CA16-AE0D-D369-FE42-59C7313CB16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References</a:t>
            </a:r>
            <a:endParaRPr lang="en-US" dirty="0">
              <a:solidFill>
                <a:srgbClr val="7030A0"/>
              </a:solidFill>
            </a:endParaRPr>
          </a:p>
        </p:txBody>
      </p:sp>
      <p:sp>
        <p:nvSpPr>
          <p:cNvPr id="3" name="Content Placeholder 2">
            <a:extLst>
              <a:ext uri="{FF2B5EF4-FFF2-40B4-BE49-F238E27FC236}">
                <a16:creationId xmlns:a16="http://schemas.microsoft.com/office/drawing/2014/main" id="{7540A3B3-C4C8-D937-C000-D8A95AA34084}"/>
              </a:ext>
            </a:extLst>
          </p:cNvPr>
          <p:cNvSpPr>
            <a:spLocks noGrp="1"/>
          </p:cNvSpPr>
          <p:nvPr>
            <p:ph sz="quarter" idx="13"/>
          </p:nvPr>
        </p:nvSpPr>
        <p:spPr>
          <a:xfrm>
            <a:off x="533400" y="1676400"/>
            <a:ext cx="11049000" cy="3962400"/>
          </a:xfrm>
        </p:spPr>
        <p:txBody>
          <a:bodyPr>
            <a:normAutofit lnSpcReduction="10000"/>
          </a:bodyPr>
          <a:lstStyle/>
          <a:p>
            <a:pPr marL="0" marR="0" indent="0">
              <a:lnSpc>
                <a:spcPct val="122000"/>
              </a:lnSpc>
              <a:spcBef>
                <a:spcPts val="0"/>
              </a:spcBef>
              <a:spcAft>
                <a:spcPts val="12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K. He, X. Zhang, S. Ren, and J. Sun, “Deep residual learning for image recognition,” in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of the IEEE Conference on Computer Vision and Pattern Recognition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2016, pp. 770–778.</a:t>
            </a:r>
          </a:p>
          <a:p>
            <a:pPr marL="0" marR="0" indent="0">
              <a:lnSpc>
                <a:spcPct val="122000"/>
              </a:lnSpc>
              <a:spcBef>
                <a:spcPts val="0"/>
              </a:spcBef>
              <a:spcAft>
                <a:spcPts val="12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Y.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LeCun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Bengio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G. Hinton, “Deep learning,”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Nature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521, no. 7553, pp. 436–444, 2015.</a:t>
            </a:r>
          </a:p>
          <a:p>
            <a:pPr marL="0" marR="0" indent="0">
              <a:lnSpc>
                <a:spcPct val="122000"/>
              </a:lnSpc>
              <a:spcBef>
                <a:spcPts val="0"/>
              </a:spcBef>
              <a:spcAft>
                <a:spcPts val="12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P.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Rajpurkar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Irvin, K. Zhu, B. Yang, H. Mehta, T. Duan, et al.,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Chexnet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Radiologist-level pneumonia detection on chest X-rays with deep learning,”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preprint arXiv:1711.05225</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a:t>
            </a:r>
          </a:p>
          <a:p>
            <a:pPr marL="0" marR="0" indent="0">
              <a:lnSpc>
                <a:spcPct val="122000"/>
              </a:lnSpc>
              <a:spcBef>
                <a:spcPts val="0"/>
              </a:spcBef>
              <a:spcAft>
                <a:spcPts val="12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 R. 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Selvaraju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Cogswell, A. Das, 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Vedantam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Parikh, and D. Batra, “Grad-CAM: Visual explanations from deep networks via gradient-based localization,”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Vision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128, no. 2, pp. 336–359, 2020.</a:t>
            </a:r>
          </a:p>
          <a:p>
            <a:pPr marL="0" indent="0">
              <a:lnSpc>
                <a:spcPct val="122000"/>
              </a:lnSpc>
              <a:spcBef>
                <a:spcPts val="0"/>
              </a:spcBef>
              <a:spcAft>
                <a:spcPts val="12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[28] A.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Das, S. Ghosh, 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Mullick</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Gupta, and S. Das, “Chest X-Ray Dataset for Respiratory Disease Classification,” </a:t>
            </a:r>
            <a:r>
              <a:rPr lang="en-US" sz="18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Harvard </a:t>
            </a:r>
            <a:r>
              <a:rPr lang="en-US" sz="1800"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Dataverse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Jan. 2021,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https://</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doi.org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/10.7910/</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dvn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/wnq3gi.</a:t>
            </a:r>
          </a:p>
          <a:p>
            <a:pPr marL="0" marR="0" indent="0">
              <a:lnSpc>
                <a:spcPct val="122000"/>
              </a:lnSpc>
              <a:spcBef>
                <a:spcPts val="0"/>
              </a:spcBef>
              <a:spcAft>
                <a:spcPts val="1200"/>
              </a:spcAft>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7097F1-FADA-324C-E90E-73FFCAEF9034}"/>
              </a:ext>
            </a:extLst>
          </p:cNvPr>
          <p:cNvSpPr>
            <a:spLocks noGrp="1"/>
          </p:cNvSpPr>
          <p:nvPr>
            <p:ph type="sldNum" sz="quarter" idx="16"/>
          </p:nvPr>
        </p:nvSpPr>
        <p:spPr/>
        <p:txBody>
          <a:bodyPr/>
          <a:lstStyle/>
          <a:p>
            <a:pPr>
              <a:defRPr/>
            </a:pPr>
            <a:fld id="{4CD333A3-7515-47B8-9EDC-EE0892D9C861}" type="slidenum">
              <a:rPr lang="en-US" smtClean="0"/>
              <a:pPr>
                <a:defRPr/>
              </a:pPr>
              <a:t>20</a:t>
            </a:fld>
            <a:endParaRPr lang="en-US" dirty="0"/>
          </a:p>
        </p:txBody>
      </p:sp>
    </p:spTree>
    <p:extLst>
      <p:ext uri="{BB962C8B-B14F-4D97-AF65-F5344CB8AC3E}">
        <p14:creationId xmlns:p14="http://schemas.microsoft.com/office/powerpoint/2010/main" val="4076693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21</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endParaRPr lang="en-US" dirty="0">
              <a:solidFill>
                <a:srgbClr val="7030A0"/>
              </a:solidFill>
            </a:endParaRPr>
          </a:p>
        </p:txBody>
      </p:sp>
      <p:sp>
        <p:nvSpPr>
          <p:cNvPr id="3" name="Content Placeholder 2"/>
          <p:cNvSpPr>
            <a:spLocks noGrp="1"/>
          </p:cNvSpPr>
          <p:nvPr>
            <p:ph sz="quarter" idx="13"/>
          </p:nvPr>
        </p:nvSpPr>
        <p:spPr>
          <a:xfrm>
            <a:off x="609600" y="1154668"/>
            <a:ext cx="10972800" cy="4712732"/>
          </a:xfrm>
        </p:spPr>
        <p:txBody>
          <a:bodyPr>
            <a:normAutofit/>
          </a:bodyPr>
          <a:lstStyle/>
          <a:p>
            <a:pPr marL="0" indent="0" algn="just">
              <a:buNone/>
            </a:pPr>
            <a:endParaRPr lang="en-US" sz="2000" dirty="0">
              <a:solidFill>
                <a:schemeClr val="tx1"/>
              </a:solidFill>
              <a:latin typeface="Times New Roman" pitchFamily="18" charset="0"/>
              <a:cs typeface="Times New Roman" pitchFamily="18" charset="0"/>
            </a:endParaRPr>
          </a:p>
          <a:p>
            <a:pPr marL="0" indent="0" algn="just">
              <a:buNone/>
            </a:pPr>
            <a:endParaRPr lang="en-US" sz="2000" dirty="0">
              <a:solidFill>
                <a:schemeClr val="tx1"/>
              </a:solidFill>
              <a:latin typeface="Times New Roman" pitchFamily="18" charset="0"/>
              <a:cs typeface="Times New Roman" pitchFamily="18" charset="0"/>
            </a:endParaRPr>
          </a:p>
          <a:p>
            <a:pPr marL="0" indent="0" algn="just">
              <a:buNone/>
            </a:pPr>
            <a:r>
              <a:rPr lang="en-US" sz="2000" dirty="0">
                <a:solidFill>
                  <a:schemeClr val="tx1"/>
                </a:solidFill>
                <a:latin typeface="Times New Roman" pitchFamily="18" charset="0"/>
                <a:cs typeface="Times New Roman" pitchFamily="18" charset="0"/>
              </a:rPr>
              <a:t>Respiratory diseases such as COVID-19, tuberculosis, and pneumonia represent severe global health threats, with staggering morbidity and mortality rates across the globe (WHO, 2020). Chest radiological images have always been at the forefront of non-invasive diagnostic tools aiding in the early detection and ongoing monitoring of these conditions (Kelly et al., 2020). These images play a pivotal role in influencing patient management strategies and, consequently, health outcomes. However, the traditional method of manually analyzing these images is not only labor-intensive but also suffers from variability, often leading to inconsistent or even inaccurate results.</a:t>
            </a:r>
          </a:p>
        </p:txBody>
      </p:sp>
    </p:spTree>
    <p:extLst>
      <p:ext uri="{BB962C8B-B14F-4D97-AF65-F5344CB8AC3E}">
        <p14:creationId xmlns:p14="http://schemas.microsoft.com/office/powerpoint/2010/main" val="129984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graphicFrame>
        <p:nvGraphicFramePr>
          <p:cNvPr id="5" name="Content Placeholder 2">
            <a:extLst>
              <a:ext uri="{FF2B5EF4-FFF2-40B4-BE49-F238E27FC236}">
                <a16:creationId xmlns:a16="http://schemas.microsoft.com/office/drawing/2014/main" id="{FFAE5C30-E712-7388-C05C-BFF6DF8D4943}"/>
              </a:ext>
            </a:extLst>
          </p:cNvPr>
          <p:cNvGraphicFramePr>
            <a:graphicFrameLocks noGrp="1"/>
          </p:cNvGraphicFramePr>
          <p:nvPr>
            <p:ph sz="quarter" idx="13"/>
            <p:extLst>
              <p:ext uri="{D42A27DB-BD31-4B8C-83A1-F6EECF244321}">
                <p14:modId xmlns:p14="http://schemas.microsoft.com/office/powerpoint/2010/main" val="3856072228"/>
              </p:ext>
            </p:extLst>
          </p:nvPr>
        </p:nvGraphicFramePr>
        <p:xfrm>
          <a:off x="609600" y="1676400"/>
          <a:ext cx="10972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60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Objective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lgn="just"/>
            <a:r>
              <a:rPr lang="en-US" sz="2400" dirty="0">
                <a:solidFill>
                  <a:schemeClr val="tx1"/>
                </a:solidFill>
                <a:latin typeface="Times New Roman" pitchFamily="18" charset="0"/>
                <a:cs typeface="Times New Roman" pitchFamily="18" charset="0"/>
              </a:rPr>
              <a:t>Design and implement a range of deep learning architectures, including VGG19, ResNet50, and a Custom CNN to classify chest radiological images across five key categories: COVID-19, Lung Opacity, Normal, Viral Pneumonia, and Tuberculosis.</a:t>
            </a:r>
          </a:p>
          <a:p>
            <a:pPr algn="just"/>
            <a:r>
              <a:rPr lang="en-US" sz="2400" dirty="0">
                <a:solidFill>
                  <a:schemeClr val="tx1"/>
                </a:solidFill>
                <a:latin typeface="Times New Roman" pitchFamily="18" charset="0"/>
                <a:cs typeface="Times New Roman" pitchFamily="18" charset="0"/>
              </a:rPr>
              <a:t>Optimize the performance of these models to achieve superior classification accuracy in diagnosing infectious respiratory diseases.</a:t>
            </a:r>
          </a:p>
          <a:p>
            <a:pPr algn="just"/>
            <a:r>
              <a:rPr lang="en-US" sz="2400" dirty="0">
                <a:solidFill>
                  <a:schemeClr val="tx1"/>
                </a:solidFill>
                <a:latin typeface="Times New Roman" pitchFamily="18" charset="0"/>
                <a:cs typeface="Times New Roman" pitchFamily="18" charset="0"/>
              </a:rPr>
              <a:t>Focus on improving accuracy and efficiency specifically with the Custom CNN model.</a:t>
            </a:r>
          </a:p>
          <a:p>
            <a:pPr algn="just"/>
            <a:r>
              <a:rPr lang="en-US" sz="2400" dirty="0">
                <a:solidFill>
                  <a:schemeClr val="tx1"/>
                </a:solidFill>
                <a:latin typeface="Times New Roman" pitchFamily="18" charset="0"/>
                <a:cs typeface="Times New Roman" pitchFamily="18" charset="0"/>
              </a:rPr>
              <a:t>Identify areas for further improvement to advance the field of chest radiological image classification.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Expected Outcomes</a:t>
            </a:r>
            <a:endParaRPr lang="en-US" dirty="0">
              <a:solidFill>
                <a:srgbClr val="7030A0"/>
              </a:solidFill>
            </a:endParaRPr>
          </a:p>
        </p:txBody>
      </p:sp>
      <p:sp>
        <p:nvSpPr>
          <p:cNvPr id="3" name="Content Placeholder 2"/>
          <p:cNvSpPr>
            <a:spLocks noGrp="1"/>
          </p:cNvSpPr>
          <p:nvPr>
            <p:ph sz="quarter" idx="13"/>
          </p:nvPr>
        </p:nvSpPr>
        <p:spPr/>
        <p:txBody>
          <a:bodyPr>
            <a:normAutofit fontScale="77500" lnSpcReduction="20000"/>
          </a:bodyPr>
          <a:lstStyle/>
          <a:p>
            <a:pPr marL="0" indent="0">
              <a:buNone/>
            </a:pPr>
            <a:r>
              <a:rPr lang="en-US" sz="2400" b="1" dirty="0">
                <a:solidFill>
                  <a:schemeClr val="tx1"/>
                </a:solidFill>
                <a:latin typeface="Times New Roman" pitchFamily="18" charset="0"/>
                <a:cs typeface="Times New Roman" pitchFamily="18" charset="0"/>
              </a:rPr>
              <a:t>Accurate classification of chest radiological images: </a:t>
            </a:r>
            <a:r>
              <a:rPr lang="en-US" sz="2400" dirty="0">
                <a:solidFill>
                  <a:schemeClr val="tx1"/>
                </a:solidFill>
                <a:latin typeface="Times New Roman" pitchFamily="18" charset="0"/>
                <a:cs typeface="Times New Roman" pitchFamily="18" charset="0"/>
              </a:rPr>
              <a:t>Successful implementation of VGG19, ResNet50, and a Custom CNN will enable the accurate classification of chest radiological images across five categories: COVID-19, Lung Opacity, Normal, Viral Pneumonia, and Tuberculosis.</a:t>
            </a:r>
          </a:p>
          <a:p>
            <a:pPr marL="0" indent="0">
              <a:buNone/>
            </a:pPr>
            <a:endParaRPr lang="en-US" sz="2400" dirty="0">
              <a:solidFill>
                <a:schemeClr val="tx1"/>
              </a:solidFill>
              <a:latin typeface="Times New Roman" pitchFamily="18" charset="0"/>
              <a:cs typeface="Times New Roman" pitchFamily="18" charset="0"/>
            </a:endParaRPr>
          </a:p>
          <a:p>
            <a:pPr marL="0" indent="0">
              <a:buNone/>
            </a:pPr>
            <a:r>
              <a:rPr lang="en-US" sz="2400" b="1" dirty="0">
                <a:solidFill>
                  <a:schemeClr val="tx1"/>
                </a:solidFill>
                <a:latin typeface="Times New Roman" pitchFamily="18" charset="0"/>
                <a:cs typeface="Times New Roman" pitchFamily="18" charset="0"/>
              </a:rPr>
              <a:t>Improved diagnostic capabilities: </a:t>
            </a:r>
            <a:r>
              <a:rPr lang="en-US" sz="2400" dirty="0">
                <a:solidFill>
                  <a:schemeClr val="tx1"/>
                </a:solidFill>
                <a:latin typeface="Times New Roman" pitchFamily="18" charset="0"/>
                <a:cs typeface="Times New Roman" pitchFamily="18" charset="0"/>
              </a:rPr>
              <a:t>Optimized deep learning models will demonstrate superior classification accuracy in diagnosing infectious respiratory diseases, leading to better diagnostic performance compared to traditional methods.</a:t>
            </a:r>
          </a:p>
          <a:p>
            <a:pPr marL="0" indent="0">
              <a:buNone/>
            </a:pPr>
            <a:endParaRPr lang="en-US" sz="2400" dirty="0">
              <a:solidFill>
                <a:schemeClr val="tx1"/>
              </a:solidFill>
              <a:latin typeface="Times New Roman" pitchFamily="18" charset="0"/>
              <a:cs typeface="Times New Roman" pitchFamily="18" charset="0"/>
            </a:endParaRPr>
          </a:p>
          <a:p>
            <a:pPr marL="0" indent="0">
              <a:buNone/>
            </a:pPr>
            <a:r>
              <a:rPr lang="en-US" sz="2400" b="1" dirty="0">
                <a:solidFill>
                  <a:schemeClr val="tx1"/>
                </a:solidFill>
                <a:latin typeface="Times New Roman" pitchFamily="18" charset="0"/>
                <a:cs typeface="Times New Roman" pitchFamily="18" charset="0"/>
              </a:rPr>
              <a:t>Enhanced Custom CNN performance: </a:t>
            </a:r>
            <a:r>
              <a:rPr lang="en-US" sz="2400" dirty="0">
                <a:solidFill>
                  <a:schemeClr val="tx1"/>
                </a:solidFill>
                <a:latin typeface="Times New Roman" pitchFamily="18" charset="0"/>
                <a:cs typeface="Times New Roman" pitchFamily="18" charset="0"/>
              </a:rPr>
              <a:t>The Custom CNN model will show improved accuracy and efficiency in classifying chest radiological images, highlighting its potential as a more effective tool in medical imaging tasks.</a:t>
            </a:r>
          </a:p>
          <a:p>
            <a:pPr marL="0" indent="0">
              <a:buNone/>
            </a:pPr>
            <a:endParaRPr lang="en-US" sz="2400" dirty="0">
              <a:solidFill>
                <a:schemeClr val="tx1"/>
              </a:solidFill>
              <a:latin typeface="Times New Roman" pitchFamily="18" charset="0"/>
              <a:cs typeface="Times New Roman" pitchFamily="18" charset="0"/>
            </a:endParaRPr>
          </a:p>
          <a:p>
            <a:pPr marL="0" indent="0">
              <a:buNone/>
            </a:pPr>
            <a:r>
              <a:rPr lang="en-US" sz="2400" b="1" dirty="0">
                <a:solidFill>
                  <a:schemeClr val="tx1"/>
                </a:solidFill>
                <a:latin typeface="Times New Roman" pitchFamily="18" charset="0"/>
                <a:cs typeface="Times New Roman" pitchFamily="18" charset="0"/>
              </a:rPr>
              <a:t>Benchmarking and identification of gaps: </a:t>
            </a:r>
            <a:r>
              <a:rPr lang="en-US" sz="2400" dirty="0">
                <a:solidFill>
                  <a:schemeClr val="tx1"/>
                </a:solidFill>
                <a:latin typeface="Times New Roman" pitchFamily="18" charset="0"/>
                <a:cs typeface="Times New Roman" pitchFamily="18" charset="0"/>
              </a:rPr>
              <a:t>Through comparison with traditional deep learning architectures, the study will establish benchmarks for model performance and identify areas for future research, contributing to advancements in chest radiological image classification.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CEE2-D7FE-E6CE-8748-CF508F99FFBB}"/>
              </a:ext>
            </a:extLst>
          </p:cNvPr>
          <p:cNvSpPr>
            <a:spLocks noGrp="1"/>
          </p:cNvSpPr>
          <p:nvPr>
            <p:ph type="title"/>
          </p:nvPr>
        </p:nvSpPr>
        <p:spPr>
          <a:xfrm>
            <a:off x="3810000" y="0"/>
            <a:ext cx="4191000" cy="1000542"/>
          </a:xfrm>
        </p:spPr>
        <p:txBody>
          <a:bodyPr/>
          <a:lstStyle/>
          <a:p>
            <a:r>
              <a:rPr lang="en-US" dirty="0">
                <a:solidFill>
                  <a:srgbClr val="7030A0"/>
                </a:solidFill>
              </a:rPr>
              <a:t>Related Works</a:t>
            </a:r>
          </a:p>
        </p:txBody>
      </p:sp>
      <p:sp>
        <p:nvSpPr>
          <p:cNvPr id="4" name="Slide Number Placeholder 3">
            <a:extLst>
              <a:ext uri="{FF2B5EF4-FFF2-40B4-BE49-F238E27FC236}">
                <a16:creationId xmlns:a16="http://schemas.microsoft.com/office/drawing/2014/main" id="{CDAD2FDD-500B-A529-CA25-318DAB0131B3}"/>
              </a:ext>
            </a:extLst>
          </p:cNvPr>
          <p:cNvSpPr>
            <a:spLocks noGrp="1"/>
          </p:cNvSpPr>
          <p:nvPr>
            <p:ph type="sldNum" sz="quarter" idx="16"/>
          </p:nvPr>
        </p:nvSpPr>
        <p:spPr/>
        <p:txBody>
          <a:bodyPr/>
          <a:lstStyle/>
          <a:p>
            <a:pPr>
              <a:defRPr/>
            </a:pPr>
            <a:fld id="{4CD333A3-7515-47B8-9EDC-EE0892D9C861}" type="slidenum">
              <a:rPr lang="en-US" smtClean="0"/>
              <a:pPr>
                <a:defRPr/>
              </a:pPr>
              <a:t>7</a:t>
            </a:fld>
            <a:endParaRPr lang="en-US"/>
          </a:p>
        </p:txBody>
      </p:sp>
      <p:graphicFrame>
        <p:nvGraphicFramePr>
          <p:cNvPr id="5" name="Table 4">
            <a:extLst>
              <a:ext uri="{FF2B5EF4-FFF2-40B4-BE49-F238E27FC236}">
                <a16:creationId xmlns:a16="http://schemas.microsoft.com/office/drawing/2014/main" id="{F51CD69D-1F4C-3EDD-80CB-15132C8F022E}"/>
              </a:ext>
            </a:extLst>
          </p:cNvPr>
          <p:cNvGraphicFramePr>
            <a:graphicFrameLocks noGrp="1"/>
          </p:cNvGraphicFramePr>
          <p:nvPr>
            <p:extLst>
              <p:ext uri="{D42A27DB-BD31-4B8C-83A1-F6EECF244321}">
                <p14:modId xmlns:p14="http://schemas.microsoft.com/office/powerpoint/2010/main" val="508416596"/>
              </p:ext>
            </p:extLst>
          </p:nvPr>
        </p:nvGraphicFramePr>
        <p:xfrm>
          <a:off x="0" y="777876"/>
          <a:ext cx="12192000" cy="5614468"/>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89406180"/>
                    </a:ext>
                  </a:extLst>
                </a:gridCol>
                <a:gridCol w="2438400">
                  <a:extLst>
                    <a:ext uri="{9D8B030D-6E8A-4147-A177-3AD203B41FA5}">
                      <a16:colId xmlns:a16="http://schemas.microsoft.com/office/drawing/2014/main" val="2569239256"/>
                    </a:ext>
                  </a:extLst>
                </a:gridCol>
                <a:gridCol w="2438400">
                  <a:extLst>
                    <a:ext uri="{9D8B030D-6E8A-4147-A177-3AD203B41FA5}">
                      <a16:colId xmlns:a16="http://schemas.microsoft.com/office/drawing/2014/main" val="2148921825"/>
                    </a:ext>
                  </a:extLst>
                </a:gridCol>
                <a:gridCol w="2438400">
                  <a:extLst>
                    <a:ext uri="{9D8B030D-6E8A-4147-A177-3AD203B41FA5}">
                      <a16:colId xmlns:a16="http://schemas.microsoft.com/office/drawing/2014/main" val="436039212"/>
                    </a:ext>
                  </a:extLst>
                </a:gridCol>
                <a:gridCol w="2438400">
                  <a:extLst>
                    <a:ext uri="{9D8B030D-6E8A-4147-A177-3AD203B41FA5}">
                      <a16:colId xmlns:a16="http://schemas.microsoft.com/office/drawing/2014/main" val="297686403"/>
                    </a:ext>
                  </a:extLst>
                </a:gridCol>
              </a:tblGrid>
              <a:tr h="357291">
                <a:tc>
                  <a:txBody>
                    <a:bodyPr/>
                    <a:lstStyle/>
                    <a:p>
                      <a:pPr algn="ctr"/>
                      <a:r>
                        <a:rPr lang="en-US" dirty="0"/>
                        <a:t>Authors</a:t>
                      </a:r>
                    </a:p>
                  </a:txBody>
                  <a:tcPr anchor="ctr"/>
                </a:tc>
                <a:tc>
                  <a:txBody>
                    <a:bodyPr/>
                    <a:lstStyle/>
                    <a:p>
                      <a:pPr algn="ctr"/>
                      <a:r>
                        <a:rPr lang="en-US" dirty="0"/>
                        <a:t>Model</a:t>
                      </a:r>
                    </a:p>
                  </a:txBody>
                  <a:tcPr anchor="ctr"/>
                </a:tc>
                <a:tc>
                  <a:txBody>
                    <a:bodyPr/>
                    <a:lstStyle/>
                    <a:p>
                      <a:pPr algn="ctr"/>
                      <a:r>
                        <a:rPr lang="en-US" dirty="0"/>
                        <a:t>Dataset</a:t>
                      </a:r>
                    </a:p>
                  </a:txBody>
                  <a:tcPr anchor="ctr"/>
                </a:tc>
                <a:tc>
                  <a:txBody>
                    <a:bodyPr/>
                    <a:lstStyle/>
                    <a:p>
                      <a:pPr algn="ctr"/>
                      <a:r>
                        <a:rPr lang="en-US" dirty="0"/>
                        <a:t>Advantages</a:t>
                      </a:r>
                    </a:p>
                  </a:txBody>
                  <a:tcPr anchor="ctr"/>
                </a:tc>
                <a:tc>
                  <a:txBody>
                    <a:bodyPr/>
                    <a:lstStyle/>
                    <a:p>
                      <a:pPr algn="ctr"/>
                      <a:r>
                        <a:rPr lang="en-US" dirty="0"/>
                        <a:t>Limitations</a:t>
                      </a:r>
                    </a:p>
                  </a:txBody>
                  <a:tcPr anchor="ctr"/>
                </a:tc>
                <a:extLst>
                  <a:ext uri="{0D108BD9-81ED-4DB2-BD59-A6C34878D82A}">
                    <a16:rowId xmlns:a16="http://schemas.microsoft.com/office/drawing/2014/main" val="596935264"/>
                  </a:ext>
                </a:extLst>
              </a:tr>
              <a:tr h="1315412">
                <a:tc>
                  <a:txBody>
                    <a:bodyPr/>
                    <a:lstStyle/>
                    <a:p>
                      <a:r>
                        <a:rPr lang="en-US" dirty="0"/>
                        <a:t>L. Silva, L. Araujo</a:t>
                      </a:r>
                    </a:p>
                  </a:txBody>
                  <a:tcPr/>
                </a:tc>
                <a:tc>
                  <a:txBody>
                    <a:bodyPr/>
                    <a:lstStyle/>
                    <a:p>
                      <a:r>
                        <a:rPr lang="en-US" dirty="0"/>
                        <a:t>InceptionResNetV2</a:t>
                      </a:r>
                    </a:p>
                  </a:txBody>
                  <a:tcPr/>
                </a:tc>
                <a:tc>
                  <a:txBody>
                    <a:bodyPr/>
                    <a:lstStyle/>
                    <a:p>
                      <a:r>
                        <a:rPr lang="en-US" dirty="0"/>
                        <a:t>X-ray images of children</a:t>
                      </a:r>
                    </a:p>
                  </a:txBody>
                  <a:tcPr/>
                </a:tc>
                <a:tc>
                  <a:txBody>
                    <a:bodyPr/>
                    <a:lstStyle/>
                    <a:p>
                      <a:r>
                        <a:rPr lang="en-US" dirty="0"/>
                        <a:t>High recall and precision in detecting pneumonia</a:t>
                      </a:r>
                    </a:p>
                  </a:txBody>
                  <a:tcPr/>
                </a:tc>
                <a:tc>
                  <a:txBody>
                    <a:bodyPr/>
                    <a:lstStyle/>
                    <a:p>
                      <a:r>
                        <a:rPr lang="en-US" dirty="0"/>
                        <a:t>Lacks </a:t>
                      </a:r>
                      <a:r>
                        <a:rPr lang="en-US" dirty="0" err="1"/>
                        <a:t>comperative</a:t>
                      </a:r>
                      <a:r>
                        <a:rPr lang="en-US" dirty="0"/>
                        <a:t> analysis of various models and there is no mention of Grad-CAM.</a:t>
                      </a:r>
                    </a:p>
                  </a:txBody>
                  <a:tcPr/>
                </a:tc>
                <a:extLst>
                  <a:ext uri="{0D108BD9-81ED-4DB2-BD59-A6C34878D82A}">
                    <a16:rowId xmlns:a16="http://schemas.microsoft.com/office/drawing/2014/main" val="3716233875"/>
                  </a:ext>
                </a:extLst>
              </a:tr>
              <a:tr h="1315412">
                <a:tc>
                  <a:txBody>
                    <a:bodyPr/>
                    <a:lstStyle/>
                    <a:p>
                      <a:r>
                        <a:rPr lang="en-US" dirty="0"/>
                        <a:t>Yogesh H.</a:t>
                      </a:r>
                    </a:p>
                  </a:txBody>
                  <a:tcPr/>
                </a:tc>
                <a:tc>
                  <a:txBody>
                    <a:bodyPr/>
                    <a:lstStyle/>
                    <a:p>
                      <a:r>
                        <a:rPr lang="en-US" dirty="0"/>
                        <a:t>Deep CNN Network</a:t>
                      </a:r>
                    </a:p>
                  </a:txBody>
                  <a:tcPr/>
                </a:tc>
                <a:tc>
                  <a:txBody>
                    <a:bodyPr/>
                    <a:lstStyle/>
                    <a:p>
                      <a:r>
                        <a:rPr lang="en-US" dirty="0"/>
                        <a:t>Radiology X-ray images of COVID-19, Pneumonia, Normal</a:t>
                      </a:r>
                    </a:p>
                  </a:txBody>
                  <a:tcPr/>
                </a:tc>
                <a:tc>
                  <a:txBody>
                    <a:bodyPr/>
                    <a:lstStyle/>
                    <a:p>
                      <a:r>
                        <a:rPr lang="en-US" dirty="0"/>
                        <a:t>Achieved high accuracy of 92% in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Lacks </a:t>
                      </a:r>
                      <a:r>
                        <a:rPr lang="en-US" dirty="0" err="1"/>
                        <a:t>comperative</a:t>
                      </a:r>
                      <a:r>
                        <a:rPr lang="en-US" dirty="0"/>
                        <a:t> analysis of various models and there is no mention of Grad-CAM.</a:t>
                      </a:r>
                    </a:p>
                  </a:txBody>
                  <a:tcPr/>
                </a:tc>
                <a:extLst>
                  <a:ext uri="{0D108BD9-81ED-4DB2-BD59-A6C34878D82A}">
                    <a16:rowId xmlns:a16="http://schemas.microsoft.com/office/drawing/2014/main" val="233224559"/>
                  </a:ext>
                </a:extLst>
              </a:tr>
              <a:tr h="1161196">
                <a:tc>
                  <a:txBody>
                    <a:bodyPr/>
                    <a:lstStyle/>
                    <a:p>
                      <a:r>
                        <a:rPr lang="en-US" sz="1800" kern="1200" dirty="0">
                          <a:solidFill>
                            <a:schemeClr val="dk1"/>
                          </a:solidFill>
                          <a:effectLst/>
                          <a:latin typeface="+mn-lt"/>
                          <a:ea typeface="+mn-ea"/>
                          <a:cs typeface="+mn-cs"/>
                        </a:rPr>
                        <a:t>V Asha et al.</a:t>
                      </a:r>
                      <a:endParaRPr lang="en-US" dirty="0"/>
                    </a:p>
                  </a:txBody>
                  <a:tcPr/>
                </a:tc>
                <a:tc>
                  <a:txBody>
                    <a:bodyPr/>
                    <a:lstStyle/>
                    <a:p>
                      <a:r>
                        <a:rPr lang="en-US" dirty="0"/>
                        <a:t>ResNet101</a:t>
                      </a:r>
                    </a:p>
                  </a:txBody>
                  <a:tcPr/>
                </a:tc>
                <a:tc>
                  <a:txBody>
                    <a:bodyPr/>
                    <a:lstStyle/>
                    <a:p>
                      <a:r>
                        <a:rPr lang="en-US" dirty="0"/>
                        <a:t>COVID-19 Dataset</a:t>
                      </a:r>
                    </a:p>
                  </a:txBody>
                  <a:tcPr/>
                </a:tc>
                <a:tc>
                  <a:txBody>
                    <a:bodyPr/>
                    <a:lstStyle/>
                    <a:p>
                      <a:r>
                        <a:rPr lang="en-US" sz="1800" kern="1200" dirty="0">
                          <a:solidFill>
                            <a:schemeClr val="dk1"/>
                          </a:solidFill>
                          <a:effectLst/>
                          <a:latin typeface="+mn-lt"/>
                          <a:ea typeface="+mn-ea"/>
                          <a:cs typeface="+mn-cs"/>
                        </a:rPr>
                        <a:t>Enhanced ResNet-101 Model for Effective Classification of COVID-19 Disease </a:t>
                      </a:r>
                      <a:endParaRPr lang="en-US" dirty="0"/>
                    </a:p>
                  </a:txBody>
                  <a:tcPr/>
                </a:tc>
                <a:tc>
                  <a:txBody>
                    <a:bodyPr/>
                    <a:lstStyle/>
                    <a:p>
                      <a:r>
                        <a:rPr lang="en-US" dirty="0"/>
                        <a:t>High </a:t>
                      </a:r>
                      <a:r>
                        <a:rPr lang="en-US" dirty="0" err="1"/>
                        <a:t>computional</a:t>
                      </a:r>
                      <a:r>
                        <a:rPr lang="en-US" dirty="0"/>
                        <a:t> cost and limited classification.</a:t>
                      </a:r>
                    </a:p>
                  </a:txBody>
                  <a:tcPr/>
                </a:tc>
                <a:extLst>
                  <a:ext uri="{0D108BD9-81ED-4DB2-BD59-A6C34878D82A}">
                    <a16:rowId xmlns:a16="http://schemas.microsoft.com/office/drawing/2014/main" val="4147674261"/>
                  </a:ext>
                </a:extLst>
              </a:tr>
              <a:tr h="1429164">
                <a:tc>
                  <a:txBody>
                    <a:bodyPr/>
                    <a:lstStyle/>
                    <a:p>
                      <a:r>
                        <a:rPr lang="en-US" sz="1800" kern="1200" dirty="0">
                          <a:solidFill>
                            <a:schemeClr val="dk1"/>
                          </a:solidFill>
                          <a:effectLst/>
                          <a:latin typeface="+mn-lt"/>
                          <a:ea typeface="+mn-ea"/>
                          <a:cs typeface="+mn-cs"/>
                        </a:rPr>
                        <a:t>NO </a:t>
                      </a:r>
                      <a:r>
                        <a:rPr lang="en-US" sz="1800" kern="1200" dirty="0" err="1">
                          <a:solidFill>
                            <a:schemeClr val="dk1"/>
                          </a:solidFill>
                          <a:effectLst/>
                          <a:latin typeface="+mn-lt"/>
                          <a:ea typeface="+mn-ea"/>
                          <a:cs typeface="+mn-cs"/>
                        </a:rPr>
                        <a:t>Adiwijaya</a:t>
                      </a:r>
                      <a:r>
                        <a:rPr lang="en-US" sz="1800" kern="1200" dirty="0">
                          <a:solidFill>
                            <a:schemeClr val="dk1"/>
                          </a:solidFill>
                          <a:effectLst/>
                          <a:latin typeface="+mn-lt"/>
                          <a:ea typeface="+mn-ea"/>
                          <a:cs typeface="+mn-cs"/>
                        </a:rPr>
                        <a:t> et al.</a:t>
                      </a:r>
                      <a:r>
                        <a:rPr lang="en-US" dirty="0">
                          <a:effectLst/>
                        </a:rPr>
                        <a:t> </a:t>
                      </a:r>
                      <a:endParaRPr lang="en-US" dirty="0"/>
                    </a:p>
                  </a:txBody>
                  <a:tcPr/>
                </a:tc>
                <a:tc>
                  <a:txBody>
                    <a:bodyPr/>
                    <a:lstStyle/>
                    <a:p>
                      <a:r>
                        <a:rPr lang="en-US" dirty="0"/>
                        <a:t>CNN Network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Chest X-ray images</a:t>
                      </a:r>
                    </a:p>
                    <a:p>
                      <a:endParaRPr lang="en-US" dirty="0"/>
                    </a:p>
                  </a:txBody>
                  <a:tcPr/>
                </a:tc>
                <a:tc>
                  <a:txBody>
                    <a:bodyPr/>
                    <a:lstStyle/>
                    <a:p>
                      <a:r>
                        <a:rPr lang="en-US" sz="1800" kern="1200" dirty="0">
                          <a:solidFill>
                            <a:schemeClr val="dk1"/>
                          </a:solidFill>
                          <a:effectLst/>
                          <a:latin typeface="+mn-lt"/>
                          <a:ea typeface="+mn-ea"/>
                          <a:cs typeface="+mn-cs"/>
                        </a:rPr>
                        <a:t>Employs CNN for infectious lung diseases using Kaggle data</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Effective but constrained by dataset limitations and absence of </a:t>
                      </a:r>
                      <a:r>
                        <a:rPr lang="en-US" sz="1800" kern="1200" dirty="0" err="1">
                          <a:solidFill>
                            <a:schemeClr val="dk1"/>
                          </a:solidFill>
                          <a:effectLst/>
                          <a:latin typeface="+mn-lt"/>
                          <a:ea typeface="+mn-ea"/>
                          <a:cs typeface="+mn-cs"/>
                        </a:rPr>
                        <a:t>explainability</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024441056"/>
                  </a:ext>
                </a:extLst>
              </a:tr>
            </a:tbl>
          </a:graphicData>
        </a:graphic>
      </p:graphicFrame>
    </p:spTree>
    <p:extLst>
      <p:ext uri="{BB962C8B-B14F-4D97-AF65-F5344CB8AC3E}">
        <p14:creationId xmlns:p14="http://schemas.microsoft.com/office/powerpoint/2010/main" val="6807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Methodology</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pic>
        <p:nvPicPr>
          <p:cNvPr id="5" name="Content Placeholder 6">
            <a:extLst>
              <a:ext uri="{FF2B5EF4-FFF2-40B4-BE49-F238E27FC236}">
                <a16:creationId xmlns:a16="http://schemas.microsoft.com/office/drawing/2014/main" id="{87A493C8-5454-6EA4-EBEA-B5EECAC4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775" y="1037933"/>
            <a:ext cx="7156450" cy="5210467"/>
          </a:xfrm>
          <a:prstGeom prst="rect">
            <a:avLst/>
          </a:prstGeom>
        </p:spPr>
      </p:pic>
    </p:spTree>
    <p:extLst>
      <p:ext uri="{BB962C8B-B14F-4D97-AF65-F5344CB8AC3E}">
        <p14:creationId xmlns:p14="http://schemas.microsoft.com/office/powerpoint/2010/main" val="92564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graphicFrame>
        <p:nvGraphicFramePr>
          <p:cNvPr id="7" name="Content Placeholder 2">
            <a:extLst>
              <a:ext uri="{FF2B5EF4-FFF2-40B4-BE49-F238E27FC236}">
                <a16:creationId xmlns:a16="http://schemas.microsoft.com/office/drawing/2014/main" id="{FDD38736-742E-F365-F8EB-84FFBEE7317D}"/>
              </a:ext>
            </a:extLst>
          </p:cNvPr>
          <p:cNvGraphicFramePr>
            <a:graphicFrameLocks/>
          </p:cNvGraphicFramePr>
          <p:nvPr>
            <p:extLst>
              <p:ext uri="{D42A27DB-BD31-4B8C-83A1-F6EECF244321}">
                <p14:modId xmlns:p14="http://schemas.microsoft.com/office/powerpoint/2010/main" val="3110310280"/>
              </p:ext>
            </p:extLst>
          </p:nvPr>
        </p:nvGraphicFramePr>
        <p:xfrm>
          <a:off x="609598" y="2133600"/>
          <a:ext cx="10972804" cy="2304899"/>
        </p:xfrm>
        <a:graphic>
          <a:graphicData uri="http://schemas.openxmlformats.org/drawingml/2006/table">
            <a:tbl>
              <a:tblPr firstRow="1" firstCol="1" bandRow="1">
                <a:tableStyleId>{5C22544A-7EE6-4342-B048-85BDC9FD1C3A}</a:tableStyleId>
              </a:tblPr>
              <a:tblGrid>
                <a:gridCol w="852208">
                  <a:extLst>
                    <a:ext uri="{9D8B030D-6E8A-4147-A177-3AD203B41FA5}">
                      <a16:colId xmlns:a16="http://schemas.microsoft.com/office/drawing/2014/main" val="1071147010"/>
                    </a:ext>
                  </a:extLst>
                </a:gridCol>
                <a:gridCol w="1991845">
                  <a:extLst>
                    <a:ext uri="{9D8B030D-6E8A-4147-A177-3AD203B41FA5}">
                      <a16:colId xmlns:a16="http://schemas.microsoft.com/office/drawing/2014/main" val="3423037808"/>
                    </a:ext>
                  </a:extLst>
                </a:gridCol>
                <a:gridCol w="1147203">
                  <a:extLst>
                    <a:ext uri="{9D8B030D-6E8A-4147-A177-3AD203B41FA5}">
                      <a16:colId xmlns:a16="http://schemas.microsoft.com/office/drawing/2014/main" val="2860116949"/>
                    </a:ext>
                  </a:extLst>
                </a:gridCol>
                <a:gridCol w="1631297">
                  <a:extLst>
                    <a:ext uri="{9D8B030D-6E8A-4147-A177-3AD203B41FA5}">
                      <a16:colId xmlns:a16="http://schemas.microsoft.com/office/drawing/2014/main" val="3028283477"/>
                    </a:ext>
                  </a:extLst>
                </a:gridCol>
                <a:gridCol w="1628775">
                  <a:extLst>
                    <a:ext uri="{9D8B030D-6E8A-4147-A177-3AD203B41FA5}">
                      <a16:colId xmlns:a16="http://schemas.microsoft.com/office/drawing/2014/main" val="4108117514"/>
                    </a:ext>
                  </a:extLst>
                </a:gridCol>
                <a:gridCol w="1306046">
                  <a:extLst>
                    <a:ext uri="{9D8B030D-6E8A-4147-A177-3AD203B41FA5}">
                      <a16:colId xmlns:a16="http://schemas.microsoft.com/office/drawing/2014/main" val="3748343992"/>
                    </a:ext>
                  </a:extLst>
                </a:gridCol>
                <a:gridCol w="1147203">
                  <a:extLst>
                    <a:ext uri="{9D8B030D-6E8A-4147-A177-3AD203B41FA5}">
                      <a16:colId xmlns:a16="http://schemas.microsoft.com/office/drawing/2014/main" val="2594087258"/>
                    </a:ext>
                  </a:extLst>
                </a:gridCol>
                <a:gridCol w="1268227">
                  <a:extLst>
                    <a:ext uri="{9D8B030D-6E8A-4147-A177-3AD203B41FA5}">
                      <a16:colId xmlns:a16="http://schemas.microsoft.com/office/drawing/2014/main" val="736773814"/>
                    </a:ext>
                  </a:extLst>
                </a:gridCol>
              </a:tblGrid>
              <a:tr h="753775">
                <a:tc>
                  <a:txBody>
                    <a:bodyPr/>
                    <a:lstStyle/>
                    <a:p>
                      <a:pPr marL="0" marR="153035" indent="0" algn="l">
                        <a:lnSpc>
                          <a:spcPct val="126000"/>
                        </a:lnSpc>
                        <a:spcBef>
                          <a:spcPts val="5"/>
                        </a:spcBef>
                        <a:spcAft>
                          <a:spcPts val="0"/>
                        </a:spcAft>
                        <a:tabLst>
                          <a:tab pos="530225" algn="l"/>
                          <a:tab pos="531495" algn="l"/>
                        </a:tabLst>
                      </a:pPr>
                      <a:r>
                        <a:rPr lang="en-US" sz="1900">
                          <a:effectLst/>
                        </a:rPr>
                        <a:t>Sl</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Model Name</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Loss</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Test Accuracy</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Precision</a:t>
                      </a:r>
                      <a:endParaRPr lang="en-US" sz="1700" b="1" dirty="0">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Recall</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AUC</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F1 Score</a:t>
                      </a:r>
                      <a:endParaRPr lang="en-US" sz="1700" b="1">
                        <a:effectLst/>
                        <a:latin typeface="Arial" panose="020B0604020202020204" pitchFamily="34" charset="0"/>
                        <a:ea typeface="Arial" panose="020B0604020202020204" pitchFamily="34" charset="0"/>
                      </a:endParaRPr>
                    </a:p>
                  </a:txBody>
                  <a:tcPr marL="108921" marR="108921" marT="0" marB="0"/>
                </a:tc>
                <a:extLst>
                  <a:ext uri="{0D108BD9-81ED-4DB2-BD59-A6C34878D82A}">
                    <a16:rowId xmlns:a16="http://schemas.microsoft.com/office/drawing/2014/main" val="954778071"/>
                  </a:ext>
                </a:extLst>
              </a:tr>
              <a:tr h="387781">
                <a:tc>
                  <a:txBody>
                    <a:bodyPr/>
                    <a:lstStyle/>
                    <a:p>
                      <a:pPr marL="0" marR="153035" indent="0" algn="l">
                        <a:lnSpc>
                          <a:spcPct val="126000"/>
                        </a:lnSpc>
                        <a:spcBef>
                          <a:spcPts val="5"/>
                        </a:spcBef>
                        <a:spcAft>
                          <a:spcPts val="0"/>
                        </a:spcAft>
                        <a:tabLst>
                          <a:tab pos="530225" algn="l"/>
                          <a:tab pos="531495" algn="l"/>
                        </a:tabLst>
                      </a:pPr>
                      <a:r>
                        <a:rPr lang="en-US" sz="1900">
                          <a:effectLst/>
                        </a:rPr>
                        <a:t>0</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VGG19</a:t>
                      </a:r>
                      <a:endParaRPr lang="en-US" sz="1700" b="1" dirty="0">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0.15</a:t>
                      </a:r>
                      <a:endParaRPr lang="en-US" sz="1700" b="1" dirty="0">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0.94</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0.94</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0.94</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0.99</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0.94</a:t>
                      </a:r>
                      <a:endParaRPr lang="en-US" sz="1700" b="1">
                        <a:effectLst/>
                        <a:latin typeface="Arial" panose="020B0604020202020204" pitchFamily="34" charset="0"/>
                        <a:ea typeface="Arial" panose="020B0604020202020204" pitchFamily="34" charset="0"/>
                      </a:endParaRPr>
                    </a:p>
                  </a:txBody>
                  <a:tcPr marL="108921" marR="108921" marT="0" marB="0"/>
                </a:tc>
                <a:extLst>
                  <a:ext uri="{0D108BD9-81ED-4DB2-BD59-A6C34878D82A}">
                    <a16:rowId xmlns:a16="http://schemas.microsoft.com/office/drawing/2014/main" val="3594148446"/>
                  </a:ext>
                </a:extLst>
              </a:tr>
              <a:tr h="387781">
                <a:tc>
                  <a:txBody>
                    <a:bodyPr/>
                    <a:lstStyle/>
                    <a:p>
                      <a:pPr marL="0" marR="153035" indent="0" algn="l">
                        <a:lnSpc>
                          <a:spcPct val="126000"/>
                        </a:lnSpc>
                        <a:spcBef>
                          <a:spcPts val="5"/>
                        </a:spcBef>
                        <a:spcAft>
                          <a:spcPts val="0"/>
                        </a:spcAft>
                        <a:tabLst>
                          <a:tab pos="530225" algn="l"/>
                          <a:tab pos="531495" algn="l"/>
                        </a:tabLst>
                      </a:pPr>
                      <a:r>
                        <a:rPr lang="en-US" sz="1900">
                          <a:effectLst/>
                        </a:rPr>
                        <a:t>1</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CustomCNN</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0.20</a:t>
                      </a:r>
                      <a:endParaRPr lang="en-US" sz="1700" b="1" dirty="0">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0.97</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0.92</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0.92</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0.99</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0.92</a:t>
                      </a:r>
                      <a:endParaRPr lang="en-US" sz="1700" b="1">
                        <a:effectLst/>
                        <a:latin typeface="Arial" panose="020B0604020202020204" pitchFamily="34" charset="0"/>
                        <a:ea typeface="Arial" panose="020B0604020202020204" pitchFamily="34" charset="0"/>
                      </a:endParaRPr>
                    </a:p>
                  </a:txBody>
                  <a:tcPr marL="108921" marR="108921" marT="0" marB="0"/>
                </a:tc>
                <a:extLst>
                  <a:ext uri="{0D108BD9-81ED-4DB2-BD59-A6C34878D82A}">
                    <a16:rowId xmlns:a16="http://schemas.microsoft.com/office/drawing/2014/main" val="2195505040"/>
                  </a:ext>
                </a:extLst>
              </a:tr>
              <a:tr h="387781">
                <a:tc>
                  <a:txBody>
                    <a:bodyPr/>
                    <a:lstStyle/>
                    <a:p>
                      <a:pPr marL="0" marR="153035" indent="0" algn="l">
                        <a:lnSpc>
                          <a:spcPct val="126000"/>
                        </a:lnSpc>
                        <a:spcBef>
                          <a:spcPts val="5"/>
                        </a:spcBef>
                        <a:spcAft>
                          <a:spcPts val="0"/>
                        </a:spcAft>
                        <a:tabLst>
                          <a:tab pos="530225" algn="l"/>
                          <a:tab pos="531495" algn="l"/>
                        </a:tabLst>
                      </a:pPr>
                      <a:r>
                        <a:rPr lang="en-US" sz="1900">
                          <a:effectLst/>
                        </a:rPr>
                        <a:t>2</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ResNet50</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0.22</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0.93</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0.93</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0.93</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0.99</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0.93</a:t>
                      </a:r>
                      <a:endParaRPr lang="en-US" sz="1700" b="1">
                        <a:effectLst/>
                        <a:latin typeface="Arial" panose="020B0604020202020204" pitchFamily="34" charset="0"/>
                        <a:ea typeface="Arial" panose="020B0604020202020204" pitchFamily="34" charset="0"/>
                      </a:endParaRPr>
                    </a:p>
                  </a:txBody>
                  <a:tcPr marL="108921" marR="108921" marT="0" marB="0"/>
                </a:tc>
                <a:extLst>
                  <a:ext uri="{0D108BD9-81ED-4DB2-BD59-A6C34878D82A}">
                    <a16:rowId xmlns:a16="http://schemas.microsoft.com/office/drawing/2014/main" val="748210548"/>
                  </a:ext>
                </a:extLst>
              </a:tr>
              <a:tr h="387781">
                <a:tc>
                  <a:txBody>
                    <a:bodyPr/>
                    <a:lstStyle/>
                    <a:p>
                      <a:pPr marL="0" marR="153035" indent="0" algn="l">
                        <a:lnSpc>
                          <a:spcPct val="126000"/>
                        </a:lnSpc>
                        <a:spcBef>
                          <a:spcPts val="5"/>
                        </a:spcBef>
                        <a:spcAft>
                          <a:spcPts val="0"/>
                        </a:spcAft>
                        <a:tabLst>
                          <a:tab pos="530225" algn="l"/>
                          <a:tab pos="531495" algn="l"/>
                        </a:tabLst>
                      </a:pPr>
                      <a:r>
                        <a:rPr lang="en-US" sz="1900">
                          <a:effectLst/>
                        </a:rPr>
                        <a:t>3</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ViT</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0.66</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0.79</a:t>
                      </a:r>
                      <a:endParaRPr lang="en-US" sz="1700" b="1" dirty="0">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0.81</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0.76</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a:effectLst/>
                        </a:rPr>
                        <a:t>0.95</a:t>
                      </a:r>
                      <a:endParaRPr lang="en-US" sz="1700" b="1">
                        <a:effectLst/>
                        <a:latin typeface="Arial" panose="020B0604020202020204" pitchFamily="34" charset="0"/>
                        <a:ea typeface="Arial" panose="020B0604020202020204" pitchFamily="34" charset="0"/>
                      </a:endParaRPr>
                    </a:p>
                  </a:txBody>
                  <a:tcPr marL="108921" marR="108921" marT="0" marB="0"/>
                </a:tc>
                <a:tc>
                  <a:txBody>
                    <a:bodyPr/>
                    <a:lstStyle/>
                    <a:p>
                      <a:pPr marL="0" marR="153035" indent="0" algn="l">
                        <a:lnSpc>
                          <a:spcPct val="126000"/>
                        </a:lnSpc>
                        <a:spcBef>
                          <a:spcPts val="5"/>
                        </a:spcBef>
                        <a:spcAft>
                          <a:spcPts val="0"/>
                        </a:spcAft>
                        <a:tabLst>
                          <a:tab pos="530225" algn="l"/>
                          <a:tab pos="531495" algn="l"/>
                        </a:tabLst>
                      </a:pPr>
                      <a:r>
                        <a:rPr lang="en-US" sz="1900" dirty="0">
                          <a:effectLst/>
                        </a:rPr>
                        <a:t>0.78</a:t>
                      </a:r>
                      <a:endParaRPr lang="en-US" sz="1700" b="1" dirty="0">
                        <a:effectLst/>
                        <a:latin typeface="Arial" panose="020B0604020202020204" pitchFamily="34" charset="0"/>
                        <a:ea typeface="Arial" panose="020B0604020202020204" pitchFamily="34" charset="0"/>
                      </a:endParaRPr>
                    </a:p>
                  </a:txBody>
                  <a:tcPr marL="108921" marR="108921" marT="0" marB="0"/>
                </a:tc>
                <a:extLst>
                  <a:ext uri="{0D108BD9-81ED-4DB2-BD59-A6C34878D82A}">
                    <a16:rowId xmlns:a16="http://schemas.microsoft.com/office/drawing/2014/main" val="324558396"/>
                  </a:ext>
                </a:extLst>
              </a:tr>
            </a:tbl>
          </a:graphicData>
        </a:graphic>
      </p:graphicFrame>
    </p:spTree>
    <p:extLst>
      <p:ext uri="{BB962C8B-B14F-4D97-AF65-F5344CB8AC3E}">
        <p14:creationId xmlns:p14="http://schemas.microsoft.com/office/powerpoint/2010/main" val="1659567640"/>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2073</TotalTime>
  <Words>1455</Words>
  <Application>Microsoft Macintosh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vt:lpstr>
      <vt:lpstr>Times New Roman</vt:lpstr>
      <vt:lpstr>Wingdings</vt:lpstr>
      <vt:lpstr>New Microsoft PowerPoint Presentation</vt:lpstr>
      <vt:lpstr>Comparative Analysis of Different Deep Learning Models to Classify Infectious Diseases from Chest Radiological Images</vt:lpstr>
      <vt:lpstr>Outline</vt:lpstr>
      <vt:lpstr>Introduction</vt:lpstr>
      <vt:lpstr>Motivation</vt:lpstr>
      <vt:lpstr>Objective</vt:lpstr>
      <vt:lpstr>Expected Outcomes</vt:lpstr>
      <vt:lpstr>Related Works</vt:lpstr>
      <vt:lpstr>Methodology</vt:lpstr>
      <vt:lpstr>Result and Analysis</vt:lpstr>
      <vt:lpstr>VGG19</vt:lpstr>
      <vt:lpstr>VGG19 Confusion Matrix </vt:lpstr>
      <vt:lpstr>ResNet50</vt:lpstr>
      <vt:lpstr>ResNet50 Confusion Matrix </vt:lpstr>
      <vt:lpstr>Custom CNN</vt:lpstr>
      <vt:lpstr>Custom CNN Confusion Matrix </vt:lpstr>
      <vt:lpstr>Grad Cam with Guided Grad Cam</vt:lpstr>
      <vt:lpstr>Web App</vt:lpstr>
      <vt:lpstr>Conclusion</vt:lpstr>
      <vt:lpstr>References</vt:lpstr>
      <vt:lpstr>References</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Reuben Reuben</cp:lastModifiedBy>
  <cp:revision>263</cp:revision>
  <dcterms:created xsi:type="dcterms:W3CDTF">2011-07-17T02:56:35Z</dcterms:created>
  <dcterms:modified xsi:type="dcterms:W3CDTF">2025-01-11T20:45:33Z</dcterms:modified>
</cp:coreProperties>
</file>