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363A94-F49D-4903-9652-BA4212E74AAA}">
  <a:tblStyle styleId="{CD363A94-F49D-4903-9652-BA4212E74A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0138100f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560138100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Tool used for data collection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collected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0138100f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560138100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0138100f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560138100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0138100f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560138100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60138100f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560138100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60138100f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560138100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60138100f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560138100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68250" y="1012563"/>
            <a:ext cx="8407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SOEN 6611 - Software Measurement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Team I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5275" y="3751825"/>
            <a:ext cx="644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1"/>
                </a:solidFill>
              </a:rPr>
              <a:t>Submitted By: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1"/>
                </a:solidFill>
              </a:rPr>
              <a:t>Chetan Paliwal 40083388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1"/>
                </a:solidFill>
              </a:rPr>
              <a:t>Himen Hitesh Sidhpura 40091993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1"/>
                </a:solidFill>
              </a:rPr>
              <a:t>Sandeep Siddaramaiah 40087428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1"/>
                </a:solidFill>
              </a:rPr>
              <a:t>Karthik B P 40094485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1"/>
                </a:solidFill>
              </a:rPr>
              <a:t>Rohan Deepak Paspallu 40093648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395275" y="4040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Submitted To:</a:t>
            </a:r>
            <a:endParaRPr b="0" i="0" sz="1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Jinqiu Yang</a:t>
            </a:r>
            <a:endParaRPr b="0" i="0" sz="1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 of Mutator: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Various types of Mutator used for our Project: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CONDITIONALS_BOUNDARY_MUTATOR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INCREMENTS_MUTATOR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INVERT_NEGS_MUTATOR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MATH_MUTATOR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NEGATE_CONDITIONALS_MUTATOR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RETURN_VALS_MUTATOR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VOID_METHOD_CALL_MUTATOR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and so on...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Working of Pitclipse: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1. Pitest inserts mutants into a jvm by re-writing the class after it has loaded.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2. PIT chooses and prioritises tests based on three factors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Line coverage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Test execution speed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Test naming convention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3. Per test line coverage information is gathered, discarding all the lines which does not exercise mutated code..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4. The remaining tests are then ordered by increasing execution time - test cases that belong to a class that is identified as a unit test for the mutated class are weighted above other tests.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Mutation Testing Results:</a:t>
            </a:r>
            <a:endParaRPr/>
          </a:p>
        </p:txBody>
      </p:sp>
      <p:graphicFrame>
        <p:nvGraphicFramePr>
          <p:cNvPr id="129" name="Google Shape;129;p24"/>
          <p:cNvGraphicFramePr/>
          <p:nvPr/>
        </p:nvGraphicFramePr>
        <p:xfrm>
          <a:off x="500675" y="118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{CD363A94-F49D-4903-9652-BA4212E74AAA}</a:tableStyleId>
              </a:tblPr>
              <a:tblGrid>
                <a:gridCol w="1429900"/>
                <a:gridCol w="4000750"/>
                <a:gridCol w="2503075"/>
              </a:tblGrid>
              <a:tr h="86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Sr. No.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Project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Mutation Testing Result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Lang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87%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Logging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26%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Collections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42%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Math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79%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JFreechart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33%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M-5 Adaptive Maintenance Effort  Model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 this model, various metric are identified based on software development process, This metric can DLOC, Halstead, Noptr, Coupling Factor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performing regression analysis, it was found that metric such as number of lines of code changed and number of operator changed are strongly correlated to maintenance effort.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 this model, 70% of data collected is used to build the model while remaining 30% for validating the model.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For evaluating model, simple regression and multiple regression is performed to identify correlation.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Regression result in maintenance effort(E), E = 78 + 0.01DLOC, DLOC is number of lines of code changed.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[1] J. Hayes, S. Patel and L. Zhao, "A metrics-based software maintenance effort model," IEEE, 2004.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Approach: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determined the Difference in  lines of code for various version of  project using CLOC tool.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determined the effort for  various version of  project.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 = 78 + 0.01 * DLOC [3], E is maintenance effort in person hours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Tool Used: CLOC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[3] J. Hayes, S. Patel and L. Zhao, "A metrics-based software maintenance effort model," IEEE, 2004.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3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CLOC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863550"/>
            <a:ext cx="8520600" cy="4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Why CLOC: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Free and Open-Source code coverage library for 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Coverage analysis of branches, lines, methods, and cyclomatic complexity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Allows results from multiple runs to be summed together by language and by project.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Has no dependencies outside the standard Perl distribution.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Results can be produced in a variety of formats: plain text, SQL, XML, comma separated values.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Challenges Faced: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Requires additional tool dependencies(Perl,Node.js,).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Tried various troubleshooting options to get the result in required format.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70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Adaptive Maintenance Effort Results:</a:t>
            </a:r>
            <a:endParaRPr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584150" y="109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{CD363A94-F49D-4903-9652-BA4212E74AAA}</a:tableStyleId>
              </a:tblPr>
              <a:tblGrid>
                <a:gridCol w="724300"/>
                <a:gridCol w="2447300"/>
                <a:gridCol w="1371400"/>
                <a:gridCol w="1404175"/>
                <a:gridCol w="2239750"/>
              </a:tblGrid>
              <a:tr h="61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Sr. No.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Project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Version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Effort Required(Person Hours)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Math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16556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243.56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151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79.51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1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3232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110.32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10577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183.77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3.4.1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221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80.21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30913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387.13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13642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214.42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46381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542.21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M-6 Software Defect Density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Defect Density tries to find a relation between the external software characteristic(quality) and internal product attributes(size)[4].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Defects are faults in the program that , when executed may cause a failure in the software 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are finding the defect density at the project level and not at class level or function level.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do this since our effort(Metric 5) is also calculated at the project level(Difference in lines of code through out the project), so that data we are comparing are not disturbed.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[4] H. Zhang, "An Investigation of the Relationships between Lines of Code and Defects," IEEE.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/>
              <a:t>Approach: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analysed the bugs of various versions of all the 5 projects.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determined the defect/bug density.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Defect Density = Number of defects/KLOC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KLOC = Number of lines of code in thousand.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Lines of code are calculated excluding blank lines and comments.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49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Software Defect Density Results: (Version-wise)</a:t>
            </a:r>
            <a:endParaRPr/>
          </a:p>
        </p:txBody>
      </p:sp>
      <p:graphicFrame>
        <p:nvGraphicFramePr>
          <p:cNvPr id="171" name="Google Shape;171;p31"/>
          <p:cNvGraphicFramePr/>
          <p:nvPr/>
        </p:nvGraphicFramePr>
        <p:xfrm>
          <a:off x="584150" y="109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{CD363A94-F49D-4903-9652-BA4212E74AAA}</a:tableStyleId>
              </a:tblPr>
              <a:tblGrid>
                <a:gridCol w="609925"/>
                <a:gridCol w="2060850"/>
                <a:gridCol w="1154850"/>
                <a:gridCol w="1154850"/>
                <a:gridCol w="1182450"/>
                <a:gridCol w="1886075"/>
              </a:tblGrid>
              <a:tr h="61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Sr. No.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Project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Version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Bugs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KLOC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Software Defect Density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Math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222.070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0.0405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6.1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222.167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305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1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208.918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675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207.686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0337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3.4.1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207.875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625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199.122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1807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173.152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0.2079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5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162.806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0.0491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88650" y="1170125"/>
            <a:ext cx="852060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Getting Project Ready on Machine &amp; Project Used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Statement Coverage, Branch Coverage, Cyclomatic Complexity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Mutation Testing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M-5: Adaptive Maintenance Effort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M-6: Software Defect Density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Correlations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Statement Coverage - Mutation Score.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Branch Coverage - Mutation Score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Statement, Branch coverage and Software defect density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Statement, branch coverage and cyclomatic complexity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Adaptive maintenance effort and software defect density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349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Software Defect Density Results: (Project-wise)</a:t>
            </a:r>
            <a:endParaRPr/>
          </a:p>
        </p:txBody>
      </p:sp>
      <p:graphicFrame>
        <p:nvGraphicFramePr>
          <p:cNvPr id="177" name="Google Shape;177;p32"/>
          <p:cNvGraphicFramePr/>
          <p:nvPr/>
        </p:nvGraphicFramePr>
        <p:xfrm>
          <a:off x="624975" y="1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{CD363A94-F49D-4903-9652-BA4212E74AAA}</a:tableStyleId>
              </a:tblPr>
              <a:tblGrid>
                <a:gridCol w="698375"/>
                <a:gridCol w="2359750"/>
                <a:gridCol w="1322350"/>
                <a:gridCol w="1353950"/>
                <a:gridCol w="2159625"/>
              </a:tblGrid>
              <a:tr h="78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Sr. No.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Project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Bugs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KLOC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Software Defect Density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Lang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81.888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0.04884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2.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Logging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9.665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0.10357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Collections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67.036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0.05966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4.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Math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29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222.167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0.13053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(Statement Coverage, Mutation Score):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63" y="1422802"/>
            <a:ext cx="8600276" cy="334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32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Graph (Statement Coverage, Mutation Score)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625" y="1131238"/>
            <a:ext cx="7678750" cy="393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(Branch Coverage, Mutation Score):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34887" t="0"/>
          <a:stretch/>
        </p:blipFill>
        <p:spPr>
          <a:xfrm>
            <a:off x="534575" y="1090500"/>
            <a:ext cx="789953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Graph (Branch Coverage, Mutation Score)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075" y="1170125"/>
            <a:ext cx="72959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(Statement Coverage, Branch Coverage, Software defect density):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 b="15318" l="0" r="35206" t="0"/>
          <a:stretch/>
        </p:blipFill>
        <p:spPr>
          <a:xfrm>
            <a:off x="1296275" y="1490925"/>
            <a:ext cx="6687675" cy="3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43700" y="22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(Statement Coverage, Software Defect Density):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 rotWithShape="1">
          <a:blip r:embed="rId3">
            <a:alphaModFix/>
          </a:blip>
          <a:srcRect b="7522" l="2217" r="32754" t="23392"/>
          <a:stretch/>
        </p:blipFill>
        <p:spPr>
          <a:xfrm>
            <a:off x="1279875" y="1271875"/>
            <a:ext cx="5565874" cy="36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267425" y="2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(Branch Coverage, Software Defect Density):</a:t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 rotWithShape="1">
          <a:blip r:embed="rId3">
            <a:alphaModFix/>
          </a:blip>
          <a:srcRect b="9263" l="1803" r="34880" t="24423"/>
          <a:stretch/>
        </p:blipFill>
        <p:spPr>
          <a:xfrm>
            <a:off x="1393763" y="911900"/>
            <a:ext cx="6267925" cy="41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(Statement Coverage, Branch Coverage, Cyclomatic complexity):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5" name="Google Shape;225;p40"/>
          <p:cNvPicPr preferRelativeResize="0"/>
          <p:nvPr/>
        </p:nvPicPr>
        <p:blipFill rotWithShape="1">
          <a:blip r:embed="rId3">
            <a:alphaModFix/>
          </a:blip>
          <a:srcRect b="15318" l="0" r="35206" t="0"/>
          <a:stretch/>
        </p:blipFill>
        <p:spPr>
          <a:xfrm>
            <a:off x="1296275" y="1490925"/>
            <a:ext cx="6687675" cy="3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(Statement Coverage, Branch Coverage, Cyclomatic Complexity):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79725"/>
            <a:ext cx="8839199" cy="225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699" y="1579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Used: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11699" y="808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{CD363A94-F49D-4903-9652-BA4212E74AAA}</a:tableStyleId>
              </a:tblPr>
              <a:tblGrid>
                <a:gridCol w="542800"/>
                <a:gridCol w="2285625"/>
                <a:gridCol w="970000"/>
                <a:gridCol w="4916900"/>
              </a:tblGrid>
              <a:tr h="63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Sr. No.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Project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Lines of Code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Description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Lang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79.8K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is used as a helper class for the utilities in the java.lang API.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Logging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9.63K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This project is used as a process when writing a library to write log information to keep a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checkpoint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of the changes made in the libraries.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Collections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132 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This project is a Collections Framework to include various data structures that help us in faster development of java applications.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Math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186K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This project is a self-contained mathematics and statistics library that solves the most common problems in a java program.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JFreechart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167 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JFreeChart is a chart library that is used for the development of various types of charts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(Statement Coverage, Branch Coverage, Cyclomatic Complexity): Graph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586" y="1561900"/>
            <a:ext cx="7194826" cy="32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(Adaptive Maintenance Effort, Software Defect Density):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352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is widely believed that some internal properties of software, such as size, have relationships with software quality.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Defect density finds number of defects per thousand lines of code and Effort is calculated based on the difference in lines of code.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Since there is believed to be a relation between lines of code and defects, we try to extend this and relate difference in lines of code and defects reported for various versions.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relation we got after applying Spearman’s coefficient is negative but with a high p-value.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believe the sample size of our data is not enough to confirm our observations and hence the high p-value.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: Software defect density and Adaptive maintenance (For Commons Math)</a:t>
            </a:r>
            <a:endParaRPr/>
          </a:p>
        </p:txBody>
      </p:sp>
      <p:pic>
        <p:nvPicPr>
          <p:cNvPr id="249" name="Google Shape;249;p44"/>
          <p:cNvPicPr preferRelativeResize="0"/>
          <p:nvPr/>
        </p:nvPicPr>
        <p:blipFill rotWithShape="1">
          <a:blip r:embed="rId3">
            <a:alphaModFix/>
          </a:blip>
          <a:srcRect b="49832" l="3378" r="9551" t="26912"/>
          <a:stretch/>
        </p:blipFill>
        <p:spPr>
          <a:xfrm>
            <a:off x="76050" y="1963375"/>
            <a:ext cx="8991900" cy="142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graph: Software defect density and Adaptive maintenance: </a:t>
            </a:r>
            <a:r>
              <a:rPr lang="en" sz="1200"/>
              <a:t>*(Refer slide 16 for data)</a:t>
            </a:r>
            <a:endParaRPr/>
          </a:p>
        </p:txBody>
      </p:sp>
      <p:pic>
        <p:nvPicPr>
          <p:cNvPr id="255" name="Google Shape;255;p45"/>
          <p:cNvPicPr preferRelativeResize="0"/>
          <p:nvPr/>
        </p:nvPicPr>
        <p:blipFill rotWithShape="1">
          <a:blip r:embed="rId3">
            <a:alphaModFix/>
          </a:blip>
          <a:srcRect b="12659" l="3860" r="24114" t="25824"/>
          <a:stretch/>
        </p:blipFill>
        <p:spPr>
          <a:xfrm>
            <a:off x="800262" y="1375900"/>
            <a:ext cx="7543482" cy="36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: Software defect density and Adaptive maintenance (For Commons Lang)</a:t>
            </a:r>
            <a:endParaRPr/>
          </a:p>
        </p:txBody>
      </p:sp>
      <p:pic>
        <p:nvPicPr>
          <p:cNvPr id="261" name="Google Shape;261;p46"/>
          <p:cNvPicPr preferRelativeResize="0"/>
          <p:nvPr/>
        </p:nvPicPr>
        <p:blipFill rotWithShape="1">
          <a:blip r:embed="rId3">
            <a:alphaModFix/>
          </a:blip>
          <a:srcRect b="48119" l="6503" r="22493" t="27272"/>
          <a:stretch/>
        </p:blipFill>
        <p:spPr>
          <a:xfrm>
            <a:off x="278813" y="1949550"/>
            <a:ext cx="8586375" cy="1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graph: Software defect density and Adaptive maintenance: </a:t>
            </a:r>
            <a:endParaRPr/>
          </a:p>
        </p:txBody>
      </p:sp>
      <p:pic>
        <p:nvPicPr>
          <p:cNvPr id="267" name="Google Shape;267;p47"/>
          <p:cNvPicPr preferRelativeResize="0"/>
          <p:nvPr/>
        </p:nvPicPr>
        <p:blipFill rotWithShape="1">
          <a:blip r:embed="rId3">
            <a:alphaModFix/>
          </a:blip>
          <a:srcRect b="11207" l="4268" r="24113" t="25827"/>
          <a:stretch/>
        </p:blipFill>
        <p:spPr>
          <a:xfrm>
            <a:off x="1032387" y="1534775"/>
            <a:ext cx="7079227" cy="3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: Software defect density and Adaptive maintenance (For Commons Collections)</a:t>
            </a:r>
            <a:endParaRPr/>
          </a:p>
        </p:txBody>
      </p:sp>
      <p:pic>
        <p:nvPicPr>
          <p:cNvPr id="273" name="Google Shape;273;p48"/>
          <p:cNvPicPr preferRelativeResize="0"/>
          <p:nvPr/>
        </p:nvPicPr>
        <p:blipFill rotWithShape="1">
          <a:blip r:embed="rId3">
            <a:alphaModFix/>
          </a:blip>
          <a:srcRect b="28580" l="2346" r="42832" t="30890"/>
          <a:stretch/>
        </p:blipFill>
        <p:spPr>
          <a:xfrm>
            <a:off x="579862" y="1493275"/>
            <a:ext cx="7984273" cy="331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graph: Software defect density and Adaptive maintenance: </a:t>
            </a:r>
            <a:endParaRPr/>
          </a:p>
        </p:txBody>
      </p:sp>
      <p:pic>
        <p:nvPicPr>
          <p:cNvPr id="279" name="Google Shape;279;p49"/>
          <p:cNvPicPr preferRelativeResize="0"/>
          <p:nvPr/>
        </p:nvPicPr>
        <p:blipFill rotWithShape="1">
          <a:blip r:embed="rId3">
            <a:alphaModFix/>
          </a:blip>
          <a:srcRect b="11570" l="3455" r="21272" t="26190"/>
          <a:stretch/>
        </p:blipFill>
        <p:spPr>
          <a:xfrm>
            <a:off x="842575" y="1493275"/>
            <a:ext cx="7458848" cy="346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: Software defect density and Adaptive maintenance (For Commons Collections)</a:t>
            </a:r>
            <a:endParaRPr/>
          </a:p>
        </p:txBody>
      </p:sp>
      <p:pic>
        <p:nvPicPr>
          <p:cNvPr id="285" name="Google Shape;285;p50"/>
          <p:cNvPicPr preferRelativeResize="0"/>
          <p:nvPr/>
        </p:nvPicPr>
        <p:blipFill rotWithShape="1">
          <a:blip r:embed="rId3">
            <a:alphaModFix/>
          </a:blip>
          <a:srcRect b="46672" l="3863" r="40392" t="26910"/>
          <a:stretch/>
        </p:blipFill>
        <p:spPr>
          <a:xfrm>
            <a:off x="446162" y="2073975"/>
            <a:ext cx="8251675" cy="21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Correlation graph: Software defect density and Adaptive maintenance: </a:t>
            </a:r>
            <a:endParaRPr/>
          </a:p>
        </p:txBody>
      </p:sp>
      <p:pic>
        <p:nvPicPr>
          <p:cNvPr id="291" name="Google Shape;291;p51"/>
          <p:cNvPicPr preferRelativeResize="0"/>
          <p:nvPr/>
        </p:nvPicPr>
        <p:blipFill rotWithShape="1">
          <a:blip r:embed="rId3">
            <a:alphaModFix/>
          </a:blip>
          <a:srcRect b="11934" l="4064" r="22696" t="27634"/>
          <a:stretch/>
        </p:blipFill>
        <p:spPr>
          <a:xfrm>
            <a:off x="794175" y="1465625"/>
            <a:ext cx="7555650" cy="35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Getting Project Ready on Machine: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imported the project into the eclipse.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resolved the dependencies errors and compiled them successfully.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ran the tool and determined the statement coverage, branch coverage and cyclomatic complexity.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ran the pitclipse tool on eclipse oxygen and determined the mutation score.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M. M. S. Sarwar, S. Shahzad and I. Ahmad, "Cyclomatic complexity: The nesting problem," IEEE, 2014.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H. Zhang, "An Investigation of the Relationships between Lines of Code and Defects," IEEE.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SmartBear Software, "https://support.smartbear.com/collaborator/docs/reference/metrics.html".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Guru99, "Mutation Testing in Software Testing: Mutant Score &amp; Analysis Example," https://www.guru99.com/mutation-testing.html, 2019.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J. Hayes, S. Patel and L. Zhao, "A metrics-based software maintenance effort model," IEEE, 2004.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M-1, M-2, M-4 : Statement Coverage, Branch Coverage, Cyclomatic Complexity: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38700"/>
            <a:ext cx="8520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Tool Used: JaCoCo [1]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Why we used JaCoCo: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Free and Open-Source code coverage library for 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Coverage analysis of branches, lines, methods, and cyclomatic complexity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Several report formats (HTML, XML, CSV)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Integration with Various Tools (Eclipse, Ant Tasks, Maven plug-in, Gradle)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[1] https://www.eclemma.org/jacoco/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Challenges Faced: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Build multiple version of same project to get the analysis result.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Resolve dependency error.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Ignoring the test cases(@Ignore) which show no coverage.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650" y="2427425"/>
            <a:ext cx="6894700" cy="2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8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Analysis Result: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311700" y="9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{CD363A94-F49D-4903-9652-BA4212E74AAA}</a:tableStyleId>
              </a:tblPr>
              <a:tblGrid>
                <a:gridCol w="746100"/>
                <a:gridCol w="2719050"/>
                <a:gridCol w="1499100"/>
                <a:gridCol w="1654750"/>
                <a:gridCol w="1654750"/>
              </a:tblGrid>
              <a:tr h="86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Sr. No.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Project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Statement Coverage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Branch Coverage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Cyclomatic Complexity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Lang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0.9428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0.8431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22.1061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Logging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0.5030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0.3904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12.1411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Collections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0.8940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0.7884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14.0750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Apache Commons Math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0.9446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0.8421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14.9606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4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JFreechart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0.7203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0.4680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24.5338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M-3 Mutation Testing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12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Tool Used: PitClipse[2]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Why we used PitClipse: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Free and Open-Source code coverage library for 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Coverage analysis of branches, lines, methods, and cyclomatic complexity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Several report formats (HTML, XML, CSV)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Integration with Various Tools (Eclipse, Ant Tasks, Maven plug-in, Gradle)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[2] https://marketplace.eclipse.org/content/pitclipse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Multiple timeouts while analysis project. 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Ignoring the test cases(@Ignore), which didn’t pass without mutation when calculating line coverage . 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66" y="2761635"/>
            <a:ext cx="8764067" cy="140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