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38" r:id="rId1"/>
  </p:sldMasterIdLst>
  <p:notesMasterIdLst>
    <p:notesMasterId r:id="rId31"/>
  </p:notesMasterIdLst>
  <p:handoutMasterIdLst>
    <p:handoutMasterId r:id="rId32"/>
  </p:handoutMasterIdLst>
  <p:sldIdLst>
    <p:sldId id="256" r:id="rId2"/>
    <p:sldId id="405" r:id="rId3"/>
    <p:sldId id="383" r:id="rId4"/>
    <p:sldId id="384" r:id="rId5"/>
    <p:sldId id="386" r:id="rId6"/>
    <p:sldId id="387" r:id="rId7"/>
    <p:sldId id="415" r:id="rId8"/>
    <p:sldId id="388" r:id="rId9"/>
    <p:sldId id="389" r:id="rId10"/>
    <p:sldId id="390" r:id="rId11"/>
    <p:sldId id="391" r:id="rId12"/>
    <p:sldId id="392" r:id="rId13"/>
    <p:sldId id="416" r:id="rId14"/>
    <p:sldId id="417" r:id="rId15"/>
    <p:sldId id="418" r:id="rId16"/>
    <p:sldId id="419" r:id="rId17"/>
    <p:sldId id="420" r:id="rId18"/>
    <p:sldId id="421" r:id="rId19"/>
    <p:sldId id="422" r:id="rId20"/>
    <p:sldId id="414" r:id="rId21"/>
    <p:sldId id="406" r:id="rId22"/>
    <p:sldId id="407" r:id="rId23"/>
    <p:sldId id="408" r:id="rId24"/>
    <p:sldId id="409" r:id="rId25"/>
    <p:sldId id="410" r:id="rId26"/>
    <p:sldId id="411" r:id="rId27"/>
    <p:sldId id="412" r:id="rId28"/>
    <p:sldId id="413" r:id="rId29"/>
    <p:sldId id="369" r:id="rId30"/>
  </p:sldIdLst>
  <p:sldSz cx="12192000" cy="6858000"/>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85" autoAdjust="0"/>
    <p:restoredTop sz="90555" autoAdjust="0"/>
  </p:normalViewPr>
  <p:slideViewPr>
    <p:cSldViewPr>
      <p:cViewPr varScale="1">
        <p:scale>
          <a:sx n="104" d="100"/>
          <a:sy n="104" d="100"/>
        </p:scale>
        <p:origin x="1416" y="200"/>
      </p:cViewPr>
      <p:guideLst>
        <p:guide orient="horz" pos="2208"/>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66" d="100"/>
        <a:sy n="66" d="100"/>
      </p:scale>
      <p:origin x="0" y="45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3" Type="http://schemas.openxmlformats.org/officeDocument/2006/relationships/slide" Target="slides/slide8.xml"/><Relationship Id="rId7" Type="http://schemas.openxmlformats.org/officeDocument/2006/relationships/slide" Target="slides/slide25.xml"/><Relationship Id="rId2" Type="http://schemas.openxmlformats.org/officeDocument/2006/relationships/slide" Target="slides/slide6.xml"/><Relationship Id="rId1" Type="http://schemas.openxmlformats.org/officeDocument/2006/relationships/slide" Target="slides/slide1.xml"/><Relationship Id="rId6" Type="http://schemas.openxmlformats.org/officeDocument/2006/relationships/slide" Target="slides/slide24.xml"/><Relationship Id="rId5" Type="http://schemas.openxmlformats.org/officeDocument/2006/relationships/slide" Target="slides/slide23.xml"/><Relationship Id="rId4"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D3F4AD58-B9AF-8049-9586-F2DC0A1330A1}"/>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3672" tIns="46835" rIns="93672" bIns="46835" numCol="1" anchor="t" anchorCtr="0" compatLnSpc="1">
            <a:prstTxWarp prst="textNoShape">
              <a:avLst/>
            </a:prstTxWarp>
          </a:bodyPr>
          <a:lstStyle>
            <a:lvl1pPr defTabSz="936637" eaLnBrk="1" hangingPunct="1">
              <a:defRPr sz="1200"/>
            </a:lvl1pPr>
          </a:lstStyle>
          <a:p>
            <a:pPr>
              <a:defRPr/>
            </a:pPr>
            <a:endParaRPr lang="en-US"/>
          </a:p>
        </p:txBody>
      </p:sp>
      <p:sp>
        <p:nvSpPr>
          <p:cNvPr id="152579" name="Rectangle 3">
            <a:extLst>
              <a:ext uri="{FF2B5EF4-FFF2-40B4-BE49-F238E27FC236}">
                <a16:creationId xmlns:a16="http://schemas.microsoft.com/office/drawing/2014/main" id="{0F0F8622-A7DC-494E-9C4D-2BEC6F14A891}"/>
              </a:ext>
            </a:extLst>
          </p:cNvPr>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3672" tIns="46835" rIns="93672" bIns="46835" numCol="1" anchor="t" anchorCtr="0" compatLnSpc="1">
            <a:prstTxWarp prst="textNoShape">
              <a:avLst/>
            </a:prstTxWarp>
          </a:bodyPr>
          <a:lstStyle>
            <a:lvl1pPr algn="r" defTabSz="936637" eaLnBrk="1" hangingPunct="1">
              <a:defRPr sz="1200"/>
            </a:lvl1pPr>
          </a:lstStyle>
          <a:p>
            <a:pPr>
              <a:defRPr/>
            </a:pPr>
            <a:endParaRPr lang="en-US"/>
          </a:p>
        </p:txBody>
      </p:sp>
      <p:sp>
        <p:nvSpPr>
          <p:cNvPr id="152580" name="Rectangle 4">
            <a:extLst>
              <a:ext uri="{FF2B5EF4-FFF2-40B4-BE49-F238E27FC236}">
                <a16:creationId xmlns:a16="http://schemas.microsoft.com/office/drawing/2014/main" id="{7521F155-10D0-C747-88E0-DF3A10BFAAD0}"/>
              </a:ext>
            </a:extLst>
          </p:cNvPr>
          <p:cNvSpPr>
            <a:spLocks noGrp="1" noChangeArrowheads="1"/>
          </p:cNvSpPr>
          <p:nvPr>
            <p:ph type="ftr" sz="quarter" idx="2"/>
          </p:nvPr>
        </p:nvSpPr>
        <p:spPr bwMode="auto">
          <a:xfrm>
            <a:off x="0" y="9723438"/>
            <a:ext cx="3076575" cy="509587"/>
          </a:xfrm>
          <a:prstGeom prst="rect">
            <a:avLst/>
          </a:prstGeom>
          <a:noFill/>
          <a:ln w="9525">
            <a:noFill/>
            <a:miter lim="800000"/>
            <a:headEnd/>
            <a:tailEnd/>
          </a:ln>
          <a:effectLst/>
        </p:spPr>
        <p:txBody>
          <a:bodyPr vert="horz" wrap="square" lIns="93672" tIns="46835" rIns="93672" bIns="46835" numCol="1" anchor="b" anchorCtr="0" compatLnSpc="1">
            <a:prstTxWarp prst="textNoShape">
              <a:avLst/>
            </a:prstTxWarp>
          </a:bodyPr>
          <a:lstStyle>
            <a:lvl1pPr defTabSz="936637" eaLnBrk="1" hangingPunct="1">
              <a:defRPr sz="1200"/>
            </a:lvl1pPr>
          </a:lstStyle>
          <a:p>
            <a:pPr>
              <a:defRPr/>
            </a:pPr>
            <a:endParaRPr lang="en-US"/>
          </a:p>
        </p:txBody>
      </p:sp>
      <p:sp>
        <p:nvSpPr>
          <p:cNvPr id="152581" name="Rectangle 5">
            <a:extLst>
              <a:ext uri="{FF2B5EF4-FFF2-40B4-BE49-F238E27FC236}">
                <a16:creationId xmlns:a16="http://schemas.microsoft.com/office/drawing/2014/main" id="{7C1A0E06-31FC-8C43-A745-AABAB7386A3C}"/>
              </a:ext>
            </a:extLst>
          </p:cNvPr>
          <p:cNvSpPr>
            <a:spLocks noGrp="1" noChangeArrowheads="1"/>
          </p:cNvSpPr>
          <p:nvPr>
            <p:ph type="sldNum" sz="quarter" idx="3"/>
          </p:nvPr>
        </p:nvSpPr>
        <p:spPr bwMode="auto">
          <a:xfrm>
            <a:off x="4021138" y="9723438"/>
            <a:ext cx="3076575" cy="509587"/>
          </a:xfrm>
          <a:prstGeom prst="rect">
            <a:avLst/>
          </a:prstGeom>
          <a:noFill/>
          <a:ln w="9525">
            <a:noFill/>
            <a:miter lim="800000"/>
            <a:headEnd/>
            <a:tailEnd/>
          </a:ln>
          <a:effectLst/>
        </p:spPr>
        <p:txBody>
          <a:bodyPr vert="horz" wrap="square" lIns="93672" tIns="46835" rIns="93672" bIns="46835" numCol="1" anchor="b" anchorCtr="0" compatLnSpc="1">
            <a:prstTxWarp prst="textNoShape">
              <a:avLst/>
            </a:prstTxWarp>
          </a:bodyPr>
          <a:lstStyle>
            <a:lvl1pPr algn="r" defTabSz="936625" eaLnBrk="1" hangingPunct="1">
              <a:defRPr sz="1200" smtClean="0"/>
            </a:lvl1pPr>
          </a:lstStyle>
          <a:p>
            <a:pPr>
              <a:defRPr/>
            </a:pPr>
            <a:fld id="{1CDECB0C-3C72-CC47-B44E-23E0E1590AB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C2EA94C5-D6A5-0C4D-B327-B154AF8E4AC7}"/>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20" tIns="49512" rIns="99020" bIns="49512" numCol="1" anchor="t" anchorCtr="0" compatLnSpc="1">
            <a:prstTxWarp prst="textNoShape">
              <a:avLst/>
            </a:prstTxWarp>
          </a:bodyPr>
          <a:lstStyle>
            <a:lvl1pPr defTabSz="989817" eaLnBrk="1" hangingPunct="1">
              <a:defRPr sz="1300"/>
            </a:lvl1pPr>
          </a:lstStyle>
          <a:p>
            <a:pPr>
              <a:defRPr/>
            </a:pPr>
            <a:endParaRPr lang="en-US"/>
          </a:p>
        </p:txBody>
      </p:sp>
      <p:sp>
        <p:nvSpPr>
          <p:cNvPr id="27651" name="Rectangle 3">
            <a:extLst>
              <a:ext uri="{FF2B5EF4-FFF2-40B4-BE49-F238E27FC236}">
                <a16:creationId xmlns:a16="http://schemas.microsoft.com/office/drawing/2014/main" id="{87A5E4D1-E36A-CE48-8E16-77C8EBBEA6E1}"/>
              </a:ext>
            </a:extLst>
          </p:cNvPr>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20" tIns="49512" rIns="99020" bIns="49512" numCol="1" anchor="t" anchorCtr="0" compatLnSpc="1">
            <a:prstTxWarp prst="textNoShape">
              <a:avLst/>
            </a:prstTxWarp>
          </a:bodyPr>
          <a:lstStyle>
            <a:lvl1pPr algn="r" defTabSz="989817" eaLnBrk="1" hangingPunct="1">
              <a:defRPr sz="1300"/>
            </a:lvl1pPr>
          </a:lstStyle>
          <a:p>
            <a:pPr>
              <a:defRPr/>
            </a:pPr>
            <a:endParaRPr lang="en-US"/>
          </a:p>
        </p:txBody>
      </p:sp>
      <p:sp>
        <p:nvSpPr>
          <p:cNvPr id="15364" name="Rectangle 4">
            <a:extLst>
              <a:ext uri="{FF2B5EF4-FFF2-40B4-BE49-F238E27FC236}">
                <a16:creationId xmlns:a16="http://schemas.microsoft.com/office/drawing/2014/main" id="{0DF632A9-A69E-524A-9FEA-9CC801E44CE6}"/>
              </a:ext>
            </a:extLst>
          </p:cNvPr>
          <p:cNvSpPr>
            <a:spLocks noGrp="1" noRot="1" noChangeAspect="1" noChangeArrowheads="1" noTextEdit="1"/>
          </p:cNvSpPr>
          <p:nvPr>
            <p:ph type="sldImg" idx="2"/>
          </p:nvPr>
        </p:nvSpPr>
        <p:spPr bwMode="auto">
          <a:xfrm>
            <a:off x="141288" y="768350"/>
            <a:ext cx="6821487"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a:extLst>
              <a:ext uri="{FF2B5EF4-FFF2-40B4-BE49-F238E27FC236}">
                <a16:creationId xmlns:a16="http://schemas.microsoft.com/office/drawing/2014/main" id="{451E09F4-F2FA-4F46-AE3B-87D8F1128F05}"/>
              </a:ext>
            </a:extLst>
          </p:cNvPr>
          <p:cNvSpPr>
            <a:spLocks noGrp="1" noChangeArrowheads="1"/>
          </p:cNvSpPr>
          <p:nvPr>
            <p:ph type="body" sz="quarter" idx="3"/>
          </p:nvPr>
        </p:nvSpPr>
        <p:spPr bwMode="auto">
          <a:xfrm>
            <a:off x="946150" y="4862513"/>
            <a:ext cx="5207000" cy="4603750"/>
          </a:xfrm>
          <a:prstGeom prst="rect">
            <a:avLst/>
          </a:prstGeom>
          <a:noFill/>
          <a:ln w="9525">
            <a:noFill/>
            <a:miter lim="800000"/>
            <a:headEnd/>
            <a:tailEnd/>
          </a:ln>
          <a:effectLst/>
        </p:spPr>
        <p:txBody>
          <a:bodyPr vert="horz" wrap="square" lIns="99020" tIns="49512" rIns="99020" bIns="4951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654" name="Rectangle 6">
            <a:extLst>
              <a:ext uri="{FF2B5EF4-FFF2-40B4-BE49-F238E27FC236}">
                <a16:creationId xmlns:a16="http://schemas.microsoft.com/office/drawing/2014/main" id="{3A336ED5-0911-1543-AD60-94776F85FAC0}"/>
              </a:ext>
            </a:extLst>
          </p:cNvPr>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20" tIns="49512" rIns="99020" bIns="49512" numCol="1" anchor="b" anchorCtr="0" compatLnSpc="1">
            <a:prstTxWarp prst="textNoShape">
              <a:avLst/>
            </a:prstTxWarp>
          </a:bodyPr>
          <a:lstStyle>
            <a:lvl1pPr defTabSz="989817" eaLnBrk="1" hangingPunct="1">
              <a:defRPr sz="1300"/>
            </a:lvl1pPr>
          </a:lstStyle>
          <a:p>
            <a:pPr>
              <a:defRPr/>
            </a:pPr>
            <a:endParaRPr lang="en-US"/>
          </a:p>
        </p:txBody>
      </p:sp>
      <p:sp>
        <p:nvSpPr>
          <p:cNvPr id="27655" name="Rectangle 7">
            <a:extLst>
              <a:ext uri="{FF2B5EF4-FFF2-40B4-BE49-F238E27FC236}">
                <a16:creationId xmlns:a16="http://schemas.microsoft.com/office/drawing/2014/main" id="{C10CDF06-1285-9E45-B65D-D3CB9B760A26}"/>
              </a:ext>
            </a:extLst>
          </p:cNvPr>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20" tIns="49512" rIns="99020" bIns="49512" numCol="1" anchor="b" anchorCtr="0" compatLnSpc="1">
            <a:prstTxWarp prst="textNoShape">
              <a:avLst/>
            </a:prstTxWarp>
          </a:bodyPr>
          <a:lstStyle>
            <a:lvl1pPr algn="r" defTabSz="989013" eaLnBrk="1" hangingPunct="1">
              <a:defRPr sz="1300" smtClean="0"/>
            </a:lvl1pPr>
          </a:lstStyle>
          <a:p>
            <a:pPr>
              <a:defRPr/>
            </a:pPr>
            <a:fld id="{1CE5C1B2-B159-0A40-B50A-2846FCCE387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a:extLst>
              <a:ext uri="{FF2B5EF4-FFF2-40B4-BE49-F238E27FC236}">
                <a16:creationId xmlns:a16="http://schemas.microsoft.com/office/drawing/2014/main" id="{827D62F4-362F-384B-B0DF-F1C54B726131}"/>
              </a:ext>
            </a:extLst>
          </p:cNvPr>
          <p:cNvSpPr>
            <a:spLocks noGrp="1" noRot="1" noChangeAspect="1" noChangeArrowheads="1" noTextEdit="1"/>
          </p:cNvSpPr>
          <p:nvPr>
            <p:ph type="sldImg"/>
          </p:nvPr>
        </p:nvSpPr>
        <p:spPr>
          <a:xfrm>
            <a:off x="141288" y="768350"/>
            <a:ext cx="6821487" cy="3838575"/>
          </a:xfrm>
          <a:ln/>
        </p:spPr>
      </p:sp>
      <p:sp>
        <p:nvSpPr>
          <p:cNvPr id="19458" name="Notes Placeholder 2">
            <a:extLst>
              <a:ext uri="{FF2B5EF4-FFF2-40B4-BE49-F238E27FC236}">
                <a16:creationId xmlns:a16="http://schemas.microsoft.com/office/drawing/2014/main" id="{D7962598-7045-E24D-AA34-70A918111F9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Lessons to be learned:</a:t>
            </a:r>
          </a:p>
          <a:p>
            <a:r>
              <a:rPr lang="en-US" altLang="en-US"/>
              <a:t>A sense that cryptography is hard and needs to be carefully developed and examined.  </a:t>
            </a:r>
          </a:p>
          <a:p>
            <a:r>
              <a:rPr lang="en-US" altLang="en-US"/>
              <a:t>That you don’t know how to break your system doesn’t mean that others cannot find out a way to do so.  </a:t>
            </a:r>
          </a:p>
        </p:txBody>
      </p:sp>
      <p:sp>
        <p:nvSpPr>
          <p:cNvPr id="19459" name="Slide Number Placeholder 3">
            <a:extLst>
              <a:ext uri="{FF2B5EF4-FFF2-40B4-BE49-F238E27FC236}">
                <a16:creationId xmlns:a16="http://schemas.microsoft.com/office/drawing/2014/main" id="{148EDF9B-6D22-BE4A-880D-38150258C7E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spcBef>
                <a:spcPct val="30000"/>
              </a:spcBef>
              <a:defRPr kumimoji="1" sz="1200">
                <a:solidFill>
                  <a:schemeClr val="tx1"/>
                </a:solidFill>
                <a:latin typeface="Times New Roman" panose="02020603050405020304" pitchFamily="18" charset="0"/>
              </a:defRPr>
            </a:lvl1pPr>
            <a:lvl2pPr marL="742950" indent="-285750" defTabSz="989013">
              <a:spcBef>
                <a:spcPct val="30000"/>
              </a:spcBef>
              <a:defRPr kumimoji="1" sz="1200">
                <a:solidFill>
                  <a:schemeClr val="tx1"/>
                </a:solidFill>
                <a:latin typeface="Times New Roman" panose="02020603050405020304" pitchFamily="18" charset="0"/>
              </a:defRPr>
            </a:lvl2pPr>
            <a:lvl3pPr marL="1143000" indent="-228600" defTabSz="989013">
              <a:spcBef>
                <a:spcPct val="30000"/>
              </a:spcBef>
              <a:defRPr kumimoji="1" sz="1200">
                <a:solidFill>
                  <a:schemeClr val="tx1"/>
                </a:solidFill>
                <a:latin typeface="Times New Roman" panose="02020603050405020304" pitchFamily="18" charset="0"/>
              </a:defRPr>
            </a:lvl3pPr>
            <a:lvl4pPr marL="1600200" indent="-228600" defTabSz="989013">
              <a:spcBef>
                <a:spcPct val="30000"/>
              </a:spcBef>
              <a:defRPr kumimoji="1" sz="1200">
                <a:solidFill>
                  <a:schemeClr val="tx1"/>
                </a:solidFill>
                <a:latin typeface="Times New Roman" panose="02020603050405020304" pitchFamily="18" charset="0"/>
              </a:defRPr>
            </a:lvl4pPr>
            <a:lvl5pPr marL="2057400" indent="-228600" defTabSz="989013">
              <a:spcBef>
                <a:spcPct val="30000"/>
              </a:spcBef>
              <a:defRPr kumimoji="1" sz="1200">
                <a:solidFill>
                  <a:schemeClr val="tx1"/>
                </a:solidFill>
                <a:latin typeface="Times New Roman" panose="02020603050405020304" pitchFamily="18" charset="0"/>
              </a:defRPr>
            </a:lvl5pPr>
            <a:lvl6pPr marL="25146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FB54157-2182-5642-8085-84E2A9324912}" type="slidenum">
              <a:rPr kumimoji="0" lang="en-US" altLang="en-US" sz="1300"/>
              <a:pPr>
                <a:spcBef>
                  <a:spcPct val="0"/>
                </a:spcBef>
              </a:pPr>
              <a:t>2</a:t>
            </a:fld>
            <a:endParaRPr kumimoji="0" lang="en-US" altLang="en-US"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a:extLst>
              <a:ext uri="{FF2B5EF4-FFF2-40B4-BE49-F238E27FC236}">
                <a16:creationId xmlns:a16="http://schemas.microsoft.com/office/drawing/2014/main" id="{05464097-B992-AB40-AA89-C9639C1C17A9}"/>
              </a:ext>
            </a:extLst>
          </p:cNvPr>
          <p:cNvSpPr>
            <a:spLocks noGrp="1" noRot="1" noChangeAspect="1" noChangeArrowheads="1" noTextEdit="1"/>
          </p:cNvSpPr>
          <p:nvPr>
            <p:ph type="sldImg"/>
          </p:nvPr>
        </p:nvSpPr>
        <p:spPr>
          <a:xfrm>
            <a:off x="141288" y="768350"/>
            <a:ext cx="6821487" cy="3838575"/>
          </a:xfrm>
          <a:ln/>
        </p:spPr>
      </p:sp>
      <p:sp>
        <p:nvSpPr>
          <p:cNvPr id="47106" name="Notes Placeholder 2">
            <a:extLst>
              <a:ext uri="{FF2B5EF4-FFF2-40B4-BE49-F238E27FC236}">
                <a16:creationId xmlns:a16="http://schemas.microsoft.com/office/drawing/2014/main" id="{BC99BFA1-BE1C-9F4B-ABC1-AE2C862ED94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a:p>
            <a:r>
              <a:rPr lang="en-US" altLang="en-US"/>
              <a:t>The key can be changed easily; the algorithm cannot. </a:t>
            </a:r>
          </a:p>
        </p:txBody>
      </p:sp>
      <p:sp>
        <p:nvSpPr>
          <p:cNvPr id="47107" name="Slide Number Placeholder 3">
            <a:extLst>
              <a:ext uri="{FF2B5EF4-FFF2-40B4-BE49-F238E27FC236}">
                <a16:creationId xmlns:a16="http://schemas.microsoft.com/office/drawing/2014/main" id="{9F9AEDC7-6C04-3C48-9AB7-C0D36DCFB0A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spcBef>
                <a:spcPct val="30000"/>
              </a:spcBef>
              <a:defRPr kumimoji="1" sz="1200">
                <a:solidFill>
                  <a:schemeClr val="tx1"/>
                </a:solidFill>
                <a:latin typeface="Times New Roman" panose="02020603050405020304" pitchFamily="18" charset="0"/>
              </a:defRPr>
            </a:lvl1pPr>
            <a:lvl2pPr marL="742950" indent="-285750" defTabSz="989013">
              <a:spcBef>
                <a:spcPct val="30000"/>
              </a:spcBef>
              <a:defRPr kumimoji="1" sz="1200">
                <a:solidFill>
                  <a:schemeClr val="tx1"/>
                </a:solidFill>
                <a:latin typeface="Times New Roman" panose="02020603050405020304" pitchFamily="18" charset="0"/>
              </a:defRPr>
            </a:lvl2pPr>
            <a:lvl3pPr marL="1143000" indent="-228600" defTabSz="989013">
              <a:spcBef>
                <a:spcPct val="30000"/>
              </a:spcBef>
              <a:defRPr kumimoji="1" sz="1200">
                <a:solidFill>
                  <a:schemeClr val="tx1"/>
                </a:solidFill>
                <a:latin typeface="Times New Roman" panose="02020603050405020304" pitchFamily="18" charset="0"/>
              </a:defRPr>
            </a:lvl3pPr>
            <a:lvl4pPr marL="1600200" indent="-228600" defTabSz="989013">
              <a:spcBef>
                <a:spcPct val="30000"/>
              </a:spcBef>
              <a:defRPr kumimoji="1" sz="1200">
                <a:solidFill>
                  <a:schemeClr val="tx1"/>
                </a:solidFill>
                <a:latin typeface="Times New Roman" panose="02020603050405020304" pitchFamily="18" charset="0"/>
              </a:defRPr>
            </a:lvl4pPr>
            <a:lvl5pPr marL="2057400" indent="-228600" defTabSz="989013">
              <a:spcBef>
                <a:spcPct val="30000"/>
              </a:spcBef>
              <a:defRPr kumimoji="1" sz="1200">
                <a:solidFill>
                  <a:schemeClr val="tx1"/>
                </a:solidFill>
                <a:latin typeface="Times New Roman" panose="02020603050405020304" pitchFamily="18" charset="0"/>
              </a:defRPr>
            </a:lvl5pPr>
            <a:lvl6pPr marL="25146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E0ACC08-77E7-3B41-A5D7-819B212AF062}" type="slidenum">
              <a:rPr kumimoji="0" lang="en-US" altLang="en-US" sz="1300"/>
              <a:pPr>
                <a:spcBef>
                  <a:spcPct val="0"/>
                </a:spcBef>
              </a:pPr>
              <a:t>28</a:t>
            </a:fld>
            <a:endParaRPr kumimoji="0" lang="en-US" altLang="en-US"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a:extLst>
              <a:ext uri="{FF2B5EF4-FFF2-40B4-BE49-F238E27FC236}">
                <a16:creationId xmlns:a16="http://schemas.microsoft.com/office/drawing/2014/main" id="{5BCDB8E6-2AE9-7A49-A358-489B20385EA8}"/>
              </a:ext>
            </a:extLst>
          </p:cNvPr>
          <p:cNvSpPr>
            <a:spLocks noGrp="1" noRot="1" noChangeAspect="1" noChangeArrowheads="1" noTextEdit="1"/>
          </p:cNvSpPr>
          <p:nvPr>
            <p:ph type="sldImg"/>
          </p:nvPr>
        </p:nvSpPr>
        <p:spPr>
          <a:xfrm>
            <a:off x="141288" y="768350"/>
            <a:ext cx="6821487" cy="3838575"/>
          </a:xfrm>
          <a:ln/>
        </p:spPr>
      </p:sp>
      <p:sp>
        <p:nvSpPr>
          <p:cNvPr id="21506" name="Notes Placeholder 2">
            <a:extLst>
              <a:ext uri="{FF2B5EF4-FFF2-40B4-BE49-F238E27FC236}">
                <a16:creationId xmlns:a16="http://schemas.microsoft.com/office/drawing/2014/main" id="{A9A8B87B-893E-2045-A3AC-E0E44439F1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Now the goal of cryptography is much broader.</a:t>
            </a:r>
          </a:p>
        </p:txBody>
      </p:sp>
      <p:sp>
        <p:nvSpPr>
          <p:cNvPr id="21507" name="Slide Number Placeholder 3">
            <a:extLst>
              <a:ext uri="{FF2B5EF4-FFF2-40B4-BE49-F238E27FC236}">
                <a16:creationId xmlns:a16="http://schemas.microsoft.com/office/drawing/2014/main" id="{5811FDDC-139E-964B-9723-9D771E08F07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spcBef>
                <a:spcPct val="30000"/>
              </a:spcBef>
              <a:defRPr kumimoji="1" sz="1200">
                <a:solidFill>
                  <a:schemeClr val="tx1"/>
                </a:solidFill>
                <a:latin typeface="Times New Roman" panose="02020603050405020304" pitchFamily="18" charset="0"/>
              </a:defRPr>
            </a:lvl1pPr>
            <a:lvl2pPr marL="742950" indent="-285750" defTabSz="989013">
              <a:spcBef>
                <a:spcPct val="30000"/>
              </a:spcBef>
              <a:defRPr kumimoji="1" sz="1200">
                <a:solidFill>
                  <a:schemeClr val="tx1"/>
                </a:solidFill>
                <a:latin typeface="Times New Roman" panose="02020603050405020304" pitchFamily="18" charset="0"/>
              </a:defRPr>
            </a:lvl2pPr>
            <a:lvl3pPr marL="1143000" indent="-228600" defTabSz="989013">
              <a:spcBef>
                <a:spcPct val="30000"/>
              </a:spcBef>
              <a:defRPr kumimoji="1" sz="1200">
                <a:solidFill>
                  <a:schemeClr val="tx1"/>
                </a:solidFill>
                <a:latin typeface="Times New Roman" panose="02020603050405020304" pitchFamily="18" charset="0"/>
              </a:defRPr>
            </a:lvl3pPr>
            <a:lvl4pPr marL="1600200" indent="-228600" defTabSz="989013">
              <a:spcBef>
                <a:spcPct val="30000"/>
              </a:spcBef>
              <a:defRPr kumimoji="1" sz="1200">
                <a:solidFill>
                  <a:schemeClr val="tx1"/>
                </a:solidFill>
                <a:latin typeface="Times New Roman" panose="02020603050405020304" pitchFamily="18" charset="0"/>
              </a:defRPr>
            </a:lvl4pPr>
            <a:lvl5pPr marL="2057400" indent="-228600" defTabSz="989013">
              <a:spcBef>
                <a:spcPct val="30000"/>
              </a:spcBef>
              <a:defRPr kumimoji="1" sz="1200">
                <a:solidFill>
                  <a:schemeClr val="tx1"/>
                </a:solidFill>
                <a:latin typeface="Times New Roman" panose="02020603050405020304" pitchFamily="18" charset="0"/>
              </a:defRPr>
            </a:lvl5pPr>
            <a:lvl6pPr marL="25146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EFCD609-75BC-AD46-B435-1C772E8FFA9F}" type="slidenum">
              <a:rPr kumimoji="0" lang="en-US" altLang="en-US" sz="1300"/>
              <a:pPr>
                <a:spcBef>
                  <a:spcPct val="0"/>
                </a:spcBef>
              </a:pPr>
              <a:t>3</a:t>
            </a:fld>
            <a:endParaRPr kumimoji="0" lang="en-US" altLang="en-US"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0516F226-CC19-F14D-9690-66021A9059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spcBef>
                <a:spcPct val="30000"/>
              </a:spcBef>
              <a:defRPr kumimoji="1" sz="1200">
                <a:solidFill>
                  <a:schemeClr val="tx1"/>
                </a:solidFill>
                <a:latin typeface="Times New Roman" panose="02020603050405020304" pitchFamily="18" charset="0"/>
              </a:defRPr>
            </a:lvl1pPr>
            <a:lvl2pPr marL="742950" indent="-285750" defTabSz="989013">
              <a:spcBef>
                <a:spcPct val="30000"/>
              </a:spcBef>
              <a:defRPr kumimoji="1" sz="1200">
                <a:solidFill>
                  <a:schemeClr val="tx1"/>
                </a:solidFill>
                <a:latin typeface="Times New Roman" panose="02020603050405020304" pitchFamily="18" charset="0"/>
              </a:defRPr>
            </a:lvl2pPr>
            <a:lvl3pPr marL="1143000" indent="-228600" defTabSz="989013">
              <a:spcBef>
                <a:spcPct val="30000"/>
              </a:spcBef>
              <a:defRPr kumimoji="1" sz="1200">
                <a:solidFill>
                  <a:schemeClr val="tx1"/>
                </a:solidFill>
                <a:latin typeface="Times New Roman" panose="02020603050405020304" pitchFamily="18" charset="0"/>
              </a:defRPr>
            </a:lvl3pPr>
            <a:lvl4pPr marL="1600200" indent="-228600" defTabSz="989013">
              <a:spcBef>
                <a:spcPct val="30000"/>
              </a:spcBef>
              <a:defRPr kumimoji="1" sz="1200">
                <a:solidFill>
                  <a:schemeClr val="tx1"/>
                </a:solidFill>
                <a:latin typeface="Times New Roman" panose="02020603050405020304" pitchFamily="18" charset="0"/>
              </a:defRPr>
            </a:lvl4pPr>
            <a:lvl5pPr marL="2057400" indent="-228600" defTabSz="989013">
              <a:spcBef>
                <a:spcPct val="30000"/>
              </a:spcBef>
              <a:defRPr kumimoji="1" sz="1200">
                <a:solidFill>
                  <a:schemeClr val="tx1"/>
                </a:solidFill>
                <a:latin typeface="Times New Roman" panose="02020603050405020304" pitchFamily="18" charset="0"/>
              </a:defRPr>
            </a:lvl5pPr>
            <a:lvl6pPr marL="25146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19A231C-4128-314A-BBFB-89DA9D66BC44}" type="slidenum">
              <a:rPr kumimoji="0" lang="en-US" altLang="en-US" sz="1300"/>
              <a:pPr>
                <a:spcBef>
                  <a:spcPct val="0"/>
                </a:spcBef>
              </a:pPr>
              <a:t>4</a:t>
            </a:fld>
            <a:endParaRPr kumimoji="0" lang="en-US" altLang="en-US" sz="1300"/>
          </a:p>
        </p:txBody>
      </p:sp>
      <p:sp>
        <p:nvSpPr>
          <p:cNvPr id="23554" name="Rectangle 2">
            <a:extLst>
              <a:ext uri="{FF2B5EF4-FFF2-40B4-BE49-F238E27FC236}">
                <a16:creationId xmlns:a16="http://schemas.microsoft.com/office/drawing/2014/main" id="{A1EABA27-54A1-9846-8B4C-474DB369F1FA}"/>
              </a:ext>
            </a:extLst>
          </p:cNvPr>
          <p:cNvSpPr>
            <a:spLocks noGrp="1" noRot="1" noChangeAspect="1" noChangeArrowheads="1" noTextEdit="1"/>
          </p:cNvSpPr>
          <p:nvPr>
            <p:ph type="sldImg"/>
          </p:nvPr>
        </p:nvSpPr>
        <p:spPr>
          <a:xfrm>
            <a:off x="141288" y="768350"/>
            <a:ext cx="6819900" cy="3836988"/>
          </a:xfrm>
          <a:ln/>
        </p:spPr>
      </p:sp>
      <p:sp>
        <p:nvSpPr>
          <p:cNvPr id="23555" name="Rectangle 3">
            <a:extLst>
              <a:ext uri="{FF2B5EF4-FFF2-40B4-BE49-F238E27FC236}">
                <a16:creationId xmlns:a16="http://schemas.microsoft.com/office/drawing/2014/main" id="{4D14706D-BDA2-0A4A-9322-111F531D0767}"/>
              </a:ext>
            </a:extLst>
          </p:cNvPr>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600" dirty="0"/>
              <a:t>Herodotus, an entertaining but less than reliable Greek historian, reports a more ingenious method. </a:t>
            </a:r>
            <a:r>
              <a:rPr lang="en-US" altLang="en-US" sz="1600" dirty="0" err="1"/>
              <a:t>Histaeus</a:t>
            </a:r>
            <a:r>
              <a:rPr lang="en-US" altLang="en-US" sz="1600" dirty="0"/>
              <a:t>, ruler of Miletus, wanted to send a message to his friend </a:t>
            </a:r>
            <a:r>
              <a:rPr lang="en-US" altLang="en-US" sz="1600" dirty="0" err="1"/>
              <a:t>Aristagorus</a:t>
            </a:r>
            <a:r>
              <a:rPr lang="en-US" altLang="en-US" sz="1600" dirty="0"/>
              <a:t>, urging revolt against the Persians. </a:t>
            </a:r>
            <a:r>
              <a:rPr lang="en-US" altLang="en-US" sz="1600" dirty="0" err="1"/>
              <a:t>Histaeus</a:t>
            </a:r>
            <a:r>
              <a:rPr lang="en-US" altLang="en-US" sz="1600" dirty="0"/>
              <a:t> shaved the head of his most trusted slave, then tattooed a message on the slave's scalp. After the hair grew back, the slave was sent to </a:t>
            </a:r>
            <a:r>
              <a:rPr lang="en-US" altLang="en-US" sz="1600" dirty="0" err="1"/>
              <a:t>Aristagorus</a:t>
            </a:r>
            <a:r>
              <a:rPr lang="en-US" altLang="en-US" sz="1600" dirty="0"/>
              <a:t> with the message safely hidden.</a:t>
            </a:r>
          </a:p>
          <a:p>
            <a:endParaRPr lang="en-US" altLang="en-US" sz="1600" dirty="0"/>
          </a:p>
          <a:p>
            <a:r>
              <a:rPr lang="en-US" altLang="en-US" sz="1600" dirty="0"/>
              <a:t>Later in Herodotus' histories, the Spartans received word that Xerxes was preparing to invade Greece. Their informant, </a:t>
            </a:r>
            <a:r>
              <a:rPr lang="en-US" altLang="en-US" sz="1600" dirty="0" err="1"/>
              <a:t>Demeratus</a:t>
            </a:r>
            <a:r>
              <a:rPr lang="en-US" altLang="en-US" sz="1600" dirty="0"/>
              <a:t>, was a Greek in exile in Persia. Fearing discovery, </a:t>
            </a:r>
            <a:r>
              <a:rPr lang="en-US" altLang="en-US" sz="1600" dirty="0" err="1"/>
              <a:t>Demeratus</a:t>
            </a:r>
            <a:r>
              <a:rPr lang="en-US" altLang="en-US" sz="1600" dirty="0"/>
              <a:t> wrote his message on the wood backing of a wax tablet. He then hid the message underneath a fresh layer of wax. The apparently blank tablet sailed easily past sentries on the road.</a:t>
            </a:r>
          </a:p>
          <a:p>
            <a:pPr eaLnBrk="1" hangingPunct="1">
              <a:buFontTx/>
              <a:buChar char="•"/>
            </a:pPr>
            <a:endParaRPr lang="en-US" altLang="en-US" sz="1600" dirty="0"/>
          </a:p>
          <a:p>
            <a:pPr eaLnBrk="1" hangingPunct="1"/>
            <a:r>
              <a:rPr lang="en-US" altLang="en-US" sz="1600" dirty="0"/>
              <a:t>A more subtle method, nearly as old, is to use invisible ink. Described as early as the first century AD, invisible inks were commonly used for serious communications until WWII. The simplest are organic compounds, such as lemon juice, milk, or urine, all of which turn dark when held over a flame. In 1641, Bishop John Wilkins suggested onion juice, alum, ammonia salts, and for glow-in-the dark writing the "distilled Juice of Glowworms." Modern invisible inks fluoresce under ultraviolet light and are used as anti-counterfeit devices. For example, "VOID" is printed on checks and other official documents in an ink that appears under the strong ultraviolet light used for photocopies.</a:t>
            </a:r>
          </a:p>
          <a:p>
            <a:pPr eaLnBrk="1" hangingPunct="1"/>
            <a:endParaRPr lang="en-US" altLang="en-US" sz="1600" dirty="0"/>
          </a:p>
          <a:p>
            <a:pPr eaLnBrk="1" hangingPunct="1"/>
            <a:r>
              <a:rPr lang="en-US" altLang="en-US" sz="1600" dirty="0"/>
              <a:t>A modern area that is related to both is information hiding or covert channels.  Embed messages in places not intended for storing information.  They can use cryptographic approaches to ensure secrecy, and do not rely only on secrecy of method.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a:extLst>
              <a:ext uri="{FF2B5EF4-FFF2-40B4-BE49-F238E27FC236}">
                <a16:creationId xmlns:a16="http://schemas.microsoft.com/office/drawing/2014/main" id="{38FF60A2-DFED-A143-A943-A5527C41478F}"/>
              </a:ext>
            </a:extLst>
          </p:cNvPr>
          <p:cNvSpPr>
            <a:spLocks noGrp="1" noRot="1" noChangeAspect="1" noChangeArrowheads="1" noTextEdit="1"/>
          </p:cNvSpPr>
          <p:nvPr>
            <p:ph type="sldImg"/>
          </p:nvPr>
        </p:nvSpPr>
        <p:spPr>
          <a:xfrm>
            <a:off x="141288" y="768350"/>
            <a:ext cx="6821487" cy="3838575"/>
          </a:xfrm>
          <a:ln/>
        </p:spPr>
      </p:sp>
      <p:sp>
        <p:nvSpPr>
          <p:cNvPr id="26626" name="Notes Placeholder 2">
            <a:extLst>
              <a:ext uri="{FF2B5EF4-FFF2-40B4-BE49-F238E27FC236}">
                <a16:creationId xmlns:a16="http://schemas.microsoft.com/office/drawing/2014/main" id="{B67238FE-54F8-1341-9165-B893E9BBE24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One can argue that Caeser Cipher is not a cipher, because there is no random key.</a:t>
            </a:r>
          </a:p>
        </p:txBody>
      </p:sp>
      <p:sp>
        <p:nvSpPr>
          <p:cNvPr id="26627" name="Slide Number Placeholder 3">
            <a:extLst>
              <a:ext uri="{FF2B5EF4-FFF2-40B4-BE49-F238E27FC236}">
                <a16:creationId xmlns:a16="http://schemas.microsoft.com/office/drawing/2014/main" id="{43B14EC9-55D9-2944-B183-8CC286E4146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spcBef>
                <a:spcPct val="30000"/>
              </a:spcBef>
              <a:defRPr kumimoji="1" sz="1200">
                <a:solidFill>
                  <a:schemeClr val="tx1"/>
                </a:solidFill>
                <a:latin typeface="Times New Roman" panose="02020603050405020304" pitchFamily="18" charset="0"/>
              </a:defRPr>
            </a:lvl1pPr>
            <a:lvl2pPr marL="742950" indent="-285750" defTabSz="989013">
              <a:spcBef>
                <a:spcPct val="30000"/>
              </a:spcBef>
              <a:defRPr kumimoji="1" sz="1200">
                <a:solidFill>
                  <a:schemeClr val="tx1"/>
                </a:solidFill>
                <a:latin typeface="Times New Roman" panose="02020603050405020304" pitchFamily="18" charset="0"/>
              </a:defRPr>
            </a:lvl2pPr>
            <a:lvl3pPr marL="1143000" indent="-228600" defTabSz="989013">
              <a:spcBef>
                <a:spcPct val="30000"/>
              </a:spcBef>
              <a:defRPr kumimoji="1" sz="1200">
                <a:solidFill>
                  <a:schemeClr val="tx1"/>
                </a:solidFill>
                <a:latin typeface="Times New Roman" panose="02020603050405020304" pitchFamily="18" charset="0"/>
              </a:defRPr>
            </a:lvl3pPr>
            <a:lvl4pPr marL="1600200" indent="-228600" defTabSz="989013">
              <a:spcBef>
                <a:spcPct val="30000"/>
              </a:spcBef>
              <a:defRPr kumimoji="1" sz="1200">
                <a:solidFill>
                  <a:schemeClr val="tx1"/>
                </a:solidFill>
                <a:latin typeface="Times New Roman" panose="02020603050405020304" pitchFamily="18" charset="0"/>
              </a:defRPr>
            </a:lvl4pPr>
            <a:lvl5pPr marL="2057400" indent="-228600" defTabSz="989013">
              <a:spcBef>
                <a:spcPct val="30000"/>
              </a:spcBef>
              <a:defRPr kumimoji="1" sz="1200">
                <a:solidFill>
                  <a:schemeClr val="tx1"/>
                </a:solidFill>
                <a:latin typeface="Times New Roman" panose="02020603050405020304" pitchFamily="18" charset="0"/>
              </a:defRPr>
            </a:lvl5pPr>
            <a:lvl6pPr marL="25146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88AAF93-66A8-234B-A7F0-3A119D4779C9}" type="slidenum">
              <a:rPr kumimoji="0" lang="en-US" altLang="en-US" sz="1300"/>
              <a:pPr>
                <a:spcBef>
                  <a:spcPct val="0"/>
                </a:spcBef>
              </a:pPr>
              <a:t>6</a:t>
            </a:fld>
            <a:endParaRPr kumimoji="0" lang="en-US" altLang="en-US"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51B2738B-9A70-9E49-B571-2852F2F09A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spcBef>
                <a:spcPct val="30000"/>
              </a:spcBef>
              <a:defRPr kumimoji="1" sz="1200">
                <a:solidFill>
                  <a:schemeClr val="tx1"/>
                </a:solidFill>
                <a:latin typeface="Times New Roman" panose="02020603050405020304" pitchFamily="18" charset="0"/>
              </a:defRPr>
            </a:lvl1pPr>
            <a:lvl2pPr marL="742950" indent="-285750" defTabSz="989013">
              <a:spcBef>
                <a:spcPct val="30000"/>
              </a:spcBef>
              <a:defRPr kumimoji="1" sz="1200">
                <a:solidFill>
                  <a:schemeClr val="tx1"/>
                </a:solidFill>
                <a:latin typeface="Times New Roman" panose="02020603050405020304" pitchFamily="18" charset="0"/>
              </a:defRPr>
            </a:lvl2pPr>
            <a:lvl3pPr marL="1143000" indent="-228600" defTabSz="989013">
              <a:spcBef>
                <a:spcPct val="30000"/>
              </a:spcBef>
              <a:defRPr kumimoji="1" sz="1200">
                <a:solidFill>
                  <a:schemeClr val="tx1"/>
                </a:solidFill>
                <a:latin typeface="Times New Roman" panose="02020603050405020304" pitchFamily="18" charset="0"/>
              </a:defRPr>
            </a:lvl3pPr>
            <a:lvl4pPr marL="1600200" indent="-228600" defTabSz="989013">
              <a:spcBef>
                <a:spcPct val="30000"/>
              </a:spcBef>
              <a:defRPr kumimoji="1" sz="1200">
                <a:solidFill>
                  <a:schemeClr val="tx1"/>
                </a:solidFill>
                <a:latin typeface="Times New Roman" panose="02020603050405020304" pitchFamily="18" charset="0"/>
              </a:defRPr>
            </a:lvl4pPr>
            <a:lvl5pPr marL="2057400" indent="-228600" defTabSz="989013">
              <a:spcBef>
                <a:spcPct val="30000"/>
              </a:spcBef>
              <a:defRPr kumimoji="1" sz="1200">
                <a:solidFill>
                  <a:schemeClr val="tx1"/>
                </a:solidFill>
                <a:latin typeface="Times New Roman" panose="02020603050405020304" pitchFamily="18" charset="0"/>
              </a:defRPr>
            </a:lvl5pPr>
            <a:lvl6pPr marL="25146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CC11AF3-5681-8044-96F5-58F772B87D78}" type="slidenum">
              <a:rPr kumimoji="0" lang="en-US" altLang="en-US" sz="1300"/>
              <a:pPr>
                <a:spcBef>
                  <a:spcPct val="0"/>
                </a:spcBef>
              </a:pPr>
              <a:t>9</a:t>
            </a:fld>
            <a:endParaRPr kumimoji="0" lang="en-US" altLang="en-US" sz="1300"/>
          </a:p>
        </p:txBody>
      </p:sp>
      <p:sp>
        <p:nvSpPr>
          <p:cNvPr id="29698" name="Rectangle 2">
            <a:extLst>
              <a:ext uri="{FF2B5EF4-FFF2-40B4-BE49-F238E27FC236}">
                <a16:creationId xmlns:a16="http://schemas.microsoft.com/office/drawing/2014/main" id="{7FB8B863-3784-6146-ABFB-3F1C120AB071}"/>
              </a:ext>
            </a:extLst>
          </p:cNvPr>
          <p:cNvSpPr>
            <a:spLocks noGrp="1" noRot="1" noChangeAspect="1" noChangeArrowheads="1" noTextEdit="1"/>
          </p:cNvSpPr>
          <p:nvPr>
            <p:ph type="sldImg"/>
          </p:nvPr>
        </p:nvSpPr>
        <p:spPr>
          <a:xfrm>
            <a:off x="141288" y="768350"/>
            <a:ext cx="6819900" cy="3836988"/>
          </a:xfrm>
          <a:ln/>
        </p:spPr>
      </p:sp>
      <p:sp>
        <p:nvSpPr>
          <p:cNvPr id="29699" name="Rectangle 3">
            <a:extLst>
              <a:ext uri="{FF2B5EF4-FFF2-40B4-BE49-F238E27FC236}">
                <a16:creationId xmlns:a16="http://schemas.microsoft.com/office/drawing/2014/main" id="{5C5C508B-0338-334A-9B8D-EA6E05E6CF41}"/>
              </a:ext>
            </a:extLst>
          </p:cNvPr>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Cipher alphabet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a:extLst>
              <a:ext uri="{FF2B5EF4-FFF2-40B4-BE49-F238E27FC236}">
                <a16:creationId xmlns:a16="http://schemas.microsoft.com/office/drawing/2014/main" id="{EBD38E16-8436-0844-8605-9BDFF4396723}"/>
              </a:ext>
            </a:extLst>
          </p:cNvPr>
          <p:cNvSpPr>
            <a:spLocks noGrp="1" noRot="1" noChangeAspect="1" noChangeArrowheads="1" noTextEdit="1"/>
          </p:cNvSpPr>
          <p:nvPr>
            <p:ph type="sldImg"/>
          </p:nvPr>
        </p:nvSpPr>
        <p:spPr>
          <a:xfrm>
            <a:off x="141288" y="768350"/>
            <a:ext cx="6821487" cy="3838575"/>
          </a:xfrm>
          <a:ln/>
        </p:spPr>
      </p:sp>
      <p:sp>
        <p:nvSpPr>
          <p:cNvPr id="32770" name="Notes Placeholder 2">
            <a:extLst>
              <a:ext uri="{FF2B5EF4-FFF2-40B4-BE49-F238E27FC236}">
                <a16:creationId xmlns:a16="http://schemas.microsoft.com/office/drawing/2014/main" id="{95117B7C-13CF-2047-8A88-DBE09465741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2771" name="Slide Number Placeholder 3">
            <a:extLst>
              <a:ext uri="{FF2B5EF4-FFF2-40B4-BE49-F238E27FC236}">
                <a16:creationId xmlns:a16="http://schemas.microsoft.com/office/drawing/2014/main" id="{4C15CC8F-994F-9243-82C8-28731BC2581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spcBef>
                <a:spcPct val="30000"/>
              </a:spcBef>
              <a:defRPr kumimoji="1" sz="1200">
                <a:solidFill>
                  <a:schemeClr val="tx1"/>
                </a:solidFill>
                <a:latin typeface="Times New Roman" panose="02020603050405020304" pitchFamily="18" charset="0"/>
              </a:defRPr>
            </a:lvl1pPr>
            <a:lvl2pPr marL="742950" indent="-285750" defTabSz="989013">
              <a:spcBef>
                <a:spcPct val="30000"/>
              </a:spcBef>
              <a:defRPr kumimoji="1" sz="1200">
                <a:solidFill>
                  <a:schemeClr val="tx1"/>
                </a:solidFill>
                <a:latin typeface="Times New Roman" panose="02020603050405020304" pitchFamily="18" charset="0"/>
              </a:defRPr>
            </a:lvl2pPr>
            <a:lvl3pPr marL="1143000" indent="-228600" defTabSz="989013">
              <a:spcBef>
                <a:spcPct val="30000"/>
              </a:spcBef>
              <a:defRPr kumimoji="1" sz="1200">
                <a:solidFill>
                  <a:schemeClr val="tx1"/>
                </a:solidFill>
                <a:latin typeface="Times New Roman" panose="02020603050405020304" pitchFamily="18" charset="0"/>
              </a:defRPr>
            </a:lvl3pPr>
            <a:lvl4pPr marL="1600200" indent="-228600" defTabSz="989013">
              <a:spcBef>
                <a:spcPct val="30000"/>
              </a:spcBef>
              <a:defRPr kumimoji="1" sz="1200">
                <a:solidFill>
                  <a:schemeClr val="tx1"/>
                </a:solidFill>
                <a:latin typeface="Times New Roman" panose="02020603050405020304" pitchFamily="18" charset="0"/>
              </a:defRPr>
            </a:lvl4pPr>
            <a:lvl5pPr marL="2057400" indent="-228600" defTabSz="989013">
              <a:spcBef>
                <a:spcPct val="30000"/>
              </a:spcBef>
              <a:defRPr kumimoji="1" sz="1200">
                <a:solidFill>
                  <a:schemeClr val="tx1"/>
                </a:solidFill>
                <a:latin typeface="Times New Roman" panose="02020603050405020304" pitchFamily="18" charset="0"/>
              </a:defRPr>
            </a:lvl5pPr>
            <a:lvl6pPr marL="25146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1117904-A482-054C-A951-836DF4073FE8}" type="slidenum">
              <a:rPr kumimoji="0" lang="en-US" altLang="en-US" sz="1300"/>
              <a:pPr>
                <a:spcBef>
                  <a:spcPct val="0"/>
                </a:spcBef>
              </a:pPr>
              <a:t>11</a:t>
            </a:fld>
            <a:endParaRPr kumimoji="0" lang="en-US" altLang="en-US"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C8F9367C-82AE-AF4C-915F-BFCF2F1949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spcBef>
                <a:spcPct val="30000"/>
              </a:spcBef>
              <a:defRPr kumimoji="1" sz="1200">
                <a:solidFill>
                  <a:schemeClr val="tx1"/>
                </a:solidFill>
                <a:latin typeface="Times New Roman" panose="02020603050405020304" pitchFamily="18" charset="0"/>
              </a:defRPr>
            </a:lvl1pPr>
            <a:lvl2pPr marL="742950" indent="-285750" defTabSz="989013">
              <a:spcBef>
                <a:spcPct val="30000"/>
              </a:spcBef>
              <a:defRPr kumimoji="1" sz="1200">
                <a:solidFill>
                  <a:schemeClr val="tx1"/>
                </a:solidFill>
                <a:latin typeface="Times New Roman" panose="02020603050405020304" pitchFamily="18" charset="0"/>
              </a:defRPr>
            </a:lvl2pPr>
            <a:lvl3pPr marL="1143000" indent="-228600" defTabSz="989013">
              <a:spcBef>
                <a:spcPct val="30000"/>
              </a:spcBef>
              <a:defRPr kumimoji="1" sz="1200">
                <a:solidFill>
                  <a:schemeClr val="tx1"/>
                </a:solidFill>
                <a:latin typeface="Times New Roman" panose="02020603050405020304" pitchFamily="18" charset="0"/>
              </a:defRPr>
            </a:lvl3pPr>
            <a:lvl4pPr marL="1600200" indent="-228600" defTabSz="989013">
              <a:spcBef>
                <a:spcPct val="30000"/>
              </a:spcBef>
              <a:defRPr kumimoji="1" sz="1200">
                <a:solidFill>
                  <a:schemeClr val="tx1"/>
                </a:solidFill>
                <a:latin typeface="Times New Roman" panose="02020603050405020304" pitchFamily="18" charset="0"/>
              </a:defRPr>
            </a:lvl4pPr>
            <a:lvl5pPr marL="2057400" indent="-228600" defTabSz="989013">
              <a:spcBef>
                <a:spcPct val="30000"/>
              </a:spcBef>
              <a:defRPr kumimoji="1" sz="1200">
                <a:solidFill>
                  <a:schemeClr val="tx1"/>
                </a:solidFill>
                <a:latin typeface="Times New Roman" panose="02020603050405020304" pitchFamily="18" charset="0"/>
              </a:defRPr>
            </a:lvl5pPr>
            <a:lvl6pPr marL="25146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093C5AE-018E-3841-9D01-8A6D2B827C88}" type="slidenum">
              <a:rPr kumimoji="0" lang="en-US" altLang="en-US" sz="1300"/>
              <a:pPr>
                <a:spcBef>
                  <a:spcPct val="0"/>
                </a:spcBef>
              </a:pPr>
              <a:t>21</a:t>
            </a:fld>
            <a:endParaRPr kumimoji="0" lang="en-US" altLang="en-US" sz="1300"/>
          </a:p>
        </p:txBody>
      </p:sp>
      <p:sp>
        <p:nvSpPr>
          <p:cNvPr id="36866" name="Rectangle 2">
            <a:extLst>
              <a:ext uri="{FF2B5EF4-FFF2-40B4-BE49-F238E27FC236}">
                <a16:creationId xmlns:a16="http://schemas.microsoft.com/office/drawing/2014/main" id="{4BB8733B-04DF-6843-A38F-3A5CA46BE5EA}"/>
              </a:ext>
            </a:extLst>
          </p:cNvPr>
          <p:cNvSpPr>
            <a:spLocks noGrp="1" noRot="1" noChangeAspect="1" noChangeArrowheads="1" noTextEdit="1"/>
          </p:cNvSpPr>
          <p:nvPr>
            <p:ph type="sldImg"/>
          </p:nvPr>
        </p:nvSpPr>
        <p:spPr>
          <a:xfrm>
            <a:off x="139700" y="768350"/>
            <a:ext cx="6821488" cy="3838575"/>
          </a:xfrm>
          <a:ln/>
        </p:spPr>
      </p:sp>
      <p:sp>
        <p:nvSpPr>
          <p:cNvPr id="36867" name="Rectangle 3">
            <a:extLst>
              <a:ext uri="{FF2B5EF4-FFF2-40B4-BE49-F238E27FC236}">
                <a16:creationId xmlns:a16="http://schemas.microsoft.com/office/drawing/2014/main" id="{AFFD6DF6-3B0E-8F43-942E-1DB20BA75B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C46A9FD8-8694-7346-93A2-B3CD049EDA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spcBef>
                <a:spcPct val="30000"/>
              </a:spcBef>
              <a:defRPr kumimoji="1" sz="1200">
                <a:solidFill>
                  <a:schemeClr val="tx1"/>
                </a:solidFill>
                <a:latin typeface="Times New Roman" panose="02020603050405020304" pitchFamily="18" charset="0"/>
              </a:defRPr>
            </a:lvl1pPr>
            <a:lvl2pPr marL="742950" indent="-285750" defTabSz="989013">
              <a:spcBef>
                <a:spcPct val="30000"/>
              </a:spcBef>
              <a:defRPr kumimoji="1" sz="1200">
                <a:solidFill>
                  <a:schemeClr val="tx1"/>
                </a:solidFill>
                <a:latin typeface="Times New Roman" panose="02020603050405020304" pitchFamily="18" charset="0"/>
              </a:defRPr>
            </a:lvl2pPr>
            <a:lvl3pPr marL="1143000" indent="-228600" defTabSz="989013">
              <a:spcBef>
                <a:spcPct val="30000"/>
              </a:spcBef>
              <a:defRPr kumimoji="1" sz="1200">
                <a:solidFill>
                  <a:schemeClr val="tx1"/>
                </a:solidFill>
                <a:latin typeface="Times New Roman" panose="02020603050405020304" pitchFamily="18" charset="0"/>
              </a:defRPr>
            </a:lvl3pPr>
            <a:lvl4pPr marL="1600200" indent="-228600" defTabSz="989013">
              <a:spcBef>
                <a:spcPct val="30000"/>
              </a:spcBef>
              <a:defRPr kumimoji="1" sz="1200">
                <a:solidFill>
                  <a:schemeClr val="tx1"/>
                </a:solidFill>
                <a:latin typeface="Times New Roman" panose="02020603050405020304" pitchFamily="18" charset="0"/>
              </a:defRPr>
            </a:lvl4pPr>
            <a:lvl5pPr marL="2057400" indent="-228600" defTabSz="989013">
              <a:spcBef>
                <a:spcPct val="30000"/>
              </a:spcBef>
              <a:defRPr kumimoji="1" sz="1200">
                <a:solidFill>
                  <a:schemeClr val="tx1"/>
                </a:solidFill>
                <a:latin typeface="Times New Roman" panose="02020603050405020304" pitchFamily="18" charset="0"/>
              </a:defRPr>
            </a:lvl5pPr>
            <a:lvl6pPr marL="25146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F6916C6-2FE8-724C-ACBE-C0C6F5C96F14}" type="slidenum">
              <a:rPr kumimoji="0" lang="en-US" altLang="en-US" sz="1300"/>
              <a:pPr>
                <a:spcBef>
                  <a:spcPct val="0"/>
                </a:spcBef>
              </a:pPr>
              <a:t>24</a:t>
            </a:fld>
            <a:endParaRPr kumimoji="0" lang="en-US" altLang="en-US" sz="1300"/>
          </a:p>
        </p:txBody>
      </p:sp>
      <p:sp>
        <p:nvSpPr>
          <p:cNvPr id="40962" name="Rectangle 2">
            <a:extLst>
              <a:ext uri="{FF2B5EF4-FFF2-40B4-BE49-F238E27FC236}">
                <a16:creationId xmlns:a16="http://schemas.microsoft.com/office/drawing/2014/main" id="{80F1DA33-CA2F-D542-BDE4-0B2F3B1F8523}"/>
              </a:ext>
            </a:extLst>
          </p:cNvPr>
          <p:cNvSpPr>
            <a:spLocks noGrp="1" noRot="1" noChangeAspect="1" noChangeArrowheads="1" noTextEdit="1"/>
          </p:cNvSpPr>
          <p:nvPr>
            <p:ph type="sldImg"/>
          </p:nvPr>
        </p:nvSpPr>
        <p:spPr>
          <a:xfrm>
            <a:off x="139700" y="768350"/>
            <a:ext cx="6821488" cy="3838575"/>
          </a:xfrm>
          <a:ln/>
        </p:spPr>
      </p:sp>
      <p:sp>
        <p:nvSpPr>
          <p:cNvPr id="40963" name="Rectangle 3">
            <a:extLst>
              <a:ext uri="{FF2B5EF4-FFF2-40B4-BE49-F238E27FC236}">
                <a16:creationId xmlns:a16="http://schemas.microsoft.com/office/drawing/2014/main" id="{FE131EB6-CED8-4648-B099-586B9960B5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Vigenere-like substitution ciphers were regarded by many as practically unbreakable for 300 years. In 1863, a Prussian major named Kasiski proposed a method for breaking a Vigenere cipher that consisted of finding the length of the keyword and then dividing the message into that many simple substitution cryptograms. Frequency analysis could then be used to solve the resulting simple substitutions. </a:t>
            </a:r>
          </a:p>
          <a:p>
            <a:pPr eaLnBrk="1" hangingPunct="1"/>
            <a:endParaRPr lang="en-US" altLang="en-US"/>
          </a:p>
          <a:p>
            <a:pPr eaLnBrk="1" hangingPunct="1"/>
            <a:r>
              <a:rPr lang="en-US" altLang="en-US"/>
              <a:t>Checking which of the 26 possible shifts give rises to the correct decryption.  Can be done by checking how well the resulting frequency distribution matches that of the underling language.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a:extLst>
              <a:ext uri="{FF2B5EF4-FFF2-40B4-BE49-F238E27FC236}">
                <a16:creationId xmlns:a16="http://schemas.microsoft.com/office/drawing/2014/main" id="{B2EBB3ED-F994-4842-8B0B-FEE626AB491B}"/>
              </a:ext>
            </a:extLst>
          </p:cNvPr>
          <p:cNvSpPr>
            <a:spLocks noGrp="1" noRot="1" noChangeAspect="1" noChangeArrowheads="1" noTextEdit="1"/>
          </p:cNvSpPr>
          <p:nvPr>
            <p:ph type="sldImg"/>
          </p:nvPr>
        </p:nvSpPr>
        <p:spPr>
          <a:xfrm>
            <a:off x="141288" y="768350"/>
            <a:ext cx="6821487" cy="3838575"/>
          </a:xfrm>
          <a:ln/>
        </p:spPr>
      </p:sp>
      <p:sp>
        <p:nvSpPr>
          <p:cNvPr id="45058" name="Notes Placeholder 2">
            <a:extLst>
              <a:ext uri="{FF2B5EF4-FFF2-40B4-BE49-F238E27FC236}">
                <a16:creationId xmlns:a16="http://schemas.microsoft.com/office/drawing/2014/main" id="{5863F845-4F43-B546-B74F-E5C59106477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What kinds of attacks against ciphers have we considered so far?</a:t>
            </a:r>
          </a:p>
          <a:p>
            <a:endParaRPr lang="en-US" altLang="en-US"/>
          </a:p>
          <a:p>
            <a:r>
              <a:rPr lang="en-US" altLang="en-US"/>
              <a:t>How to carry out known-plaintext attack?</a:t>
            </a:r>
          </a:p>
        </p:txBody>
      </p:sp>
      <p:sp>
        <p:nvSpPr>
          <p:cNvPr id="45059" name="Slide Number Placeholder 3">
            <a:extLst>
              <a:ext uri="{FF2B5EF4-FFF2-40B4-BE49-F238E27FC236}">
                <a16:creationId xmlns:a16="http://schemas.microsoft.com/office/drawing/2014/main" id="{3F7062F8-E8EE-8C4D-A568-A5914A8AD68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spcBef>
                <a:spcPct val="30000"/>
              </a:spcBef>
              <a:defRPr kumimoji="1" sz="1200">
                <a:solidFill>
                  <a:schemeClr val="tx1"/>
                </a:solidFill>
                <a:latin typeface="Times New Roman" panose="02020603050405020304" pitchFamily="18" charset="0"/>
              </a:defRPr>
            </a:lvl1pPr>
            <a:lvl2pPr marL="742950" indent="-285750" defTabSz="989013">
              <a:spcBef>
                <a:spcPct val="30000"/>
              </a:spcBef>
              <a:defRPr kumimoji="1" sz="1200">
                <a:solidFill>
                  <a:schemeClr val="tx1"/>
                </a:solidFill>
                <a:latin typeface="Times New Roman" panose="02020603050405020304" pitchFamily="18" charset="0"/>
              </a:defRPr>
            </a:lvl2pPr>
            <a:lvl3pPr marL="1143000" indent="-228600" defTabSz="989013">
              <a:spcBef>
                <a:spcPct val="30000"/>
              </a:spcBef>
              <a:defRPr kumimoji="1" sz="1200">
                <a:solidFill>
                  <a:schemeClr val="tx1"/>
                </a:solidFill>
                <a:latin typeface="Times New Roman" panose="02020603050405020304" pitchFamily="18" charset="0"/>
              </a:defRPr>
            </a:lvl3pPr>
            <a:lvl4pPr marL="1600200" indent="-228600" defTabSz="989013">
              <a:spcBef>
                <a:spcPct val="30000"/>
              </a:spcBef>
              <a:defRPr kumimoji="1" sz="1200">
                <a:solidFill>
                  <a:schemeClr val="tx1"/>
                </a:solidFill>
                <a:latin typeface="Times New Roman" panose="02020603050405020304" pitchFamily="18" charset="0"/>
              </a:defRPr>
            </a:lvl4pPr>
            <a:lvl5pPr marL="2057400" indent="-228600" defTabSz="989013">
              <a:spcBef>
                <a:spcPct val="30000"/>
              </a:spcBef>
              <a:defRPr kumimoji="1" sz="1200">
                <a:solidFill>
                  <a:schemeClr val="tx1"/>
                </a:solidFill>
                <a:latin typeface="Times New Roman" panose="02020603050405020304" pitchFamily="18" charset="0"/>
              </a:defRPr>
            </a:lvl5pPr>
            <a:lvl6pPr marL="25146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EC3D9B6-7EF3-4C41-976A-DBF18FE1747D}" type="slidenum">
              <a:rPr kumimoji="0" lang="en-US" altLang="en-US" sz="1300"/>
              <a:pPr>
                <a:spcBef>
                  <a:spcPct val="0"/>
                </a:spcBef>
              </a:pPr>
              <a:t>27</a:t>
            </a:fld>
            <a:endParaRPr kumimoji="0" lang="en-US" altLang="en-US" sz="13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r>
              <a:rPr lang="en-US"/>
              <a:t>CS419</a:t>
            </a:r>
          </a:p>
        </p:txBody>
      </p:sp>
      <p:sp>
        <p:nvSpPr>
          <p:cNvPr id="5" name="Footer Placeholder 4"/>
          <p:cNvSpPr>
            <a:spLocks noGrp="1"/>
          </p:cNvSpPr>
          <p:nvPr>
            <p:ph type="ftr" sz="quarter" idx="11"/>
          </p:nvPr>
        </p:nvSpPr>
        <p:spPr>
          <a:xfrm>
            <a:off x="1451579" y="329307"/>
            <a:ext cx="5626774" cy="309201"/>
          </a:xfrm>
        </p:spPr>
        <p:txBody>
          <a:bodyPr/>
          <a:lstStyle/>
          <a:p>
            <a:pPr>
              <a:defRPr/>
            </a:pPr>
            <a:r>
              <a:rPr lang="en-US"/>
              <a:t>Shiqing Ma, Rutgers University</a:t>
            </a:r>
          </a:p>
        </p:txBody>
      </p:sp>
      <p:sp>
        <p:nvSpPr>
          <p:cNvPr id="6" name="Slide Number Placeholder 5"/>
          <p:cNvSpPr>
            <a:spLocks noGrp="1"/>
          </p:cNvSpPr>
          <p:nvPr>
            <p:ph type="sldNum" sz="quarter" idx="12"/>
          </p:nvPr>
        </p:nvSpPr>
        <p:spPr>
          <a:xfrm>
            <a:off x="476834" y="798973"/>
            <a:ext cx="811019" cy="503578"/>
          </a:xfrm>
        </p:spPr>
        <p:txBody>
          <a:bodyPr/>
          <a:lstStyle/>
          <a:p>
            <a:pPr>
              <a:defRPr/>
            </a:pPr>
            <a:fld id="{6050D521-E46C-B546-8319-E85A81E83BCF}" type="slidenum">
              <a:rPr lang="en-US" altLang="en-US" smtClean="0"/>
              <a:pPr>
                <a:defRPr/>
              </a:pPr>
              <a:t>‹#›</a:t>
            </a:fld>
            <a:endParaRPr lang="en-US" altLang="en-US"/>
          </a:p>
        </p:txBody>
      </p:sp>
    </p:spTree>
    <p:extLst>
      <p:ext uri="{BB962C8B-B14F-4D97-AF65-F5344CB8AC3E}">
        <p14:creationId xmlns:p14="http://schemas.microsoft.com/office/powerpoint/2010/main" val="2419916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CS419</a:t>
            </a:r>
            <a:endParaRPr lang="en-US">
              <a:solidFill>
                <a:schemeClr val="tx1"/>
              </a:solidFill>
            </a:endParaRPr>
          </a:p>
        </p:txBody>
      </p:sp>
      <p:sp>
        <p:nvSpPr>
          <p:cNvPr id="5" name="Footer Placeholder 4"/>
          <p:cNvSpPr>
            <a:spLocks noGrp="1"/>
          </p:cNvSpPr>
          <p:nvPr>
            <p:ph type="ftr" sz="quarter" idx="11"/>
          </p:nvPr>
        </p:nvSpPr>
        <p:spPr/>
        <p:txBody>
          <a:bodyPr/>
          <a:lstStyle/>
          <a:p>
            <a:pPr>
              <a:defRPr/>
            </a:pPr>
            <a:r>
              <a:rPr lang="en-US"/>
              <a:t>Shiqing Ma, Rutgers University</a:t>
            </a:r>
            <a:endParaRPr lang="en-US">
              <a:solidFill>
                <a:schemeClr val="tx1"/>
              </a:solidFill>
            </a:endParaRPr>
          </a:p>
        </p:txBody>
      </p:sp>
      <p:sp>
        <p:nvSpPr>
          <p:cNvPr id="6" name="Slide Number Placeholder 5"/>
          <p:cNvSpPr>
            <a:spLocks noGrp="1"/>
          </p:cNvSpPr>
          <p:nvPr>
            <p:ph type="sldNum" sz="quarter" idx="12"/>
          </p:nvPr>
        </p:nvSpPr>
        <p:spPr/>
        <p:txBody>
          <a:bodyPr/>
          <a:lstStyle/>
          <a:p>
            <a:pPr>
              <a:defRPr/>
            </a:pPr>
            <a:fld id="{4C5381F1-176F-6543-8E59-0CB80DDC3A7C}" type="slidenum">
              <a:rPr lang="en-US" altLang="en-US" smtClean="0"/>
              <a:pPr>
                <a:defRPr/>
              </a:pPr>
              <a:t>‹#›</a:t>
            </a:fld>
            <a:endParaRPr lang="en-US" altLang="en-US">
              <a:solidFill>
                <a:schemeClr val="tx1"/>
              </a:solidFill>
            </a:endParaRPr>
          </a:p>
        </p:txBody>
      </p:sp>
    </p:spTree>
    <p:extLst>
      <p:ext uri="{BB962C8B-B14F-4D97-AF65-F5344CB8AC3E}">
        <p14:creationId xmlns:p14="http://schemas.microsoft.com/office/powerpoint/2010/main" val="200207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CS419</a:t>
            </a:r>
            <a:endParaRPr lang="en-US">
              <a:solidFill>
                <a:schemeClr val="tx1"/>
              </a:solidFill>
            </a:endParaRPr>
          </a:p>
        </p:txBody>
      </p:sp>
      <p:sp>
        <p:nvSpPr>
          <p:cNvPr id="5" name="Footer Placeholder 4"/>
          <p:cNvSpPr>
            <a:spLocks noGrp="1"/>
          </p:cNvSpPr>
          <p:nvPr>
            <p:ph type="ftr" sz="quarter" idx="11"/>
          </p:nvPr>
        </p:nvSpPr>
        <p:spPr/>
        <p:txBody>
          <a:bodyPr/>
          <a:lstStyle/>
          <a:p>
            <a:pPr>
              <a:defRPr/>
            </a:pPr>
            <a:r>
              <a:rPr lang="en-US"/>
              <a:t>Shiqing Ma, Rutgers University</a:t>
            </a:r>
            <a:endParaRPr lang="en-US">
              <a:solidFill>
                <a:schemeClr val="tx1"/>
              </a:solidFill>
            </a:endParaRPr>
          </a:p>
        </p:txBody>
      </p:sp>
      <p:sp>
        <p:nvSpPr>
          <p:cNvPr id="6" name="Slide Number Placeholder 5"/>
          <p:cNvSpPr>
            <a:spLocks noGrp="1"/>
          </p:cNvSpPr>
          <p:nvPr>
            <p:ph type="sldNum" sz="quarter" idx="12"/>
          </p:nvPr>
        </p:nvSpPr>
        <p:spPr/>
        <p:txBody>
          <a:bodyPr/>
          <a:lstStyle/>
          <a:p>
            <a:pPr>
              <a:defRPr/>
            </a:pPr>
            <a:fld id="{025EC471-3E69-F542-974D-43BD20161052}" type="slidenum">
              <a:rPr lang="en-US" altLang="en-US" smtClean="0"/>
              <a:pPr>
                <a:defRPr/>
              </a:pPr>
              <a:t>‹#›</a:t>
            </a:fld>
            <a:endParaRPr lang="en-US" altLang="en-US">
              <a:solidFill>
                <a:schemeClr val="tx1"/>
              </a:solidFill>
            </a:endParaRPr>
          </a:p>
        </p:txBody>
      </p:sp>
    </p:spTree>
    <p:extLst>
      <p:ext uri="{BB962C8B-B14F-4D97-AF65-F5344CB8AC3E}">
        <p14:creationId xmlns:p14="http://schemas.microsoft.com/office/powerpoint/2010/main" val="4021146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524000"/>
            <a:ext cx="54356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8400" y="1524000"/>
            <a:ext cx="54356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00CBED-B624-7840-8B78-12AE0150A08F}"/>
              </a:ext>
            </a:extLst>
          </p:cNvPr>
          <p:cNvSpPr>
            <a:spLocks noGrp="1"/>
          </p:cNvSpPr>
          <p:nvPr>
            <p:ph type="dt" sz="half" idx="10"/>
          </p:nvPr>
        </p:nvSpPr>
        <p:spPr/>
        <p:txBody>
          <a:bodyPr/>
          <a:lstStyle>
            <a:lvl1pPr>
              <a:defRPr/>
            </a:lvl1pPr>
          </a:lstStyle>
          <a:p>
            <a:pPr>
              <a:defRPr/>
            </a:pPr>
            <a:r>
              <a:rPr lang="en-US"/>
              <a:t>CS419</a:t>
            </a:r>
            <a:endParaRPr lang="en-US">
              <a:solidFill>
                <a:schemeClr val="tx1"/>
              </a:solidFill>
            </a:endParaRPr>
          </a:p>
        </p:txBody>
      </p:sp>
      <p:sp>
        <p:nvSpPr>
          <p:cNvPr id="6" name="Footer Placeholder 5">
            <a:extLst>
              <a:ext uri="{FF2B5EF4-FFF2-40B4-BE49-F238E27FC236}">
                <a16:creationId xmlns:a16="http://schemas.microsoft.com/office/drawing/2014/main" id="{C503CA03-4CC6-5D45-8568-B6F8C0B5181B}"/>
              </a:ext>
            </a:extLst>
          </p:cNvPr>
          <p:cNvSpPr>
            <a:spLocks noGrp="1"/>
          </p:cNvSpPr>
          <p:nvPr>
            <p:ph type="ftr" sz="quarter" idx="11"/>
          </p:nvPr>
        </p:nvSpPr>
        <p:spPr/>
        <p:txBody>
          <a:bodyPr/>
          <a:lstStyle>
            <a:lvl1pPr>
              <a:defRPr/>
            </a:lvl1pPr>
          </a:lstStyle>
          <a:p>
            <a:pPr>
              <a:defRPr/>
            </a:pPr>
            <a:r>
              <a:rPr lang="en-US"/>
              <a:t>Shiqing Ma, Rutgers University</a:t>
            </a:r>
            <a:endParaRPr lang="en-US">
              <a:solidFill>
                <a:schemeClr val="tx1"/>
              </a:solidFill>
            </a:endParaRPr>
          </a:p>
        </p:txBody>
      </p:sp>
      <p:sp>
        <p:nvSpPr>
          <p:cNvPr id="7" name="Slide Number Placeholder 6">
            <a:extLst>
              <a:ext uri="{FF2B5EF4-FFF2-40B4-BE49-F238E27FC236}">
                <a16:creationId xmlns:a16="http://schemas.microsoft.com/office/drawing/2014/main" id="{843916AD-2BA0-4540-9659-854479470652}"/>
              </a:ext>
            </a:extLst>
          </p:cNvPr>
          <p:cNvSpPr>
            <a:spLocks noGrp="1"/>
          </p:cNvSpPr>
          <p:nvPr>
            <p:ph type="sldNum" sz="quarter" idx="12"/>
          </p:nvPr>
        </p:nvSpPr>
        <p:spPr/>
        <p:txBody>
          <a:bodyPr/>
          <a:lstStyle>
            <a:lvl1pPr>
              <a:defRPr smtClean="0"/>
            </a:lvl1pPr>
          </a:lstStyle>
          <a:p>
            <a:pPr>
              <a:defRPr/>
            </a:pPr>
            <a:fld id="{6EE72AA1-DD3C-AA46-8270-F16A5091E591}" type="slidenum">
              <a:rPr lang="en-US" altLang="en-US"/>
              <a:pPr>
                <a:defRPr/>
              </a:pPr>
              <a:t>‹#›</a:t>
            </a:fld>
            <a:endParaRPr lang="en-US" altLang="en-US">
              <a:solidFill>
                <a:schemeClr val="tx1"/>
              </a:solidFill>
            </a:endParaRPr>
          </a:p>
        </p:txBody>
      </p:sp>
    </p:spTree>
    <p:extLst>
      <p:ext uri="{BB962C8B-B14F-4D97-AF65-F5344CB8AC3E}">
        <p14:creationId xmlns:p14="http://schemas.microsoft.com/office/powerpoint/2010/main" val="102178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CS419</a:t>
            </a:r>
            <a:endParaRPr lang="en-US">
              <a:solidFill>
                <a:schemeClr val="tx1"/>
              </a:solidFill>
            </a:endParaRPr>
          </a:p>
        </p:txBody>
      </p:sp>
      <p:sp>
        <p:nvSpPr>
          <p:cNvPr id="5" name="Footer Placeholder 4"/>
          <p:cNvSpPr>
            <a:spLocks noGrp="1"/>
          </p:cNvSpPr>
          <p:nvPr>
            <p:ph type="ftr" sz="quarter" idx="11"/>
          </p:nvPr>
        </p:nvSpPr>
        <p:spPr/>
        <p:txBody>
          <a:bodyPr/>
          <a:lstStyle/>
          <a:p>
            <a:pPr>
              <a:defRPr/>
            </a:pPr>
            <a:r>
              <a:rPr lang="en-US"/>
              <a:t>Shiqing Ma, Rutgers University</a:t>
            </a:r>
            <a:endParaRPr lang="en-US">
              <a:solidFill>
                <a:schemeClr val="tx1"/>
              </a:solidFill>
            </a:endParaRPr>
          </a:p>
        </p:txBody>
      </p:sp>
      <p:sp>
        <p:nvSpPr>
          <p:cNvPr id="6" name="Slide Number Placeholder 5"/>
          <p:cNvSpPr>
            <a:spLocks noGrp="1"/>
          </p:cNvSpPr>
          <p:nvPr>
            <p:ph type="sldNum" sz="quarter" idx="12"/>
          </p:nvPr>
        </p:nvSpPr>
        <p:spPr/>
        <p:txBody>
          <a:bodyPr/>
          <a:lstStyle/>
          <a:p>
            <a:pPr>
              <a:defRPr/>
            </a:pPr>
            <a:fld id="{1F9D14AE-F200-734A-A9F1-2549B6B8F59E}" type="slidenum">
              <a:rPr lang="en-US" altLang="en-US" smtClean="0"/>
              <a:pPr>
                <a:defRPr/>
              </a:pPr>
              <a:t>‹#›</a:t>
            </a:fld>
            <a:endParaRPr lang="en-US" altLang="en-US">
              <a:solidFill>
                <a:schemeClr val="tx1"/>
              </a:solidFill>
            </a:endParaRPr>
          </a:p>
        </p:txBody>
      </p:sp>
    </p:spTree>
    <p:extLst>
      <p:ext uri="{BB962C8B-B14F-4D97-AF65-F5344CB8AC3E}">
        <p14:creationId xmlns:p14="http://schemas.microsoft.com/office/powerpoint/2010/main" val="3122132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t>CS419</a:t>
            </a:r>
            <a:endParaRPr lang="en-US">
              <a:solidFill>
                <a:schemeClr val="tx1"/>
              </a:solidFill>
            </a:endParaRPr>
          </a:p>
        </p:txBody>
      </p:sp>
      <p:sp>
        <p:nvSpPr>
          <p:cNvPr id="5" name="Footer Placeholder 4"/>
          <p:cNvSpPr>
            <a:spLocks noGrp="1"/>
          </p:cNvSpPr>
          <p:nvPr>
            <p:ph type="ftr" sz="quarter" idx="11"/>
          </p:nvPr>
        </p:nvSpPr>
        <p:spPr/>
        <p:txBody>
          <a:bodyPr/>
          <a:lstStyle/>
          <a:p>
            <a:pPr>
              <a:defRPr/>
            </a:pPr>
            <a:r>
              <a:rPr lang="en-US"/>
              <a:t>Shiqing Ma, Rutgers University</a:t>
            </a:r>
            <a:endParaRPr lang="en-US">
              <a:solidFill>
                <a:schemeClr val="tx1"/>
              </a:solidFill>
            </a:endParaRPr>
          </a:p>
        </p:txBody>
      </p:sp>
      <p:sp>
        <p:nvSpPr>
          <p:cNvPr id="6" name="Slide Number Placeholder 5"/>
          <p:cNvSpPr>
            <a:spLocks noGrp="1"/>
          </p:cNvSpPr>
          <p:nvPr>
            <p:ph type="sldNum" sz="quarter" idx="12"/>
          </p:nvPr>
        </p:nvSpPr>
        <p:spPr/>
        <p:txBody>
          <a:bodyPr/>
          <a:lstStyle/>
          <a:p>
            <a:pPr>
              <a:defRPr/>
            </a:pPr>
            <a:fld id="{9CA2944B-1B4E-8B48-AF00-C53D437C800E}" type="slidenum">
              <a:rPr lang="en-US" altLang="en-US" smtClean="0"/>
              <a:pPr>
                <a:defRPr/>
              </a:pPr>
              <a:t>‹#›</a:t>
            </a:fld>
            <a:endParaRPr lang="en-US" altLang="en-US">
              <a:solidFill>
                <a:schemeClr val="tx1"/>
              </a:solidFill>
            </a:endParaRPr>
          </a:p>
        </p:txBody>
      </p:sp>
    </p:spTree>
    <p:extLst>
      <p:ext uri="{BB962C8B-B14F-4D97-AF65-F5344CB8AC3E}">
        <p14:creationId xmlns:p14="http://schemas.microsoft.com/office/powerpoint/2010/main" val="3307040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a:t>CS419</a:t>
            </a:r>
            <a:endParaRPr lang="en-US">
              <a:solidFill>
                <a:schemeClr val="tx1"/>
              </a:solidFill>
            </a:endParaRPr>
          </a:p>
        </p:txBody>
      </p:sp>
      <p:sp>
        <p:nvSpPr>
          <p:cNvPr id="6" name="Footer Placeholder 5"/>
          <p:cNvSpPr>
            <a:spLocks noGrp="1"/>
          </p:cNvSpPr>
          <p:nvPr>
            <p:ph type="ftr" sz="quarter" idx="11"/>
          </p:nvPr>
        </p:nvSpPr>
        <p:spPr/>
        <p:txBody>
          <a:bodyPr/>
          <a:lstStyle/>
          <a:p>
            <a:pPr>
              <a:defRPr/>
            </a:pPr>
            <a:r>
              <a:rPr lang="en-US"/>
              <a:t>Shiqing Ma, Rutgers University</a:t>
            </a:r>
            <a:endParaRPr lang="en-US">
              <a:solidFill>
                <a:schemeClr val="tx1"/>
              </a:solidFill>
            </a:endParaRPr>
          </a:p>
        </p:txBody>
      </p:sp>
      <p:sp>
        <p:nvSpPr>
          <p:cNvPr id="7" name="Slide Number Placeholder 6"/>
          <p:cNvSpPr>
            <a:spLocks noGrp="1"/>
          </p:cNvSpPr>
          <p:nvPr>
            <p:ph type="sldNum" sz="quarter" idx="12"/>
          </p:nvPr>
        </p:nvSpPr>
        <p:spPr/>
        <p:txBody>
          <a:bodyPr/>
          <a:lstStyle/>
          <a:p>
            <a:pPr>
              <a:defRPr/>
            </a:pPr>
            <a:fld id="{D6F1E272-A492-A241-8456-FEA166B7B3B2}" type="slidenum">
              <a:rPr lang="en-US" altLang="en-US" smtClean="0"/>
              <a:pPr>
                <a:defRPr/>
              </a:pPr>
              <a:t>‹#›</a:t>
            </a:fld>
            <a:endParaRPr lang="en-US" altLang="en-US">
              <a:solidFill>
                <a:schemeClr val="tx1"/>
              </a:solidFill>
            </a:endParaRPr>
          </a:p>
        </p:txBody>
      </p:sp>
    </p:spTree>
    <p:extLst>
      <p:ext uri="{BB962C8B-B14F-4D97-AF65-F5344CB8AC3E}">
        <p14:creationId xmlns:p14="http://schemas.microsoft.com/office/powerpoint/2010/main" val="3815777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a:t>CS419</a:t>
            </a:r>
            <a:endParaRPr lang="en-US">
              <a:solidFill>
                <a:schemeClr val="tx1"/>
              </a:solidFill>
            </a:endParaRPr>
          </a:p>
        </p:txBody>
      </p:sp>
      <p:sp>
        <p:nvSpPr>
          <p:cNvPr id="8" name="Footer Placeholder 7"/>
          <p:cNvSpPr>
            <a:spLocks noGrp="1"/>
          </p:cNvSpPr>
          <p:nvPr>
            <p:ph type="ftr" sz="quarter" idx="11"/>
          </p:nvPr>
        </p:nvSpPr>
        <p:spPr/>
        <p:txBody>
          <a:bodyPr/>
          <a:lstStyle/>
          <a:p>
            <a:pPr>
              <a:defRPr/>
            </a:pPr>
            <a:r>
              <a:rPr lang="en-US"/>
              <a:t>Shiqing Ma, Rutgers University</a:t>
            </a:r>
            <a:endParaRPr lang="en-US">
              <a:solidFill>
                <a:schemeClr val="tx1"/>
              </a:solidFill>
            </a:endParaRPr>
          </a:p>
        </p:txBody>
      </p:sp>
      <p:sp>
        <p:nvSpPr>
          <p:cNvPr id="9" name="Slide Number Placeholder 8"/>
          <p:cNvSpPr>
            <a:spLocks noGrp="1"/>
          </p:cNvSpPr>
          <p:nvPr>
            <p:ph type="sldNum" sz="quarter" idx="12"/>
          </p:nvPr>
        </p:nvSpPr>
        <p:spPr/>
        <p:txBody>
          <a:bodyPr/>
          <a:lstStyle/>
          <a:p>
            <a:pPr>
              <a:defRPr/>
            </a:pPr>
            <a:fld id="{BFB49FB4-573B-1241-B4D0-CBBB4D82036D}" type="slidenum">
              <a:rPr lang="en-US" altLang="en-US" smtClean="0"/>
              <a:pPr>
                <a:defRPr/>
              </a:pPr>
              <a:t>‹#›</a:t>
            </a:fld>
            <a:endParaRPr lang="en-US" altLang="en-US">
              <a:solidFill>
                <a:schemeClr val="tx1"/>
              </a:solidFill>
            </a:endParaRPr>
          </a:p>
        </p:txBody>
      </p:sp>
    </p:spTree>
    <p:extLst>
      <p:ext uri="{BB962C8B-B14F-4D97-AF65-F5344CB8AC3E}">
        <p14:creationId xmlns:p14="http://schemas.microsoft.com/office/powerpoint/2010/main" val="1687471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r>
              <a:rPr lang="en-US"/>
              <a:t>CS419</a:t>
            </a:r>
            <a:endParaRPr lang="en-US">
              <a:solidFill>
                <a:schemeClr val="tx1"/>
              </a:solidFill>
            </a:endParaRPr>
          </a:p>
        </p:txBody>
      </p:sp>
      <p:sp>
        <p:nvSpPr>
          <p:cNvPr id="4" name="Footer Placeholder 3"/>
          <p:cNvSpPr>
            <a:spLocks noGrp="1"/>
          </p:cNvSpPr>
          <p:nvPr>
            <p:ph type="ftr" sz="quarter" idx="11"/>
          </p:nvPr>
        </p:nvSpPr>
        <p:spPr/>
        <p:txBody>
          <a:bodyPr/>
          <a:lstStyle/>
          <a:p>
            <a:pPr>
              <a:defRPr/>
            </a:pPr>
            <a:r>
              <a:rPr lang="en-US"/>
              <a:t>Shiqing Ma, Rutgers University</a:t>
            </a:r>
            <a:endParaRPr lang="en-US">
              <a:solidFill>
                <a:schemeClr val="tx1"/>
              </a:solidFill>
            </a:endParaRPr>
          </a:p>
        </p:txBody>
      </p:sp>
      <p:sp>
        <p:nvSpPr>
          <p:cNvPr id="5" name="Slide Number Placeholder 4"/>
          <p:cNvSpPr>
            <a:spLocks noGrp="1"/>
          </p:cNvSpPr>
          <p:nvPr>
            <p:ph type="sldNum" sz="quarter" idx="12"/>
          </p:nvPr>
        </p:nvSpPr>
        <p:spPr/>
        <p:txBody>
          <a:bodyPr/>
          <a:lstStyle/>
          <a:p>
            <a:pPr>
              <a:defRPr/>
            </a:pPr>
            <a:fld id="{0A77109F-642E-224A-9C00-414B55294FD5}" type="slidenum">
              <a:rPr lang="en-US" altLang="en-US" smtClean="0"/>
              <a:pPr>
                <a:defRPr/>
              </a:pPr>
              <a:t>‹#›</a:t>
            </a:fld>
            <a:endParaRPr lang="en-US" altLang="en-US">
              <a:solidFill>
                <a:schemeClr val="tx1"/>
              </a:solidFill>
            </a:endParaRPr>
          </a:p>
        </p:txBody>
      </p:sp>
    </p:spTree>
    <p:extLst>
      <p:ext uri="{BB962C8B-B14F-4D97-AF65-F5344CB8AC3E}">
        <p14:creationId xmlns:p14="http://schemas.microsoft.com/office/powerpoint/2010/main" val="3318678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CS419</a:t>
            </a:r>
            <a:endParaRPr lang="en-US">
              <a:solidFill>
                <a:schemeClr val="tx1"/>
              </a:solidFill>
            </a:endParaRPr>
          </a:p>
        </p:txBody>
      </p:sp>
      <p:sp>
        <p:nvSpPr>
          <p:cNvPr id="3" name="Footer Placeholder 2"/>
          <p:cNvSpPr>
            <a:spLocks noGrp="1"/>
          </p:cNvSpPr>
          <p:nvPr>
            <p:ph type="ftr" sz="quarter" idx="11"/>
          </p:nvPr>
        </p:nvSpPr>
        <p:spPr/>
        <p:txBody>
          <a:bodyPr/>
          <a:lstStyle/>
          <a:p>
            <a:pPr>
              <a:defRPr/>
            </a:pPr>
            <a:r>
              <a:rPr lang="en-US"/>
              <a:t>Shiqing Ma, Rutgers University</a:t>
            </a:r>
            <a:endParaRPr lang="en-US">
              <a:solidFill>
                <a:schemeClr val="tx1"/>
              </a:solidFill>
            </a:endParaRPr>
          </a:p>
        </p:txBody>
      </p:sp>
      <p:sp>
        <p:nvSpPr>
          <p:cNvPr id="4" name="Slide Number Placeholder 3"/>
          <p:cNvSpPr>
            <a:spLocks noGrp="1"/>
          </p:cNvSpPr>
          <p:nvPr>
            <p:ph type="sldNum" sz="quarter" idx="12"/>
          </p:nvPr>
        </p:nvSpPr>
        <p:spPr/>
        <p:txBody>
          <a:bodyPr/>
          <a:lstStyle/>
          <a:p>
            <a:pPr>
              <a:defRPr/>
            </a:pPr>
            <a:fld id="{410EB0EA-6D6C-0140-A88C-9DE9CCD1207C}" type="slidenum">
              <a:rPr lang="en-US" altLang="en-US" smtClean="0"/>
              <a:pPr>
                <a:defRPr/>
              </a:pPr>
              <a:t>‹#›</a:t>
            </a:fld>
            <a:endParaRPr lang="en-US" altLang="en-US">
              <a:solidFill>
                <a:schemeClr val="tx1"/>
              </a:solidFill>
            </a:endParaRPr>
          </a:p>
        </p:txBody>
      </p:sp>
    </p:spTree>
    <p:extLst>
      <p:ext uri="{BB962C8B-B14F-4D97-AF65-F5344CB8AC3E}">
        <p14:creationId xmlns:p14="http://schemas.microsoft.com/office/powerpoint/2010/main" val="1168418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CS419</a:t>
            </a:r>
            <a:endParaRPr lang="en-US">
              <a:solidFill>
                <a:schemeClr val="tx1"/>
              </a:solidFill>
            </a:endParaRPr>
          </a:p>
        </p:txBody>
      </p:sp>
      <p:sp>
        <p:nvSpPr>
          <p:cNvPr id="6" name="Footer Placeholder 5"/>
          <p:cNvSpPr>
            <a:spLocks noGrp="1"/>
          </p:cNvSpPr>
          <p:nvPr>
            <p:ph type="ftr" sz="quarter" idx="11"/>
          </p:nvPr>
        </p:nvSpPr>
        <p:spPr/>
        <p:txBody>
          <a:bodyPr/>
          <a:lstStyle/>
          <a:p>
            <a:pPr>
              <a:defRPr/>
            </a:pPr>
            <a:r>
              <a:rPr lang="en-US"/>
              <a:t>Shiqing Ma, Rutgers University</a:t>
            </a:r>
            <a:endParaRPr lang="en-US">
              <a:solidFill>
                <a:schemeClr val="tx1"/>
              </a:solidFill>
            </a:endParaRPr>
          </a:p>
        </p:txBody>
      </p:sp>
      <p:sp>
        <p:nvSpPr>
          <p:cNvPr id="7" name="Slide Number Placeholder 6"/>
          <p:cNvSpPr>
            <a:spLocks noGrp="1"/>
          </p:cNvSpPr>
          <p:nvPr>
            <p:ph type="sldNum" sz="quarter" idx="12"/>
          </p:nvPr>
        </p:nvSpPr>
        <p:spPr/>
        <p:txBody>
          <a:bodyPr/>
          <a:lstStyle/>
          <a:p>
            <a:pPr>
              <a:defRPr/>
            </a:pPr>
            <a:fld id="{CF9914DE-1CA5-B146-8967-E26F285F4F00}" type="slidenum">
              <a:rPr lang="en-US" altLang="en-US" smtClean="0"/>
              <a:pPr>
                <a:defRPr/>
              </a:pPr>
              <a:t>‹#›</a:t>
            </a:fld>
            <a:endParaRPr lang="en-US" altLang="en-US">
              <a:solidFill>
                <a:schemeClr val="tx1"/>
              </a:solidFill>
            </a:endParaRPr>
          </a:p>
        </p:txBody>
      </p:sp>
    </p:spTree>
    <p:extLst>
      <p:ext uri="{BB962C8B-B14F-4D97-AF65-F5344CB8AC3E}">
        <p14:creationId xmlns:p14="http://schemas.microsoft.com/office/powerpoint/2010/main" val="1446442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pPr>
              <a:defRPr/>
            </a:pPr>
            <a:r>
              <a:rPr lang="en-US"/>
              <a:t>CS419</a:t>
            </a:r>
            <a:endParaRPr lang="en-US">
              <a:solidFill>
                <a:schemeClr val="tx1"/>
              </a:solidFill>
            </a:endParaRPr>
          </a:p>
        </p:txBody>
      </p:sp>
      <p:sp>
        <p:nvSpPr>
          <p:cNvPr id="6" name="Footer Placeholder 5"/>
          <p:cNvSpPr>
            <a:spLocks noGrp="1"/>
          </p:cNvSpPr>
          <p:nvPr>
            <p:ph type="ftr" sz="quarter" idx="11"/>
          </p:nvPr>
        </p:nvSpPr>
        <p:spPr>
          <a:xfrm>
            <a:off x="1447382" y="318640"/>
            <a:ext cx="5541004" cy="320931"/>
          </a:xfrm>
        </p:spPr>
        <p:txBody>
          <a:bodyPr/>
          <a:lstStyle/>
          <a:p>
            <a:pPr>
              <a:defRPr/>
            </a:pPr>
            <a:r>
              <a:rPr lang="en-US"/>
              <a:t>Shiqing Ma, Rutgers University</a:t>
            </a:r>
            <a:endParaRPr lang="en-US">
              <a:solidFill>
                <a:schemeClr val="tx1"/>
              </a:solidFill>
            </a:endParaRPr>
          </a:p>
        </p:txBody>
      </p:sp>
      <p:sp>
        <p:nvSpPr>
          <p:cNvPr id="7" name="Slide Number Placeholder 6"/>
          <p:cNvSpPr>
            <a:spLocks noGrp="1"/>
          </p:cNvSpPr>
          <p:nvPr>
            <p:ph type="sldNum" sz="quarter" idx="12"/>
          </p:nvPr>
        </p:nvSpPr>
        <p:spPr/>
        <p:txBody>
          <a:bodyPr/>
          <a:lstStyle/>
          <a:p>
            <a:pPr>
              <a:defRPr/>
            </a:pPr>
            <a:fld id="{E075A588-F325-FF4B-86B9-6770245AF31F}" type="slidenum">
              <a:rPr lang="en-US" altLang="en-US" smtClean="0"/>
              <a:pPr>
                <a:defRPr/>
              </a:pPr>
              <a:t>‹#›</a:t>
            </a:fld>
            <a:endParaRPr lang="en-US" altLang="en-US">
              <a:solidFill>
                <a:schemeClr val="tx1"/>
              </a:solidFill>
            </a:endParaRPr>
          </a:p>
        </p:txBody>
      </p:sp>
    </p:spTree>
    <p:extLst>
      <p:ext uri="{BB962C8B-B14F-4D97-AF65-F5344CB8AC3E}">
        <p14:creationId xmlns:p14="http://schemas.microsoft.com/office/powerpoint/2010/main" val="561143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r>
              <a:rPr lang="en-US"/>
              <a:t>CS419</a:t>
            </a:r>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a:defRPr/>
            </a:pPr>
            <a:r>
              <a:rPr lang="en-US"/>
              <a:t>Shiqing Ma, Rutgers University</a:t>
            </a: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a:defRPr/>
            </a:pPr>
            <a:fld id="{2E721476-7646-1C48-B9FC-04FD45D35DDD}" type="slidenum">
              <a:rPr lang="en-US" altLang="en-US" smtClean="0"/>
              <a:pPr>
                <a:defRPr/>
              </a:pPr>
              <a:t>‹#›</a:t>
            </a:fld>
            <a:endParaRPr lang="en-US" alt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708140"/>
      </p:ext>
    </p:extLst>
  </p:cSld>
  <p:clrMap bg1="dk1" tx1="lt1" bg2="dk2" tx2="lt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 id="2147484050" r:id="rId12"/>
  </p:sldLayoutIdLst>
  <p:hf hdr="0"/>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Cryptograph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hyperlink" Target="http://www.amazon.com/Code-Book-Science-Secrecy-Cryptography/dp/0385495323"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en.wikipedia.org/wiki/Adversary_(cryptography)"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5EF0280D-84A4-CE46-B1A2-730860E78D04}"/>
              </a:ext>
            </a:extLst>
          </p:cNvPr>
          <p:cNvSpPr>
            <a:spLocks noGrp="1" noChangeArrowheads="1"/>
          </p:cNvSpPr>
          <p:nvPr>
            <p:ph type="ctrTitle"/>
          </p:nvPr>
        </p:nvSpPr>
        <p:spPr>
          <a:xfrm>
            <a:off x="1752600" y="692150"/>
            <a:ext cx="8458200" cy="2432050"/>
          </a:xfrm>
        </p:spPr>
        <p:txBody>
          <a:bodyPr/>
          <a:lstStyle/>
          <a:p>
            <a:pPr algn="ctr" eaLnBrk="1" hangingPunct="1"/>
            <a:r>
              <a:rPr lang="en-US" altLang="en-US" sz="5400" dirty="0">
                <a:solidFill>
                  <a:schemeClr val="accent2"/>
                </a:solidFill>
              </a:rPr>
              <a:t>Computer Security </a:t>
            </a:r>
            <a:br>
              <a:rPr lang="en-US" altLang="en-US" sz="5400" dirty="0">
                <a:solidFill>
                  <a:schemeClr val="accent2"/>
                </a:solidFill>
              </a:rPr>
            </a:br>
            <a:r>
              <a:rPr lang="en-US" altLang="en-US" sz="5400" dirty="0">
                <a:solidFill>
                  <a:schemeClr val="accent2"/>
                </a:solidFill>
              </a:rPr>
              <a:t>CS 419</a:t>
            </a:r>
            <a:endParaRPr lang="en-US" altLang="en-US" sz="4400" dirty="0">
              <a:solidFill>
                <a:schemeClr val="accent2"/>
              </a:solidFill>
            </a:endParaRPr>
          </a:p>
        </p:txBody>
      </p:sp>
      <p:sp>
        <p:nvSpPr>
          <p:cNvPr id="17413" name="Rectangle 3">
            <a:extLst>
              <a:ext uri="{FF2B5EF4-FFF2-40B4-BE49-F238E27FC236}">
                <a16:creationId xmlns:a16="http://schemas.microsoft.com/office/drawing/2014/main" id="{38B26F65-2E09-5C47-956A-12151D96B4F1}"/>
              </a:ext>
            </a:extLst>
          </p:cNvPr>
          <p:cNvSpPr>
            <a:spLocks noGrp="1" noChangeArrowheads="1"/>
          </p:cNvSpPr>
          <p:nvPr>
            <p:ph type="subTitle" idx="1"/>
          </p:nvPr>
        </p:nvSpPr>
        <p:spPr>
          <a:xfrm>
            <a:off x="1905000" y="4724400"/>
            <a:ext cx="8077200" cy="1295400"/>
          </a:xfrm>
        </p:spPr>
        <p:txBody>
          <a:bodyPr>
            <a:normAutofit/>
          </a:bodyPr>
          <a:lstStyle/>
          <a:p>
            <a:pPr eaLnBrk="1" hangingPunct="1">
              <a:buFont typeface="Times" pitchFamily="2" charset="0"/>
              <a:buNone/>
            </a:pPr>
            <a:r>
              <a:rPr lang="en-US" altLang="en-US" sz="3600" dirty="0"/>
              <a:t>Cryptography 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a:extLst>
              <a:ext uri="{FF2B5EF4-FFF2-40B4-BE49-F238E27FC236}">
                <a16:creationId xmlns:a16="http://schemas.microsoft.com/office/drawing/2014/main" id="{2A42515E-34E3-1F4E-A384-20716C9DD09E}"/>
              </a:ext>
            </a:extLst>
          </p:cNvPr>
          <p:cNvSpPr>
            <a:spLocks noGrp="1" noChangeArrowheads="1"/>
          </p:cNvSpPr>
          <p:nvPr>
            <p:ph type="title"/>
          </p:nvPr>
        </p:nvSpPr>
        <p:spPr/>
        <p:txBody>
          <a:bodyPr>
            <a:normAutofit fontScale="90000"/>
          </a:bodyPr>
          <a:lstStyle/>
          <a:p>
            <a:pPr eaLnBrk="1" hangingPunct="1"/>
            <a:r>
              <a:rPr lang="en-US" altLang="en-US" sz="4000"/>
              <a:t>Strength of the Mono-alphabetic Substitution Cipher</a:t>
            </a:r>
          </a:p>
        </p:txBody>
      </p:sp>
      <p:sp>
        <p:nvSpPr>
          <p:cNvPr id="30725" name="Rectangle 3">
            <a:extLst>
              <a:ext uri="{FF2B5EF4-FFF2-40B4-BE49-F238E27FC236}">
                <a16:creationId xmlns:a16="http://schemas.microsoft.com/office/drawing/2014/main" id="{60956B3F-5A17-7B48-99F7-44B481F1A9AA}"/>
              </a:ext>
            </a:extLst>
          </p:cNvPr>
          <p:cNvSpPr>
            <a:spLocks noGrp="1" noChangeArrowheads="1"/>
          </p:cNvSpPr>
          <p:nvPr>
            <p:ph idx="1"/>
          </p:nvPr>
        </p:nvSpPr>
        <p:spPr/>
        <p:txBody>
          <a:bodyPr>
            <a:normAutofit/>
          </a:bodyPr>
          <a:lstStyle/>
          <a:p>
            <a:pPr eaLnBrk="1" hangingPunct="1"/>
            <a:endParaRPr lang="en-US" altLang="en-US" dirty="0"/>
          </a:p>
          <a:p>
            <a:pPr eaLnBrk="1" hangingPunct="1"/>
            <a:r>
              <a:rPr lang="en-US" altLang="en-US" dirty="0"/>
              <a:t>Exhaustive search is difficult </a:t>
            </a:r>
          </a:p>
          <a:p>
            <a:pPr lvl="1" eaLnBrk="1" hangingPunct="1"/>
            <a:r>
              <a:rPr lang="en-US" altLang="en-US" dirty="0"/>
              <a:t>key space size is 26! </a:t>
            </a:r>
            <a:r>
              <a:rPr lang="en-US" altLang="en-US" dirty="0">
                <a:sym typeface="Symbol" pitchFamily="2" charset="2"/>
              </a:rPr>
              <a:t> 4</a:t>
            </a:r>
            <a:r>
              <a:rPr lang="en-US" altLang="en-US" dirty="0">
                <a:cs typeface="Arial" panose="020B0604020202020204" pitchFamily="34" charset="0"/>
                <a:sym typeface="Symbol" pitchFamily="2" charset="2"/>
              </a:rPr>
              <a:t>×10</a:t>
            </a:r>
            <a:r>
              <a:rPr lang="en-US" altLang="en-US" baseline="30000" dirty="0">
                <a:cs typeface="Arial" panose="020B0604020202020204" pitchFamily="34" charset="0"/>
                <a:sym typeface="Symbol" pitchFamily="2" charset="2"/>
              </a:rPr>
              <a:t>26</a:t>
            </a:r>
            <a:r>
              <a:rPr lang="en-US" altLang="en-US" dirty="0">
                <a:sym typeface="Symbol" pitchFamily="2" charset="2"/>
              </a:rPr>
              <a:t>  2</a:t>
            </a:r>
            <a:r>
              <a:rPr lang="en-US" altLang="en-US" baseline="30000" dirty="0">
                <a:sym typeface="Symbol" pitchFamily="2" charset="2"/>
              </a:rPr>
              <a:t>88</a:t>
            </a:r>
            <a:endParaRPr lang="en-US" altLang="en-US" dirty="0">
              <a:cs typeface="Arial" panose="020B0604020202020204" pitchFamily="34" charset="0"/>
              <a:sym typeface="Symbol" pitchFamily="2" charset="2"/>
            </a:endParaRPr>
          </a:p>
          <a:p>
            <a:pPr eaLnBrk="1" hangingPunct="1"/>
            <a:r>
              <a:rPr lang="en-US" altLang="en-US" dirty="0">
                <a:cs typeface="Arial" panose="020B0604020202020204" pitchFamily="34" charset="0"/>
                <a:sym typeface="Symbol" pitchFamily="2" charset="2"/>
              </a:rPr>
              <a:t>Dominates the art of secret writing throughout the first millennium A.D.</a:t>
            </a:r>
          </a:p>
          <a:p>
            <a:pPr eaLnBrk="1" hangingPunct="1"/>
            <a:r>
              <a:rPr lang="en-US" altLang="en-US" dirty="0">
                <a:cs typeface="Arial" panose="020B0604020202020204" pitchFamily="34" charset="0"/>
                <a:sym typeface="Symbol" pitchFamily="2" charset="2"/>
              </a:rPr>
              <a:t>Thought to be unbreakable by many back then</a:t>
            </a:r>
          </a:p>
          <a:p>
            <a:pPr eaLnBrk="1" hangingPunct="1"/>
            <a:r>
              <a:rPr lang="en-US" altLang="en-US" dirty="0">
                <a:solidFill>
                  <a:srgbClr val="FF0000"/>
                </a:solidFill>
                <a:cs typeface="Arial" panose="020B0604020202020204" pitchFamily="34" charset="0"/>
                <a:sym typeface="Symbol" pitchFamily="2" charset="2"/>
              </a:rPr>
              <a:t>How to break it?</a:t>
            </a:r>
          </a:p>
          <a:p>
            <a:pPr eaLnBrk="1" hangingPunct="1"/>
            <a:endParaRPr lang="en-US" altLang="en-US" dirty="0"/>
          </a:p>
        </p:txBody>
      </p:sp>
      <p:sp>
        <p:nvSpPr>
          <p:cNvPr id="4" name="Date Placeholder 3">
            <a:extLst>
              <a:ext uri="{FF2B5EF4-FFF2-40B4-BE49-F238E27FC236}">
                <a16:creationId xmlns:a16="http://schemas.microsoft.com/office/drawing/2014/main" id="{7412F9A7-7C2B-2844-B55E-C4C441E226E6}"/>
              </a:ext>
            </a:extLst>
          </p:cNvPr>
          <p:cNvSpPr>
            <a:spLocks noGrp="1"/>
          </p:cNvSpPr>
          <p:nvPr>
            <p:ph type="dt" sz="half" idx="10"/>
          </p:nvPr>
        </p:nvSpPr>
        <p:spPr/>
        <p:txBody>
          <a:bodyPr/>
          <a:lstStyle/>
          <a:p>
            <a:pPr>
              <a:defRPr/>
            </a:pPr>
            <a:r>
              <a:rPr lang="en-US"/>
              <a:t>CS419</a:t>
            </a:r>
            <a:endParaRPr lang="en-US">
              <a:solidFill>
                <a:schemeClr val="tx1"/>
              </a:solidFill>
            </a:endParaRPr>
          </a:p>
        </p:txBody>
      </p:sp>
      <p:sp>
        <p:nvSpPr>
          <p:cNvPr id="5" name="Footer Placeholder 4">
            <a:extLst>
              <a:ext uri="{FF2B5EF4-FFF2-40B4-BE49-F238E27FC236}">
                <a16:creationId xmlns:a16="http://schemas.microsoft.com/office/drawing/2014/main" id="{5AC12F8B-AF3B-694B-943D-C73EF07E7B5F}"/>
              </a:ext>
            </a:extLst>
          </p:cNvPr>
          <p:cNvSpPr>
            <a:spLocks noGrp="1"/>
          </p:cNvSpPr>
          <p:nvPr>
            <p:ph type="ftr" sz="quarter" idx="11"/>
          </p:nvPr>
        </p:nvSpPr>
        <p:spPr/>
        <p:txBody>
          <a:bodyPr/>
          <a:lstStyle/>
          <a:p>
            <a:pPr>
              <a:defRPr/>
            </a:pPr>
            <a:r>
              <a:rPr lang="en-US"/>
              <a:t>Shiqing Ma, Rutgers University</a:t>
            </a:r>
            <a:endParaRPr lang="en-US">
              <a:solidFill>
                <a:schemeClr val="tx1"/>
              </a:solidFill>
            </a:endParaRPr>
          </a:p>
        </p:txBody>
      </p:sp>
      <p:sp>
        <p:nvSpPr>
          <p:cNvPr id="30723" name="Slide Number Placeholder 5">
            <a:extLst>
              <a:ext uri="{FF2B5EF4-FFF2-40B4-BE49-F238E27FC236}">
                <a16:creationId xmlns:a16="http://schemas.microsoft.com/office/drawing/2014/main" id="{429984FB-7599-CD4D-AE0C-E35A3FC2199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Font typeface="Times" pitchFamily="2"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SzTx/>
              <a:buFontTx/>
              <a:buNone/>
            </a:pPr>
            <a:fld id="{FF52BABB-D7DD-FD45-B5BC-245EDE29D3AE}" type="slidenum">
              <a:rPr lang="en-US" altLang="en-US" sz="1400">
                <a:solidFill>
                  <a:srgbClr val="254C9C"/>
                </a:solidFill>
              </a:rPr>
              <a:pPr>
                <a:spcBef>
                  <a:spcPct val="50000"/>
                </a:spcBef>
                <a:buClrTx/>
                <a:buSzTx/>
                <a:buFontTx/>
                <a:buNone/>
              </a:pPr>
              <a:t>10</a:t>
            </a:fld>
            <a:endParaRPr lang="en-US" alt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a:extLst>
              <a:ext uri="{FF2B5EF4-FFF2-40B4-BE49-F238E27FC236}">
                <a16:creationId xmlns:a16="http://schemas.microsoft.com/office/drawing/2014/main" id="{F049EB82-6B79-ED48-AC77-1842F0FDD449}"/>
              </a:ext>
            </a:extLst>
          </p:cNvPr>
          <p:cNvSpPr>
            <a:spLocks noGrp="1" noChangeArrowheads="1"/>
          </p:cNvSpPr>
          <p:nvPr>
            <p:ph type="title"/>
          </p:nvPr>
        </p:nvSpPr>
        <p:spPr/>
        <p:txBody>
          <a:bodyPr>
            <a:normAutofit fontScale="90000"/>
          </a:bodyPr>
          <a:lstStyle/>
          <a:p>
            <a:pPr eaLnBrk="1" hangingPunct="1"/>
            <a:r>
              <a:rPr lang="en-US" altLang="en-US" sz="4000"/>
              <a:t>Cryptanalysis of Substitution Ciphers: Frequency Analysis</a:t>
            </a:r>
          </a:p>
        </p:txBody>
      </p:sp>
      <p:sp>
        <p:nvSpPr>
          <p:cNvPr id="31749" name="Rectangle 3">
            <a:extLst>
              <a:ext uri="{FF2B5EF4-FFF2-40B4-BE49-F238E27FC236}">
                <a16:creationId xmlns:a16="http://schemas.microsoft.com/office/drawing/2014/main" id="{6C8B169C-7923-C641-80AE-3EBFF7C1FD2F}"/>
              </a:ext>
            </a:extLst>
          </p:cNvPr>
          <p:cNvSpPr>
            <a:spLocks noGrp="1" noChangeArrowheads="1"/>
          </p:cNvSpPr>
          <p:nvPr>
            <p:ph idx="1"/>
          </p:nvPr>
        </p:nvSpPr>
        <p:spPr>
          <a:noFill/>
        </p:spPr>
        <p:txBody>
          <a:bodyPr>
            <a:normAutofit fontScale="92500"/>
          </a:bodyPr>
          <a:lstStyle/>
          <a:p>
            <a:pPr eaLnBrk="1" hangingPunct="1"/>
            <a:r>
              <a:rPr lang="en-US" altLang="en-US" sz="3200"/>
              <a:t>Basic ideas:</a:t>
            </a:r>
          </a:p>
          <a:p>
            <a:pPr lvl="1" eaLnBrk="1" hangingPunct="1"/>
            <a:r>
              <a:rPr lang="en-US" altLang="en-US" sz="2800"/>
              <a:t>Each language has certain features: frequency of letters, or of groups of two or more letters.</a:t>
            </a:r>
          </a:p>
          <a:p>
            <a:pPr lvl="1" eaLnBrk="1" hangingPunct="1"/>
            <a:r>
              <a:rPr lang="en-US" altLang="en-US" sz="2800"/>
              <a:t>Substitution ciphers preserve the language features.</a:t>
            </a:r>
          </a:p>
          <a:p>
            <a:pPr lvl="1" eaLnBrk="1" hangingPunct="1"/>
            <a:r>
              <a:rPr lang="en-US" altLang="en-US" sz="2800"/>
              <a:t>Substitution ciphers are vulnerable to frequency analysis attacks.</a:t>
            </a:r>
          </a:p>
        </p:txBody>
      </p:sp>
      <p:sp>
        <p:nvSpPr>
          <p:cNvPr id="4" name="Date Placeholder 4">
            <a:extLst>
              <a:ext uri="{FF2B5EF4-FFF2-40B4-BE49-F238E27FC236}">
                <a16:creationId xmlns:a16="http://schemas.microsoft.com/office/drawing/2014/main" id="{A3E902FC-1547-BC4F-8DC7-08AD7E8D9FE0}"/>
              </a:ext>
            </a:extLst>
          </p:cNvPr>
          <p:cNvSpPr>
            <a:spLocks noGrp="1"/>
          </p:cNvSpPr>
          <p:nvPr>
            <p:ph type="dt" sz="half" idx="10"/>
          </p:nvPr>
        </p:nvSpPr>
        <p:spPr/>
        <p:txBody>
          <a:bodyPr/>
          <a:lstStyle/>
          <a:p>
            <a:pPr>
              <a:defRPr/>
            </a:pPr>
            <a:r>
              <a:rPr lang="en-US"/>
              <a:t>CS419</a:t>
            </a:r>
            <a:endParaRPr lang="en-US">
              <a:solidFill>
                <a:schemeClr val="tx1"/>
              </a:solidFill>
            </a:endParaRPr>
          </a:p>
        </p:txBody>
      </p:sp>
      <p:sp>
        <p:nvSpPr>
          <p:cNvPr id="5" name="Footer Placeholder 5">
            <a:extLst>
              <a:ext uri="{FF2B5EF4-FFF2-40B4-BE49-F238E27FC236}">
                <a16:creationId xmlns:a16="http://schemas.microsoft.com/office/drawing/2014/main" id="{19825A94-B77A-E644-9822-1F8095B55E4D}"/>
              </a:ext>
            </a:extLst>
          </p:cNvPr>
          <p:cNvSpPr>
            <a:spLocks noGrp="1"/>
          </p:cNvSpPr>
          <p:nvPr>
            <p:ph type="ftr" sz="quarter" idx="11"/>
          </p:nvPr>
        </p:nvSpPr>
        <p:spPr/>
        <p:txBody>
          <a:bodyPr/>
          <a:lstStyle/>
          <a:p>
            <a:pPr>
              <a:defRPr/>
            </a:pPr>
            <a:r>
              <a:rPr lang="en-US"/>
              <a:t>Shiqing Ma, Rutgers University</a:t>
            </a:r>
            <a:endParaRPr lang="en-US">
              <a:solidFill>
                <a:schemeClr val="tx1"/>
              </a:solidFill>
            </a:endParaRPr>
          </a:p>
        </p:txBody>
      </p:sp>
      <p:sp>
        <p:nvSpPr>
          <p:cNvPr id="31747" name="Slide Number Placeholder 6">
            <a:extLst>
              <a:ext uri="{FF2B5EF4-FFF2-40B4-BE49-F238E27FC236}">
                <a16:creationId xmlns:a16="http://schemas.microsoft.com/office/drawing/2014/main" id="{D2BCB685-A720-BE41-A43C-51C1BEB5C1A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Font typeface="Times" pitchFamily="2"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SzTx/>
              <a:buFontTx/>
              <a:buNone/>
            </a:pPr>
            <a:fld id="{3C72FBE5-93F9-F04B-95DA-F90509C8F387}" type="slidenum">
              <a:rPr lang="en-US" altLang="en-US" sz="1400">
                <a:solidFill>
                  <a:srgbClr val="254C9C"/>
                </a:solidFill>
              </a:rPr>
              <a:pPr>
                <a:spcBef>
                  <a:spcPct val="50000"/>
                </a:spcBef>
                <a:buClrTx/>
                <a:buSzTx/>
                <a:buFontTx/>
                <a:buNone/>
              </a:pPr>
              <a:t>11</a:t>
            </a:fld>
            <a:endParaRPr lang="en-US" alt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a:extLst>
              <a:ext uri="{FF2B5EF4-FFF2-40B4-BE49-F238E27FC236}">
                <a16:creationId xmlns:a16="http://schemas.microsoft.com/office/drawing/2014/main" id="{A770D5B7-C2B6-CB4A-9630-67C94859F72A}"/>
              </a:ext>
            </a:extLst>
          </p:cNvPr>
          <p:cNvSpPr>
            <a:spLocks noGrp="1" noChangeArrowheads="1"/>
          </p:cNvSpPr>
          <p:nvPr>
            <p:ph type="title"/>
          </p:nvPr>
        </p:nvSpPr>
        <p:spPr/>
        <p:txBody>
          <a:bodyPr/>
          <a:lstStyle/>
          <a:p>
            <a:pPr eaLnBrk="1" hangingPunct="1"/>
            <a:r>
              <a:rPr lang="en-US" altLang="en-US"/>
              <a:t>Frequency of Letters in English</a:t>
            </a:r>
          </a:p>
        </p:txBody>
      </p:sp>
      <p:graphicFrame>
        <p:nvGraphicFramePr>
          <p:cNvPr id="33797" name="Object 3">
            <a:extLst>
              <a:ext uri="{FF2B5EF4-FFF2-40B4-BE49-F238E27FC236}">
                <a16:creationId xmlns:a16="http://schemas.microsoft.com/office/drawing/2014/main" id="{7C3B0A06-FB21-AF49-9DD8-8E50B9A413A7}"/>
              </a:ext>
            </a:extLst>
          </p:cNvPr>
          <p:cNvGraphicFramePr>
            <a:graphicFrameLocks noGrp="1" noChangeAspect="1"/>
          </p:cNvGraphicFramePr>
          <p:nvPr>
            <p:ph idx="1"/>
          </p:nvPr>
        </p:nvGraphicFramePr>
        <p:xfrm>
          <a:off x="2998788" y="2262188"/>
          <a:ext cx="6197600" cy="2959100"/>
        </p:xfrm>
        <a:graphic>
          <a:graphicData uri="http://schemas.openxmlformats.org/presentationml/2006/ole">
            <mc:AlternateContent xmlns:mc="http://schemas.openxmlformats.org/markup-compatibility/2006">
              <mc:Choice xmlns:v="urn:schemas-microsoft-com:vml" Requires="v">
                <p:oleObj spid="_x0000_s33845" name="Chart" r:id="rId3" imgW="6197600" imgH="2959100" progId="Excel.Chart.8">
                  <p:embed/>
                </p:oleObj>
              </mc:Choice>
              <mc:Fallback>
                <p:oleObj name="Chart" r:id="rId3" imgW="6197600" imgH="2959100" progId="Excel.Char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8788" y="2262188"/>
                        <a:ext cx="6197600" cy="29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Date Placeholder 3">
            <a:extLst>
              <a:ext uri="{FF2B5EF4-FFF2-40B4-BE49-F238E27FC236}">
                <a16:creationId xmlns:a16="http://schemas.microsoft.com/office/drawing/2014/main" id="{745F32E2-9E38-8946-81D1-8E8E48363573}"/>
              </a:ext>
            </a:extLst>
          </p:cNvPr>
          <p:cNvSpPr>
            <a:spLocks noGrp="1"/>
          </p:cNvSpPr>
          <p:nvPr>
            <p:ph type="dt" sz="half" idx="10"/>
          </p:nvPr>
        </p:nvSpPr>
        <p:spPr/>
        <p:txBody>
          <a:bodyPr/>
          <a:lstStyle/>
          <a:p>
            <a:pPr>
              <a:defRPr/>
            </a:pPr>
            <a:r>
              <a:rPr lang="en-US"/>
              <a:t>CS419</a:t>
            </a:r>
            <a:endParaRPr lang="en-US">
              <a:solidFill>
                <a:schemeClr val="tx1"/>
              </a:solidFill>
            </a:endParaRPr>
          </a:p>
        </p:txBody>
      </p:sp>
      <p:sp>
        <p:nvSpPr>
          <p:cNvPr id="5" name="Footer Placeholder 4">
            <a:extLst>
              <a:ext uri="{FF2B5EF4-FFF2-40B4-BE49-F238E27FC236}">
                <a16:creationId xmlns:a16="http://schemas.microsoft.com/office/drawing/2014/main" id="{2ED412EC-EAFB-0F4A-833D-17673ABFB6E7}"/>
              </a:ext>
            </a:extLst>
          </p:cNvPr>
          <p:cNvSpPr>
            <a:spLocks noGrp="1"/>
          </p:cNvSpPr>
          <p:nvPr>
            <p:ph type="ftr" sz="quarter" idx="11"/>
          </p:nvPr>
        </p:nvSpPr>
        <p:spPr/>
        <p:txBody>
          <a:bodyPr/>
          <a:lstStyle/>
          <a:p>
            <a:pPr>
              <a:defRPr/>
            </a:pPr>
            <a:r>
              <a:rPr lang="en-US"/>
              <a:t>Shiqing Ma, Rutgers University</a:t>
            </a:r>
            <a:endParaRPr lang="en-US">
              <a:solidFill>
                <a:schemeClr val="tx1"/>
              </a:solidFill>
            </a:endParaRPr>
          </a:p>
        </p:txBody>
      </p:sp>
      <p:sp>
        <p:nvSpPr>
          <p:cNvPr id="33795" name="Slide Number Placeholder 5">
            <a:extLst>
              <a:ext uri="{FF2B5EF4-FFF2-40B4-BE49-F238E27FC236}">
                <a16:creationId xmlns:a16="http://schemas.microsoft.com/office/drawing/2014/main" id="{EF9CB3FB-CF18-CD43-A7A3-065B92AA8A8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Font typeface="Times" pitchFamily="2"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SzTx/>
              <a:buFontTx/>
              <a:buNone/>
            </a:pPr>
            <a:fld id="{5D8AFD7A-247B-9049-8648-F32E3C9DCEB6}" type="slidenum">
              <a:rPr lang="en-US" altLang="en-US" sz="1400">
                <a:solidFill>
                  <a:srgbClr val="254C9C"/>
                </a:solidFill>
              </a:rPr>
              <a:pPr>
                <a:spcBef>
                  <a:spcPct val="50000"/>
                </a:spcBef>
                <a:buClrTx/>
                <a:buSzTx/>
                <a:buFontTx/>
                <a:buNone/>
              </a:pPr>
              <a:t>12</a:t>
            </a:fld>
            <a:endParaRPr lang="en-US" altLang="en-US"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68AD2-A963-FC4D-848B-A6CE183545FD}"/>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E8E61ED8-9A01-6547-A25D-68E6BC3827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0"/>
            <a:ext cx="9397653" cy="7133719"/>
          </a:xfrm>
        </p:spPr>
      </p:pic>
      <p:sp>
        <p:nvSpPr>
          <p:cNvPr id="4" name="Date Placeholder 3">
            <a:extLst>
              <a:ext uri="{FF2B5EF4-FFF2-40B4-BE49-F238E27FC236}">
                <a16:creationId xmlns:a16="http://schemas.microsoft.com/office/drawing/2014/main" id="{5E5D0A95-8BF0-D547-8BF5-40B62CD3C295}"/>
              </a:ext>
            </a:extLst>
          </p:cNvPr>
          <p:cNvSpPr>
            <a:spLocks noGrp="1"/>
          </p:cNvSpPr>
          <p:nvPr>
            <p:ph type="dt" sz="half" idx="10"/>
          </p:nvPr>
        </p:nvSpPr>
        <p:spPr/>
        <p:txBody>
          <a:bodyPr/>
          <a:lstStyle/>
          <a:p>
            <a:pPr>
              <a:defRPr/>
            </a:pPr>
            <a:r>
              <a:rPr lang="en-US"/>
              <a:t>CS419</a:t>
            </a:r>
            <a:endParaRPr lang="en-US">
              <a:solidFill>
                <a:schemeClr val="tx1"/>
              </a:solidFill>
            </a:endParaRPr>
          </a:p>
        </p:txBody>
      </p:sp>
      <p:sp>
        <p:nvSpPr>
          <p:cNvPr id="5" name="Footer Placeholder 4">
            <a:extLst>
              <a:ext uri="{FF2B5EF4-FFF2-40B4-BE49-F238E27FC236}">
                <a16:creationId xmlns:a16="http://schemas.microsoft.com/office/drawing/2014/main" id="{1AC88DC7-CB21-8A4F-BBC6-A2E5966E1355}"/>
              </a:ext>
            </a:extLst>
          </p:cNvPr>
          <p:cNvSpPr>
            <a:spLocks noGrp="1"/>
          </p:cNvSpPr>
          <p:nvPr>
            <p:ph type="ftr" sz="quarter" idx="11"/>
          </p:nvPr>
        </p:nvSpPr>
        <p:spPr/>
        <p:txBody>
          <a:bodyPr/>
          <a:lstStyle/>
          <a:p>
            <a:pPr>
              <a:defRPr/>
            </a:pPr>
            <a:r>
              <a:rPr lang="en-US"/>
              <a:t>Shiqing Ma, Rutgers University</a:t>
            </a:r>
            <a:endParaRPr lang="en-US">
              <a:solidFill>
                <a:schemeClr val="tx1"/>
              </a:solidFill>
            </a:endParaRPr>
          </a:p>
        </p:txBody>
      </p:sp>
      <p:sp>
        <p:nvSpPr>
          <p:cNvPr id="6" name="Slide Number Placeholder 5">
            <a:extLst>
              <a:ext uri="{FF2B5EF4-FFF2-40B4-BE49-F238E27FC236}">
                <a16:creationId xmlns:a16="http://schemas.microsoft.com/office/drawing/2014/main" id="{E76FD338-5FEE-9845-A658-64BB8B2425A0}"/>
              </a:ext>
            </a:extLst>
          </p:cNvPr>
          <p:cNvSpPr>
            <a:spLocks noGrp="1"/>
          </p:cNvSpPr>
          <p:nvPr>
            <p:ph type="sldNum" sz="quarter" idx="12"/>
          </p:nvPr>
        </p:nvSpPr>
        <p:spPr/>
        <p:txBody>
          <a:bodyPr/>
          <a:lstStyle/>
          <a:p>
            <a:pPr>
              <a:defRPr/>
            </a:pPr>
            <a:fld id="{1F9D14AE-F200-734A-A9F1-2549B6B8F59E}" type="slidenum">
              <a:rPr lang="en-US" altLang="en-US" smtClean="0"/>
              <a:pPr>
                <a:defRPr/>
              </a:pPr>
              <a:t>13</a:t>
            </a:fld>
            <a:endParaRPr lang="en-US" altLang="en-US">
              <a:solidFill>
                <a:schemeClr val="tx1"/>
              </a:solidFill>
            </a:endParaRPr>
          </a:p>
        </p:txBody>
      </p:sp>
    </p:spTree>
    <p:extLst>
      <p:ext uri="{BB962C8B-B14F-4D97-AF65-F5344CB8AC3E}">
        <p14:creationId xmlns:p14="http://schemas.microsoft.com/office/powerpoint/2010/main" val="550467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0076E-7199-4A41-94E7-4335B7CE2E8D}"/>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5B0EA68D-68AB-7F48-8202-3371AF6C22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9520" y="0"/>
            <a:ext cx="8913680" cy="6827707"/>
          </a:xfrm>
        </p:spPr>
      </p:pic>
      <p:sp>
        <p:nvSpPr>
          <p:cNvPr id="4" name="Date Placeholder 3">
            <a:extLst>
              <a:ext uri="{FF2B5EF4-FFF2-40B4-BE49-F238E27FC236}">
                <a16:creationId xmlns:a16="http://schemas.microsoft.com/office/drawing/2014/main" id="{1D2AC390-1CFC-6B40-A450-F1845654F4F5}"/>
              </a:ext>
            </a:extLst>
          </p:cNvPr>
          <p:cNvSpPr>
            <a:spLocks noGrp="1"/>
          </p:cNvSpPr>
          <p:nvPr>
            <p:ph type="dt" sz="half" idx="10"/>
          </p:nvPr>
        </p:nvSpPr>
        <p:spPr/>
        <p:txBody>
          <a:bodyPr/>
          <a:lstStyle/>
          <a:p>
            <a:pPr>
              <a:defRPr/>
            </a:pPr>
            <a:r>
              <a:rPr lang="en-US"/>
              <a:t>CS419</a:t>
            </a:r>
            <a:endParaRPr lang="en-US">
              <a:solidFill>
                <a:schemeClr val="tx1"/>
              </a:solidFill>
            </a:endParaRPr>
          </a:p>
        </p:txBody>
      </p:sp>
      <p:sp>
        <p:nvSpPr>
          <p:cNvPr id="5" name="Footer Placeholder 4">
            <a:extLst>
              <a:ext uri="{FF2B5EF4-FFF2-40B4-BE49-F238E27FC236}">
                <a16:creationId xmlns:a16="http://schemas.microsoft.com/office/drawing/2014/main" id="{07A64F27-71C0-0349-BFA3-FF48D929BD27}"/>
              </a:ext>
            </a:extLst>
          </p:cNvPr>
          <p:cNvSpPr>
            <a:spLocks noGrp="1"/>
          </p:cNvSpPr>
          <p:nvPr>
            <p:ph type="ftr" sz="quarter" idx="11"/>
          </p:nvPr>
        </p:nvSpPr>
        <p:spPr/>
        <p:txBody>
          <a:bodyPr/>
          <a:lstStyle/>
          <a:p>
            <a:pPr>
              <a:defRPr/>
            </a:pPr>
            <a:r>
              <a:rPr lang="en-US"/>
              <a:t>Shiqing Ma, Rutgers University</a:t>
            </a:r>
            <a:endParaRPr lang="en-US">
              <a:solidFill>
                <a:schemeClr val="tx1"/>
              </a:solidFill>
            </a:endParaRPr>
          </a:p>
        </p:txBody>
      </p:sp>
      <p:sp>
        <p:nvSpPr>
          <p:cNvPr id="6" name="Slide Number Placeholder 5">
            <a:extLst>
              <a:ext uri="{FF2B5EF4-FFF2-40B4-BE49-F238E27FC236}">
                <a16:creationId xmlns:a16="http://schemas.microsoft.com/office/drawing/2014/main" id="{8E828C08-ACED-B348-B372-FA884A94A57D}"/>
              </a:ext>
            </a:extLst>
          </p:cNvPr>
          <p:cNvSpPr>
            <a:spLocks noGrp="1"/>
          </p:cNvSpPr>
          <p:nvPr>
            <p:ph type="sldNum" sz="quarter" idx="12"/>
          </p:nvPr>
        </p:nvSpPr>
        <p:spPr/>
        <p:txBody>
          <a:bodyPr/>
          <a:lstStyle/>
          <a:p>
            <a:pPr>
              <a:defRPr/>
            </a:pPr>
            <a:fld id="{1F9D14AE-F200-734A-A9F1-2549B6B8F59E}" type="slidenum">
              <a:rPr lang="en-US" altLang="en-US" smtClean="0"/>
              <a:pPr>
                <a:defRPr/>
              </a:pPr>
              <a:t>14</a:t>
            </a:fld>
            <a:endParaRPr lang="en-US" altLang="en-US">
              <a:solidFill>
                <a:schemeClr val="tx1"/>
              </a:solidFill>
            </a:endParaRPr>
          </a:p>
        </p:txBody>
      </p:sp>
    </p:spTree>
    <p:extLst>
      <p:ext uri="{BB962C8B-B14F-4D97-AF65-F5344CB8AC3E}">
        <p14:creationId xmlns:p14="http://schemas.microsoft.com/office/powerpoint/2010/main" val="3443087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525AA-158A-284B-9A02-62DC154E759C}"/>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52B3588B-FA15-674A-A731-A6BB9E2647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0"/>
            <a:ext cx="8759221" cy="6824378"/>
          </a:xfrm>
        </p:spPr>
      </p:pic>
      <p:sp>
        <p:nvSpPr>
          <p:cNvPr id="4" name="Date Placeholder 3">
            <a:extLst>
              <a:ext uri="{FF2B5EF4-FFF2-40B4-BE49-F238E27FC236}">
                <a16:creationId xmlns:a16="http://schemas.microsoft.com/office/drawing/2014/main" id="{D86984B8-5FC6-C14B-9BC0-AD984EBA1EA2}"/>
              </a:ext>
            </a:extLst>
          </p:cNvPr>
          <p:cNvSpPr>
            <a:spLocks noGrp="1"/>
          </p:cNvSpPr>
          <p:nvPr>
            <p:ph type="dt" sz="half" idx="10"/>
          </p:nvPr>
        </p:nvSpPr>
        <p:spPr/>
        <p:txBody>
          <a:bodyPr/>
          <a:lstStyle/>
          <a:p>
            <a:pPr>
              <a:defRPr/>
            </a:pPr>
            <a:r>
              <a:rPr lang="en-US"/>
              <a:t>CS419</a:t>
            </a:r>
            <a:endParaRPr lang="en-US">
              <a:solidFill>
                <a:schemeClr val="tx1"/>
              </a:solidFill>
            </a:endParaRPr>
          </a:p>
        </p:txBody>
      </p:sp>
      <p:sp>
        <p:nvSpPr>
          <p:cNvPr id="5" name="Footer Placeholder 4">
            <a:extLst>
              <a:ext uri="{FF2B5EF4-FFF2-40B4-BE49-F238E27FC236}">
                <a16:creationId xmlns:a16="http://schemas.microsoft.com/office/drawing/2014/main" id="{E2F34B4F-C70F-1A4C-9332-A5FD85078A38}"/>
              </a:ext>
            </a:extLst>
          </p:cNvPr>
          <p:cNvSpPr>
            <a:spLocks noGrp="1"/>
          </p:cNvSpPr>
          <p:nvPr>
            <p:ph type="ftr" sz="quarter" idx="11"/>
          </p:nvPr>
        </p:nvSpPr>
        <p:spPr/>
        <p:txBody>
          <a:bodyPr/>
          <a:lstStyle/>
          <a:p>
            <a:pPr>
              <a:defRPr/>
            </a:pPr>
            <a:r>
              <a:rPr lang="en-US"/>
              <a:t>Shiqing Ma, Rutgers University</a:t>
            </a:r>
            <a:endParaRPr lang="en-US">
              <a:solidFill>
                <a:schemeClr val="tx1"/>
              </a:solidFill>
            </a:endParaRPr>
          </a:p>
        </p:txBody>
      </p:sp>
      <p:sp>
        <p:nvSpPr>
          <p:cNvPr id="6" name="Slide Number Placeholder 5">
            <a:extLst>
              <a:ext uri="{FF2B5EF4-FFF2-40B4-BE49-F238E27FC236}">
                <a16:creationId xmlns:a16="http://schemas.microsoft.com/office/drawing/2014/main" id="{0F92DCA2-78A2-DA4E-9872-7A6EC027004B}"/>
              </a:ext>
            </a:extLst>
          </p:cNvPr>
          <p:cNvSpPr>
            <a:spLocks noGrp="1"/>
          </p:cNvSpPr>
          <p:nvPr>
            <p:ph type="sldNum" sz="quarter" idx="12"/>
          </p:nvPr>
        </p:nvSpPr>
        <p:spPr/>
        <p:txBody>
          <a:bodyPr/>
          <a:lstStyle/>
          <a:p>
            <a:pPr>
              <a:defRPr/>
            </a:pPr>
            <a:fld id="{1F9D14AE-F200-734A-A9F1-2549B6B8F59E}" type="slidenum">
              <a:rPr lang="en-US" altLang="en-US" smtClean="0"/>
              <a:pPr>
                <a:defRPr/>
              </a:pPr>
              <a:t>15</a:t>
            </a:fld>
            <a:endParaRPr lang="en-US" altLang="en-US">
              <a:solidFill>
                <a:schemeClr val="tx1"/>
              </a:solidFill>
            </a:endParaRPr>
          </a:p>
        </p:txBody>
      </p:sp>
    </p:spTree>
    <p:extLst>
      <p:ext uri="{BB962C8B-B14F-4D97-AF65-F5344CB8AC3E}">
        <p14:creationId xmlns:p14="http://schemas.microsoft.com/office/powerpoint/2010/main" val="4145008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832DE-81C6-5E43-ADD0-8F92F01F4C67}"/>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38B5E0E7-D49F-D547-876C-CDE2EDE9AA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0"/>
            <a:ext cx="8919721" cy="6856856"/>
          </a:xfrm>
        </p:spPr>
      </p:pic>
      <p:sp>
        <p:nvSpPr>
          <p:cNvPr id="4" name="Date Placeholder 3">
            <a:extLst>
              <a:ext uri="{FF2B5EF4-FFF2-40B4-BE49-F238E27FC236}">
                <a16:creationId xmlns:a16="http://schemas.microsoft.com/office/drawing/2014/main" id="{284A4BEA-D55C-9C41-82A1-F34624837E14}"/>
              </a:ext>
            </a:extLst>
          </p:cNvPr>
          <p:cNvSpPr>
            <a:spLocks noGrp="1"/>
          </p:cNvSpPr>
          <p:nvPr>
            <p:ph type="dt" sz="half" idx="10"/>
          </p:nvPr>
        </p:nvSpPr>
        <p:spPr/>
        <p:txBody>
          <a:bodyPr/>
          <a:lstStyle/>
          <a:p>
            <a:pPr>
              <a:defRPr/>
            </a:pPr>
            <a:r>
              <a:rPr lang="en-US"/>
              <a:t>CS419</a:t>
            </a:r>
            <a:endParaRPr lang="en-US">
              <a:solidFill>
                <a:schemeClr val="tx1"/>
              </a:solidFill>
            </a:endParaRPr>
          </a:p>
        </p:txBody>
      </p:sp>
      <p:sp>
        <p:nvSpPr>
          <p:cNvPr id="5" name="Footer Placeholder 4">
            <a:extLst>
              <a:ext uri="{FF2B5EF4-FFF2-40B4-BE49-F238E27FC236}">
                <a16:creationId xmlns:a16="http://schemas.microsoft.com/office/drawing/2014/main" id="{B0997C68-F1FE-D847-8F9D-6B586F591619}"/>
              </a:ext>
            </a:extLst>
          </p:cNvPr>
          <p:cNvSpPr>
            <a:spLocks noGrp="1"/>
          </p:cNvSpPr>
          <p:nvPr>
            <p:ph type="ftr" sz="quarter" idx="11"/>
          </p:nvPr>
        </p:nvSpPr>
        <p:spPr/>
        <p:txBody>
          <a:bodyPr/>
          <a:lstStyle/>
          <a:p>
            <a:pPr>
              <a:defRPr/>
            </a:pPr>
            <a:r>
              <a:rPr lang="en-US"/>
              <a:t>Shiqing Ma, Rutgers University</a:t>
            </a:r>
            <a:endParaRPr lang="en-US">
              <a:solidFill>
                <a:schemeClr val="tx1"/>
              </a:solidFill>
            </a:endParaRPr>
          </a:p>
        </p:txBody>
      </p:sp>
      <p:sp>
        <p:nvSpPr>
          <p:cNvPr id="6" name="Slide Number Placeholder 5">
            <a:extLst>
              <a:ext uri="{FF2B5EF4-FFF2-40B4-BE49-F238E27FC236}">
                <a16:creationId xmlns:a16="http://schemas.microsoft.com/office/drawing/2014/main" id="{217E19EA-6FEB-F04C-951E-77698F7E55A8}"/>
              </a:ext>
            </a:extLst>
          </p:cNvPr>
          <p:cNvSpPr>
            <a:spLocks noGrp="1"/>
          </p:cNvSpPr>
          <p:nvPr>
            <p:ph type="sldNum" sz="quarter" idx="12"/>
          </p:nvPr>
        </p:nvSpPr>
        <p:spPr/>
        <p:txBody>
          <a:bodyPr/>
          <a:lstStyle/>
          <a:p>
            <a:pPr>
              <a:defRPr/>
            </a:pPr>
            <a:fld id="{1F9D14AE-F200-734A-A9F1-2549B6B8F59E}" type="slidenum">
              <a:rPr lang="en-US" altLang="en-US" smtClean="0"/>
              <a:pPr>
                <a:defRPr/>
              </a:pPr>
              <a:t>16</a:t>
            </a:fld>
            <a:endParaRPr lang="en-US" altLang="en-US">
              <a:solidFill>
                <a:schemeClr val="tx1"/>
              </a:solidFill>
            </a:endParaRPr>
          </a:p>
        </p:txBody>
      </p:sp>
    </p:spTree>
    <p:extLst>
      <p:ext uri="{BB962C8B-B14F-4D97-AF65-F5344CB8AC3E}">
        <p14:creationId xmlns:p14="http://schemas.microsoft.com/office/powerpoint/2010/main" val="1022737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D2226-0F04-7F40-A4A6-5BEB4F1B623E}"/>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DC676961-1E61-9440-B83D-BE3F79F267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1079" y="0"/>
            <a:ext cx="8919721" cy="6849418"/>
          </a:xfrm>
        </p:spPr>
      </p:pic>
      <p:sp>
        <p:nvSpPr>
          <p:cNvPr id="4" name="Date Placeholder 3">
            <a:extLst>
              <a:ext uri="{FF2B5EF4-FFF2-40B4-BE49-F238E27FC236}">
                <a16:creationId xmlns:a16="http://schemas.microsoft.com/office/drawing/2014/main" id="{F242715C-5F8F-7248-B405-2A589C466EF6}"/>
              </a:ext>
            </a:extLst>
          </p:cNvPr>
          <p:cNvSpPr>
            <a:spLocks noGrp="1"/>
          </p:cNvSpPr>
          <p:nvPr>
            <p:ph type="dt" sz="half" idx="10"/>
          </p:nvPr>
        </p:nvSpPr>
        <p:spPr/>
        <p:txBody>
          <a:bodyPr/>
          <a:lstStyle/>
          <a:p>
            <a:pPr>
              <a:defRPr/>
            </a:pPr>
            <a:r>
              <a:rPr lang="en-US"/>
              <a:t>CS419</a:t>
            </a:r>
            <a:endParaRPr lang="en-US">
              <a:solidFill>
                <a:schemeClr val="tx1"/>
              </a:solidFill>
            </a:endParaRPr>
          </a:p>
        </p:txBody>
      </p:sp>
      <p:sp>
        <p:nvSpPr>
          <p:cNvPr id="5" name="Footer Placeholder 4">
            <a:extLst>
              <a:ext uri="{FF2B5EF4-FFF2-40B4-BE49-F238E27FC236}">
                <a16:creationId xmlns:a16="http://schemas.microsoft.com/office/drawing/2014/main" id="{2E58C7E2-9EBD-2C4D-8FEB-08F75EA40D2B}"/>
              </a:ext>
            </a:extLst>
          </p:cNvPr>
          <p:cNvSpPr>
            <a:spLocks noGrp="1"/>
          </p:cNvSpPr>
          <p:nvPr>
            <p:ph type="ftr" sz="quarter" idx="11"/>
          </p:nvPr>
        </p:nvSpPr>
        <p:spPr/>
        <p:txBody>
          <a:bodyPr/>
          <a:lstStyle/>
          <a:p>
            <a:pPr>
              <a:defRPr/>
            </a:pPr>
            <a:r>
              <a:rPr lang="en-US"/>
              <a:t>Shiqing Ma, Rutgers University</a:t>
            </a:r>
            <a:endParaRPr lang="en-US">
              <a:solidFill>
                <a:schemeClr val="tx1"/>
              </a:solidFill>
            </a:endParaRPr>
          </a:p>
        </p:txBody>
      </p:sp>
      <p:sp>
        <p:nvSpPr>
          <p:cNvPr id="6" name="Slide Number Placeholder 5">
            <a:extLst>
              <a:ext uri="{FF2B5EF4-FFF2-40B4-BE49-F238E27FC236}">
                <a16:creationId xmlns:a16="http://schemas.microsoft.com/office/drawing/2014/main" id="{699A6FE9-5A96-F340-863A-6364204FD59B}"/>
              </a:ext>
            </a:extLst>
          </p:cNvPr>
          <p:cNvSpPr>
            <a:spLocks noGrp="1"/>
          </p:cNvSpPr>
          <p:nvPr>
            <p:ph type="sldNum" sz="quarter" idx="12"/>
          </p:nvPr>
        </p:nvSpPr>
        <p:spPr/>
        <p:txBody>
          <a:bodyPr/>
          <a:lstStyle/>
          <a:p>
            <a:pPr>
              <a:defRPr/>
            </a:pPr>
            <a:fld id="{1F9D14AE-F200-734A-A9F1-2549B6B8F59E}" type="slidenum">
              <a:rPr lang="en-US" altLang="en-US" smtClean="0"/>
              <a:pPr>
                <a:defRPr/>
              </a:pPr>
              <a:t>17</a:t>
            </a:fld>
            <a:endParaRPr lang="en-US" altLang="en-US">
              <a:solidFill>
                <a:schemeClr val="tx1"/>
              </a:solidFill>
            </a:endParaRPr>
          </a:p>
        </p:txBody>
      </p:sp>
    </p:spTree>
    <p:extLst>
      <p:ext uri="{BB962C8B-B14F-4D97-AF65-F5344CB8AC3E}">
        <p14:creationId xmlns:p14="http://schemas.microsoft.com/office/powerpoint/2010/main" val="3030960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62EB9-6E55-8B4A-9BD3-EF3A18C9D120}"/>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B302CD7E-64E6-5244-B351-0903AF028F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1078" y="54550"/>
            <a:ext cx="8843521" cy="6803450"/>
          </a:xfrm>
        </p:spPr>
      </p:pic>
      <p:sp>
        <p:nvSpPr>
          <p:cNvPr id="4" name="Date Placeholder 3">
            <a:extLst>
              <a:ext uri="{FF2B5EF4-FFF2-40B4-BE49-F238E27FC236}">
                <a16:creationId xmlns:a16="http://schemas.microsoft.com/office/drawing/2014/main" id="{75BD7956-E354-0E4B-BB4D-A9F98984C494}"/>
              </a:ext>
            </a:extLst>
          </p:cNvPr>
          <p:cNvSpPr>
            <a:spLocks noGrp="1"/>
          </p:cNvSpPr>
          <p:nvPr>
            <p:ph type="dt" sz="half" idx="10"/>
          </p:nvPr>
        </p:nvSpPr>
        <p:spPr/>
        <p:txBody>
          <a:bodyPr/>
          <a:lstStyle/>
          <a:p>
            <a:pPr>
              <a:defRPr/>
            </a:pPr>
            <a:r>
              <a:rPr lang="en-US"/>
              <a:t>CS419</a:t>
            </a:r>
            <a:endParaRPr lang="en-US">
              <a:solidFill>
                <a:schemeClr val="tx1"/>
              </a:solidFill>
            </a:endParaRPr>
          </a:p>
        </p:txBody>
      </p:sp>
      <p:sp>
        <p:nvSpPr>
          <p:cNvPr id="5" name="Footer Placeholder 4">
            <a:extLst>
              <a:ext uri="{FF2B5EF4-FFF2-40B4-BE49-F238E27FC236}">
                <a16:creationId xmlns:a16="http://schemas.microsoft.com/office/drawing/2014/main" id="{16A6556A-613D-E04E-B15B-90749AFD9AD4}"/>
              </a:ext>
            </a:extLst>
          </p:cNvPr>
          <p:cNvSpPr>
            <a:spLocks noGrp="1"/>
          </p:cNvSpPr>
          <p:nvPr>
            <p:ph type="ftr" sz="quarter" idx="11"/>
          </p:nvPr>
        </p:nvSpPr>
        <p:spPr/>
        <p:txBody>
          <a:bodyPr/>
          <a:lstStyle/>
          <a:p>
            <a:pPr>
              <a:defRPr/>
            </a:pPr>
            <a:r>
              <a:rPr lang="en-US"/>
              <a:t>Shiqing Ma, Rutgers University</a:t>
            </a:r>
            <a:endParaRPr lang="en-US">
              <a:solidFill>
                <a:schemeClr val="tx1"/>
              </a:solidFill>
            </a:endParaRPr>
          </a:p>
        </p:txBody>
      </p:sp>
      <p:sp>
        <p:nvSpPr>
          <p:cNvPr id="6" name="Slide Number Placeholder 5">
            <a:extLst>
              <a:ext uri="{FF2B5EF4-FFF2-40B4-BE49-F238E27FC236}">
                <a16:creationId xmlns:a16="http://schemas.microsoft.com/office/drawing/2014/main" id="{7E244311-39CE-104D-BE70-D5A2B070FB38}"/>
              </a:ext>
            </a:extLst>
          </p:cNvPr>
          <p:cNvSpPr>
            <a:spLocks noGrp="1"/>
          </p:cNvSpPr>
          <p:nvPr>
            <p:ph type="sldNum" sz="quarter" idx="12"/>
          </p:nvPr>
        </p:nvSpPr>
        <p:spPr/>
        <p:txBody>
          <a:bodyPr/>
          <a:lstStyle/>
          <a:p>
            <a:pPr>
              <a:defRPr/>
            </a:pPr>
            <a:fld id="{1F9D14AE-F200-734A-A9F1-2549B6B8F59E}" type="slidenum">
              <a:rPr lang="en-US" altLang="en-US" smtClean="0"/>
              <a:pPr>
                <a:defRPr/>
              </a:pPr>
              <a:t>18</a:t>
            </a:fld>
            <a:endParaRPr lang="en-US" altLang="en-US">
              <a:solidFill>
                <a:schemeClr val="tx1"/>
              </a:solidFill>
            </a:endParaRPr>
          </a:p>
        </p:txBody>
      </p:sp>
    </p:spTree>
    <p:extLst>
      <p:ext uri="{BB962C8B-B14F-4D97-AF65-F5344CB8AC3E}">
        <p14:creationId xmlns:p14="http://schemas.microsoft.com/office/powerpoint/2010/main" val="1341766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DA7EC-DD97-644C-9C79-BDD02445F23A}"/>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8AE4E8F1-12B6-4446-9398-E5AF1CBA53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7355" y="0"/>
            <a:ext cx="9039645" cy="6858000"/>
          </a:xfrm>
        </p:spPr>
      </p:pic>
      <p:sp>
        <p:nvSpPr>
          <p:cNvPr id="4" name="Date Placeholder 3">
            <a:extLst>
              <a:ext uri="{FF2B5EF4-FFF2-40B4-BE49-F238E27FC236}">
                <a16:creationId xmlns:a16="http://schemas.microsoft.com/office/drawing/2014/main" id="{B7CAAD85-01A1-6349-BB9E-D8D2B1C4C737}"/>
              </a:ext>
            </a:extLst>
          </p:cNvPr>
          <p:cNvSpPr>
            <a:spLocks noGrp="1"/>
          </p:cNvSpPr>
          <p:nvPr>
            <p:ph type="dt" sz="half" idx="10"/>
          </p:nvPr>
        </p:nvSpPr>
        <p:spPr/>
        <p:txBody>
          <a:bodyPr/>
          <a:lstStyle/>
          <a:p>
            <a:pPr>
              <a:defRPr/>
            </a:pPr>
            <a:r>
              <a:rPr lang="en-US"/>
              <a:t>CS419</a:t>
            </a:r>
            <a:endParaRPr lang="en-US">
              <a:solidFill>
                <a:schemeClr val="tx1"/>
              </a:solidFill>
            </a:endParaRPr>
          </a:p>
        </p:txBody>
      </p:sp>
      <p:sp>
        <p:nvSpPr>
          <p:cNvPr id="5" name="Footer Placeholder 4">
            <a:extLst>
              <a:ext uri="{FF2B5EF4-FFF2-40B4-BE49-F238E27FC236}">
                <a16:creationId xmlns:a16="http://schemas.microsoft.com/office/drawing/2014/main" id="{A839607D-3E92-734C-BA84-A5945D01FE4C}"/>
              </a:ext>
            </a:extLst>
          </p:cNvPr>
          <p:cNvSpPr>
            <a:spLocks noGrp="1"/>
          </p:cNvSpPr>
          <p:nvPr>
            <p:ph type="ftr" sz="quarter" idx="11"/>
          </p:nvPr>
        </p:nvSpPr>
        <p:spPr/>
        <p:txBody>
          <a:bodyPr/>
          <a:lstStyle/>
          <a:p>
            <a:pPr>
              <a:defRPr/>
            </a:pPr>
            <a:r>
              <a:rPr lang="en-US"/>
              <a:t>Shiqing Ma, Rutgers University</a:t>
            </a:r>
            <a:endParaRPr lang="en-US">
              <a:solidFill>
                <a:schemeClr val="tx1"/>
              </a:solidFill>
            </a:endParaRPr>
          </a:p>
        </p:txBody>
      </p:sp>
      <p:sp>
        <p:nvSpPr>
          <p:cNvPr id="6" name="Slide Number Placeholder 5">
            <a:extLst>
              <a:ext uri="{FF2B5EF4-FFF2-40B4-BE49-F238E27FC236}">
                <a16:creationId xmlns:a16="http://schemas.microsoft.com/office/drawing/2014/main" id="{185BC7FD-71CF-AE46-81F1-2AC042D21F7F}"/>
              </a:ext>
            </a:extLst>
          </p:cNvPr>
          <p:cNvSpPr>
            <a:spLocks noGrp="1"/>
          </p:cNvSpPr>
          <p:nvPr>
            <p:ph type="sldNum" sz="quarter" idx="12"/>
          </p:nvPr>
        </p:nvSpPr>
        <p:spPr/>
        <p:txBody>
          <a:bodyPr/>
          <a:lstStyle/>
          <a:p>
            <a:pPr>
              <a:defRPr/>
            </a:pPr>
            <a:fld id="{1F9D14AE-F200-734A-A9F1-2549B6B8F59E}" type="slidenum">
              <a:rPr lang="en-US" altLang="en-US" smtClean="0"/>
              <a:pPr>
                <a:defRPr/>
              </a:pPr>
              <a:t>19</a:t>
            </a:fld>
            <a:endParaRPr lang="en-US" altLang="en-US">
              <a:solidFill>
                <a:schemeClr val="tx1"/>
              </a:solidFill>
            </a:endParaRPr>
          </a:p>
        </p:txBody>
      </p:sp>
    </p:spTree>
    <p:extLst>
      <p:ext uri="{BB962C8B-B14F-4D97-AF65-F5344CB8AC3E}">
        <p14:creationId xmlns:p14="http://schemas.microsoft.com/office/powerpoint/2010/main" val="2538396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15D8DA8B-B530-B84B-8DC2-22DAA174D8EA}"/>
              </a:ext>
            </a:extLst>
          </p:cNvPr>
          <p:cNvSpPr>
            <a:spLocks noGrp="1" noChangeArrowheads="1"/>
          </p:cNvSpPr>
          <p:nvPr>
            <p:ph type="title"/>
          </p:nvPr>
        </p:nvSpPr>
        <p:spPr/>
        <p:txBody>
          <a:bodyPr/>
          <a:lstStyle/>
          <a:p>
            <a:pPr eaLnBrk="1" hangingPunct="1"/>
            <a:r>
              <a:rPr lang="en-US" altLang="en-US" sz="4000"/>
              <a:t>Readings for This Lecture</a:t>
            </a:r>
          </a:p>
        </p:txBody>
      </p:sp>
      <p:sp>
        <p:nvSpPr>
          <p:cNvPr id="30726" name="Rectangle 3">
            <a:extLst>
              <a:ext uri="{FF2B5EF4-FFF2-40B4-BE49-F238E27FC236}">
                <a16:creationId xmlns:a16="http://schemas.microsoft.com/office/drawing/2014/main" id="{F8930475-57AD-444F-BE2E-5B4DEE3452B6}"/>
              </a:ext>
            </a:extLst>
          </p:cNvPr>
          <p:cNvSpPr>
            <a:spLocks noGrp="1" noChangeArrowheads="1"/>
          </p:cNvSpPr>
          <p:nvPr>
            <p:ph idx="1"/>
          </p:nvPr>
        </p:nvSpPr>
        <p:spPr/>
        <p:txBody>
          <a:bodyPr/>
          <a:lstStyle/>
          <a:p>
            <a:pPr eaLnBrk="1" hangingPunct="1">
              <a:spcBef>
                <a:spcPct val="0"/>
              </a:spcBef>
              <a:buClrTx/>
              <a:buSzTx/>
              <a:buFontTx/>
              <a:buNone/>
              <a:defRPr/>
            </a:pPr>
            <a:r>
              <a:rPr lang="en-US" dirty="0"/>
              <a:t>Required readings:</a:t>
            </a:r>
          </a:p>
          <a:p>
            <a:pPr lvl="1" eaLnBrk="1" hangingPunct="1">
              <a:spcBef>
                <a:spcPct val="0"/>
              </a:spcBef>
              <a:defRPr/>
            </a:pPr>
            <a:r>
              <a:rPr lang="en-US" dirty="0">
                <a:hlinkClick r:id="rId3"/>
              </a:rPr>
              <a:t>Cryptography on Wikipedia</a:t>
            </a:r>
            <a:endParaRPr lang="en-US" dirty="0"/>
          </a:p>
          <a:p>
            <a:pPr lvl="1" eaLnBrk="1" hangingPunct="1">
              <a:spcBef>
                <a:spcPct val="0"/>
              </a:spcBef>
              <a:defRPr/>
            </a:pPr>
            <a:endParaRPr lang="en-US" dirty="0"/>
          </a:p>
          <a:p>
            <a:pPr eaLnBrk="1" hangingPunct="1">
              <a:spcBef>
                <a:spcPct val="0"/>
              </a:spcBef>
              <a:buFont typeface="Times" pitchFamily="18" charset="0"/>
              <a:buChar char="•"/>
              <a:defRPr/>
            </a:pPr>
            <a:endParaRPr lang="en-US" dirty="0"/>
          </a:p>
          <a:p>
            <a:pPr marL="514350" indent="-514350">
              <a:buNone/>
              <a:defRPr/>
            </a:pPr>
            <a:r>
              <a:rPr lang="en-US" dirty="0"/>
              <a:t>Interesting reading</a:t>
            </a:r>
          </a:p>
          <a:p>
            <a:pPr marL="914400" lvl="1" indent="-457200">
              <a:defRPr/>
            </a:pPr>
            <a:r>
              <a:rPr lang="en-US" dirty="0">
                <a:hlinkClick r:id="rId4"/>
              </a:rPr>
              <a:t>The Code Book</a:t>
            </a:r>
            <a:r>
              <a:rPr lang="en-US" dirty="0"/>
              <a:t> by Simon Singh</a:t>
            </a:r>
          </a:p>
          <a:p>
            <a:pPr eaLnBrk="1" hangingPunct="1">
              <a:spcBef>
                <a:spcPct val="0"/>
              </a:spcBef>
              <a:buFont typeface="Times" pitchFamily="18" charset="0"/>
              <a:buChar char="•"/>
              <a:defRPr/>
            </a:pPr>
            <a:endParaRPr lang="en-US" dirty="0"/>
          </a:p>
        </p:txBody>
      </p:sp>
      <p:sp>
        <p:nvSpPr>
          <p:cNvPr id="5" name="Date Placeholder 3">
            <a:extLst>
              <a:ext uri="{FF2B5EF4-FFF2-40B4-BE49-F238E27FC236}">
                <a16:creationId xmlns:a16="http://schemas.microsoft.com/office/drawing/2014/main" id="{E347DABD-E0FF-A745-B204-D4961303448E}"/>
              </a:ext>
            </a:extLst>
          </p:cNvPr>
          <p:cNvSpPr>
            <a:spLocks noGrp="1"/>
          </p:cNvSpPr>
          <p:nvPr>
            <p:ph type="dt" sz="half" idx="10"/>
          </p:nvPr>
        </p:nvSpPr>
        <p:spPr/>
        <p:txBody>
          <a:bodyPr/>
          <a:lstStyle/>
          <a:p>
            <a:pPr>
              <a:defRPr/>
            </a:pPr>
            <a:r>
              <a:rPr lang="en-US"/>
              <a:t>CS419</a:t>
            </a:r>
            <a:endParaRPr lang="en-US">
              <a:solidFill>
                <a:schemeClr val="tx1"/>
              </a:solidFill>
            </a:endParaRPr>
          </a:p>
        </p:txBody>
      </p:sp>
      <p:sp>
        <p:nvSpPr>
          <p:cNvPr id="6" name="Footer Placeholder 4">
            <a:extLst>
              <a:ext uri="{FF2B5EF4-FFF2-40B4-BE49-F238E27FC236}">
                <a16:creationId xmlns:a16="http://schemas.microsoft.com/office/drawing/2014/main" id="{B780B14D-87F5-FC44-A10B-F444989E2F6E}"/>
              </a:ext>
            </a:extLst>
          </p:cNvPr>
          <p:cNvSpPr>
            <a:spLocks noGrp="1"/>
          </p:cNvSpPr>
          <p:nvPr>
            <p:ph type="ftr" sz="quarter" idx="11"/>
          </p:nvPr>
        </p:nvSpPr>
        <p:spPr/>
        <p:txBody>
          <a:bodyPr/>
          <a:lstStyle/>
          <a:p>
            <a:pPr>
              <a:defRPr/>
            </a:pPr>
            <a:r>
              <a:rPr lang="en-US"/>
              <a:t>Shiqing Ma, Rutgers University</a:t>
            </a:r>
            <a:endParaRPr lang="en-US">
              <a:solidFill>
                <a:schemeClr val="tx1"/>
              </a:solidFill>
            </a:endParaRPr>
          </a:p>
        </p:txBody>
      </p:sp>
      <p:sp>
        <p:nvSpPr>
          <p:cNvPr id="18435" name="Slide Number Placeholder 5">
            <a:extLst>
              <a:ext uri="{FF2B5EF4-FFF2-40B4-BE49-F238E27FC236}">
                <a16:creationId xmlns:a16="http://schemas.microsoft.com/office/drawing/2014/main" id="{A9F0E9B4-5D96-3E4D-B715-D7A2AEEDA64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Font typeface="Times" pitchFamily="2"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SzTx/>
              <a:buFontTx/>
              <a:buNone/>
            </a:pPr>
            <a:fld id="{6EDAA435-AAB4-8F4C-AFB5-D7E8AE54F428}" type="slidenum">
              <a:rPr lang="en-US" altLang="en-US" sz="1400">
                <a:solidFill>
                  <a:srgbClr val="254C9C"/>
                </a:solidFill>
              </a:rPr>
              <a:pPr>
                <a:spcBef>
                  <a:spcPct val="50000"/>
                </a:spcBef>
                <a:buClrTx/>
                <a:buSzTx/>
                <a:buFontTx/>
                <a:buNone/>
              </a:pPr>
              <a:t>2</a:t>
            </a:fld>
            <a:endParaRPr lang="en-US" altLang="en-US" sz="1400"/>
          </a:p>
        </p:txBody>
      </p:sp>
      <p:pic>
        <p:nvPicPr>
          <p:cNvPr id="18438" name="Picture 4" descr="j0212589">
            <a:extLst>
              <a:ext uri="{FF2B5EF4-FFF2-40B4-BE49-F238E27FC236}">
                <a16:creationId xmlns:a16="http://schemas.microsoft.com/office/drawing/2014/main" id="{CBB779AB-4BF4-CD41-844A-FF74A2F160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6601" y="2133601"/>
            <a:ext cx="2587625"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819D1D31-AD07-744A-9008-C79643F67991}"/>
              </a:ext>
            </a:extLst>
          </p:cNvPr>
          <p:cNvSpPr>
            <a:spLocks noGrp="1" noChangeArrowheads="1"/>
          </p:cNvSpPr>
          <p:nvPr>
            <p:ph type="title"/>
          </p:nvPr>
        </p:nvSpPr>
        <p:spPr/>
        <p:txBody>
          <a:bodyPr/>
          <a:lstStyle/>
          <a:p>
            <a:r>
              <a:rPr lang="en-US" altLang="en-US"/>
              <a:t>How to Defeat Frequency Analysis?</a:t>
            </a:r>
          </a:p>
        </p:txBody>
      </p:sp>
      <p:sp>
        <p:nvSpPr>
          <p:cNvPr id="3" name="Content Placeholder 2">
            <a:extLst>
              <a:ext uri="{FF2B5EF4-FFF2-40B4-BE49-F238E27FC236}">
                <a16:creationId xmlns:a16="http://schemas.microsoft.com/office/drawing/2014/main" id="{425ADBC5-6A44-0144-9A7F-43865D5E34A3}"/>
              </a:ext>
            </a:extLst>
          </p:cNvPr>
          <p:cNvSpPr>
            <a:spLocks noGrp="1" noChangeArrowheads="1"/>
          </p:cNvSpPr>
          <p:nvPr>
            <p:ph idx="1"/>
          </p:nvPr>
        </p:nvSpPr>
        <p:spPr/>
        <p:txBody>
          <a:bodyPr/>
          <a:lstStyle/>
          <a:p>
            <a:r>
              <a:rPr lang="en-US" altLang="en-US"/>
              <a:t>Use larger blocks as the basis of substitution.  Rather than substituting one letter at a time, substitute 64 bits at a time, or 128 bits.  </a:t>
            </a:r>
          </a:p>
          <a:p>
            <a:pPr lvl="1"/>
            <a:r>
              <a:rPr lang="en-US" altLang="en-US"/>
              <a:t>Leads to block ciphers such as DES &amp; AES.</a:t>
            </a:r>
          </a:p>
          <a:p>
            <a:endParaRPr lang="en-US" altLang="en-US"/>
          </a:p>
          <a:p>
            <a:r>
              <a:rPr lang="en-US" altLang="en-US"/>
              <a:t>Use different substitutions to get rid of frequency features.</a:t>
            </a:r>
          </a:p>
          <a:p>
            <a:pPr lvl="1"/>
            <a:r>
              <a:rPr lang="en-US" altLang="en-US"/>
              <a:t>Leads to polyalphabetical substituion ciphers</a:t>
            </a:r>
          </a:p>
          <a:p>
            <a:pPr lvl="1"/>
            <a:r>
              <a:rPr lang="en-US" altLang="en-US"/>
              <a:t>Stream ciphers</a:t>
            </a:r>
          </a:p>
          <a:p>
            <a:endParaRPr lang="en-US" altLang="en-US"/>
          </a:p>
        </p:txBody>
      </p:sp>
      <p:sp>
        <p:nvSpPr>
          <p:cNvPr id="4" name="Date Placeholder 3">
            <a:extLst>
              <a:ext uri="{FF2B5EF4-FFF2-40B4-BE49-F238E27FC236}">
                <a16:creationId xmlns:a16="http://schemas.microsoft.com/office/drawing/2014/main" id="{F931E98F-0901-3C45-84E3-92254DC9260B}"/>
              </a:ext>
            </a:extLst>
          </p:cNvPr>
          <p:cNvSpPr>
            <a:spLocks noGrp="1"/>
          </p:cNvSpPr>
          <p:nvPr>
            <p:ph type="dt" sz="half" idx="10"/>
          </p:nvPr>
        </p:nvSpPr>
        <p:spPr/>
        <p:txBody>
          <a:bodyPr/>
          <a:lstStyle/>
          <a:p>
            <a:pPr>
              <a:defRPr/>
            </a:pPr>
            <a:r>
              <a:rPr lang="en-US"/>
              <a:t>CS419</a:t>
            </a:r>
            <a:endParaRPr lang="en-US">
              <a:solidFill>
                <a:schemeClr val="tx1"/>
              </a:solidFill>
            </a:endParaRPr>
          </a:p>
        </p:txBody>
      </p:sp>
      <p:sp>
        <p:nvSpPr>
          <p:cNvPr id="5" name="Footer Placeholder 4">
            <a:extLst>
              <a:ext uri="{FF2B5EF4-FFF2-40B4-BE49-F238E27FC236}">
                <a16:creationId xmlns:a16="http://schemas.microsoft.com/office/drawing/2014/main" id="{6DC24366-02EA-8E4F-B8A6-AECE8C0AFB22}"/>
              </a:ext>
            </a:extLst>
          </p:cNvPr>
          <p:cNvSpPr>
            <a:spLocks noGrp="1"/>
          </p:cNvSpPr>
          <p:nvPr>
            <p:ph type="ftr" sz="quarter" idx="11"/>
          </p:nvPr>
        </p:nvSpPr>
        <p:spPr/>
        <p:txBody>
          <a:bodyPr/>
          <a:lstStyle/>
          <a:p>
            <a:pPr>
              <a:defRPr/>
            </a:pPr>
            <a:r>
              <a:rPr lang="en-US"/>
              <a:t>Shiqing Ma, Rutgers University</a:t>
            </a:r>
            <a:endParaRPr lang="en-US">
              <a:solidFill>
                <a:schemeClr val="tx1"/>
              </a:solidFill>
            </a:endParaRPr>
          </a:p>
        </p:txBody>
      </p:sp>
      <p:sp>
        <p:nvSpPr>
          <p:cNvPr id="34821" name="Slide Number Placeholder 5">
            <a:extLst>
              <a:ext uri="{FF2B5EF4-FFF2-40B4-BE49-F238E27FC236}">
                <a16:creationId xmlns:a16="http://schemas.microsoft.com/office/drawing/2014/main" id="{31872AAF-DAE4-2147-9FC6-C0D17BD6A29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Font typeface="Times" pitchFamily="2"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SzTx/>
              <a:buFontTx/>
              <a:buNone/>
            </a:pPr>
            <a:fld id="{1C3F8E71-396C-8C47-862E-D836C960CD28}" type="slidenum">
              <a:rPr lang="en-US" altLang="en-US" sz="1400">
                <a:solidFill>
                  <a:srgbClr val="254C9C"/>
                </a:solidFill>
              </a:rPr>
              <a:pPr>
                <a:spcBef>
                  <a:spcPct val="50000"/>
                </a:spcBef>
                <a:buClrTx/>
                <a:buSzTx/>
                <a:buFontTx/>
                <a:buNone/>
              </a:pPr>
              <a:t>20</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a:extLst>
              <a:ext uri="{FF2B5EF4-FFF2-40B4-BE49-F238E27FC236}">
                <a16:creationId xmlns:a16="http://schemas.microsoft.com/office/drawing/2014/main" id="{000C037F-838D-B344-AB94-B862231F224C}"/>
              </a:ext>
            </a:extLst>
          </p:cNvPr>
          <p:cNvSpPr>
            <a:spLocks noGrp="1" noChangeArrowheads="1"/>
          </p:cNvSpPr>
          <p:nvPr>
            <p:ph type="title"/>
          </p:nvPr>
        </p:nvSpPr>
        <p:spPr/>
        <p:txBody>
          <a:bodyPr>
            <a:normAutofit fontScale="90000"/>
          </a:bodyPr>
          <a:lstStyle/>
          <a:p>
            <a:pPr eaLnBrk="1" hangingPunct="1"/>
            <a:r>
              <a:rPr lang="en-US" altLang="en-US" sz="4000"/>
              <a:t>Towards the Polyalphabetic Substitution Ciphers</a:t>
            </a:r>
          </a:p>
        </p:txBody>
      </p:sp>
      <p:sp>
        <p:nvSpPr>
          <p:cNvPr id="35845" name="Rectangle 3">
            <a:extLst>
              <a:ext uri="{FF2B5EF4-FFF2-40B4-BE49-F238E27FC236}">
                <a16:creationId xmlns:a16="http://schemas.microsoft.com/office/drawing/2014/main" id="{C91E891B-B610-8441-B935-F7C89C1DDA73}"/>
              </a:ext>
            </a:extLst>
          </p:cNvPr>
          <p:cNvSpPr>
            <a:spLocks noGrp="1" noChangeArrowheads="1"/>
          </p:cNvSpPr>
          <p:nvPr>
            <p:ph idx="1"/>
          </p:nvPr>
        </p:nvSpPr>
        <p:spPr/>
        <p:txBody>
          <a:bodyPr/>
          <a:lstStyle/>
          <a:p>
            <a:pPr eaLnBrk="1" hangingPunct="1"/>
            <a:r>
              <a:rPr lang="en-US" altLang="en-US"/>
              <a:t>Main weaknesses of monoalphabetic substitution ciphers</a:t>
            </a:r>
          </a:p>
          <a:p>
            <a:pPr lvl="1" eaLnBrk="1" hangingPunct="1"/>
            <a:r>
              <a:rPr lang="en-US" altLang="en-US"/>
              <a:t>In ciphertext, different letters have different frequency</a:t>
            </a:r>
          </a:p>
          <a:p>
            <a:pPr lvl="2" eaLnBrk="1" hangingPunct="1"/>
            <a:r>
              <a:rPr lang="en-US" altLang="en-US"/>
              <a:t>each letter in the ciphertext corresponds to </a:t>
            </a:r>
            <a:r>
              <a:rPr lang="en-US" altLang="en-US">
                <a:solidFill>
                  <a:srgbClr val="C00000"/>
                </a:solidFill>
              </a:rPr>
              <a:t>only</a:t>
            </a:r>
            <a:r>
              <a:rPr lang="en-US" altLang="en-US"/>
              <a:t> one letter in the plaintext letter</a:t>
            </a:r>
          </a:p>
          <a:p>
            <a:pPr eaLnBrk="1" hangingPunct="1"/>
            <a:r>
              <a:rPr lang="en-US" altLang="en-US"/>
              <a:t>Idea for a stronger cipher (1460’s by Alberti)</a:t>
            </a:r>
          </a:p>
          <a:p>
            <a:pPr lvl="1" eaLnBrk="1" hangingPunct="1"/>
            <a:r>
              <a:rPr lang="en-US" altLang="en-US"/>
              <a:t>Use more than one cipher alphabet, and switch between them when encrypting different letters</a:t>
            </a:r>
          </a:p>
          <a:p>
            <a:pPr lvl="2" eaLnBrk="1" hangingPunct="1"/>
            <a:r>
              <a:rPr lang="en-US" altLang="en-US"/>
              <a:t>As result, frequencies of letters in ciphertext are similar</a:t>
            </a:r>
          </a:p>
          <a:p>
            <a:pPr eaLnBrk="1" hangingPunct="1"/>
            <a:r>
              <a:rPr lang="en-US" altLang="en-US"/>
              <a:t>Developed into a practical cipher by Vigen</a:t>
            </a:r>
            <a:r>
              <a:rPr lang="en-US" altLang="en-US">
                <a:cs typeface="Arial" panose="020B0604020202020204" pitchFamily="34" charset="0"/>
              </a:rPr>
              <a:t>è</a:t>
            </a:r>
            <a:r>
              <a:rPr lang="en-US" altLang="en-US"/>
              <a:t>re (published in 1586)</a:t>
            </a:r>
          </a:p>
        </p:txBody>
      </p:sp>
      <p:sp>
        <p:nvSpPr>
          <p:cNvPr id="4" name="Date Placeholder 3">
            <a:extLst>
              <a:ext uri="{FF2B5EF4-FFF2-40B4-BE49-F238E27FC236}">
                <a16:creationId xmlns:a16="http://schemas.microsoft.com/office/drawing/2014/main" id="{4F9532E0-7E60-244C-A262-4F5670400619}"/>
              </a:ext>
            </a:extLst>
          </p:cNvPr>
          <p:cNvSpPr>
            <a:spLocks noGrp="1"/>
          </p:cNvSpPr>
          <p:nvPr>
            <p:ph type="dt" sz="half" idx="10"/>
          </p:nvPr>
        </p:nvSpPr>
        <p:spPr/>
        <p:txBody>
          <a:bodyPr/>
          <a:lstStyle/>
          <a:p>
            <a:pPr>
              <a:defRPr/>
            </a:pPr>
            <a:r>
              <a:rPr lang="en-US"/>
              <a:t>CS419</a:t>
            </a:r>
            <a:endParaRPr lang="en-US">
              <a:solidFill>
                <a:schemeClr val="tx1"/>
              </a:solidFill>
            </a:endParaRPr>
          </a:p>
        </p:txBody>
      </p:sp>
      <p:sp>
        <p:nvSpPr>
          <p:cNvPr id="5" name="Footer Placeholder 4">
            <a:extLst>
              <a:ext uri="{FF2B5EF4-FFF2-40B4-BE49-F238E27FC236}">
                <a16:creationId xmlns:a16="http://schemas.microsoft.com/office/drawing/2014/main" id="{43C53086-0282-954F-820D-73424BD93CE6}"/>
              </a:ext>
            </a:extLst>
          </p:cNvPr>
          <p:cNvSpPr>
            <a:spLocks noGrp="1"/>
          </p:cNvSpPr>
          <p:nvPr>
            <p:ph type="ftr" sz="quarter" idx="11"/>
          </p:nvPr>
        </p:nvSpPr>
        <p:spPr/>
        <p:txBody>
          <a:bodyPr/>
          <a:lstStyle/>
          <a:p>
            <a:pPr>
              <a:defRPr/>
            </a:pPr>
            <a:r>
              <a:rPr lang="en-US"/>
              <a:t>Shiqing Ma, Rutgers University</a:t>
            </a:r>
            <a:endParaRPr lang="en-US">
              <a:solidFill>
                <a:schemeClr val="tx1"/>
              </a:solidFill>
            </a:endParaRPr>
          </a:p>
        </p:txBody>
      </p:sp>
      <p:sp>
        <p:nvSpPr>
          <p:cNvPr id="35843" name="Slide Number Placeholder 5">
            <a:extLst>
              <a:ext uri="{FF2B5EF4-FFF2-40B4-BE49-F238E27FC236}">
                <a16:creationId xmlns:a16="http://schemas.microsoft.com/office/drawing/2014/main" id="{D80077B1-638E-6341-A1D6-AF3FAFF9746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Font typeface="Times" pitchFamily="2"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SzTx/>
              <a:buFontTx/>
              <a:buNone/>
            </a:pPr>
            <a:fld id="{AB7BCDD2-1FF8-6C49-BD1F-E6754BD6A2CD}" type="slidenum">
              <a:rPr lang="en-US" altLang="en-US" sz="1400">
                <a:solidFill>
                  <a:srgbClr val="254C9C"/>
                </a:solidFill>
              </a:rPr>
              <a:pPr>
                <a:spcBef>
                  <a:spcPct val="50000"/>
                </a:spcBef>
                <a:buClrTx/>
                <a:buSzTx/>
                <a:buFontTx/>
                <a:buNone/>
              </a:pPr>
              <a:t>21</a:t>
            </a:fld>
            <a:endParaRPr lang="en-US" altLang="en-US"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a:extLst>
              <a:ext uri="{FF2B5EF4-FFF2-40B4-BE49-F238E27FC236}">
                <a16:creationId xmlns:a16="http://schemas.microsoft.com/office/drawing/2014/main" id="{B1B9F1D4-9950-1043-96C3-CDBA96714543}"/>
              </a:ext>
            </a:extLst>
          </p:cNvPr>
          <p:cNvSpPr>
            <a:spLocks noGrp="1" noChangeArrowheads="1"/>
          </p:cNvSpPr>
          <p:nvPr>
            <p:ph type="title"/>
          </p:nvPr>
        </p:nvSpPr>
        <p:spPr/>
        <p:txBody>
          <a:bodyPr/>
          <a:lstStyle/>
          <a:p>
            <a:pPr eaLnBrk="1" hangingPunct="1"/>
            <a:r>
              <a:rPr lang="en-US" altLang="en-US"/>
              <a:t>The Vigen</a:t>
            </a:r>
            <a:r>
              <a:rPr lang="en-US" altLang="en-US">
                <a:cs typeface="Times New Roman" panose="02020603050405020304" pitchFamily="18" charset="0"/>
              </a:rPr>
              <a:t>è</a:t>
            </a:r>
            <a:r>
              <a:rPr lang="en-US" altLang="en-US"/>
              <a:t>re Cipher </a:t>
            </a:r>
          </a:p>
        </p:txBody>
      </p:sp>
      <p:sp>
        <p:nvSpPr>
          <p:cNvPr id="37893" name="Rectangle 3">
            <a:extLst>
              <a:ext uri="{FF2B5EF4-FFF2-40B4-BE49-F238E27FC236}">
                <a16:creationId xmlns:a16="http://schemas.microsoft.com/office/drawing/2014/main" id="{7B514A59-5C0D-8446-AE9E-620BAF0298E8}"/>
              </a:ext>
            </a:extLst>
          </p:cNvPr>
          <p:cNvSpPr>
            <a:spLocks noGrp="1" noChangeArrowheads="1"/>
          </p:cNvSpPr>
          <p:nvPr>
            <p:ph idx="1"/>
          </p:nvPr>
        </p:nvSpPr>
        <p:spPr>
          <a:xfrm>
            <a:off x="1451579" y="2015732"/>
            <a:ext cx="9291215" cy="4511898"/>
          </a:xfrm>
        </p:spPr>
        <p:txBody>
          <a:bodyPr>
            <a:normAutofit fontScale="85000" lnSpcReduction="20000"/>
          </a:bodyPr>
          <a:lstStyle/>
          <a:p>
            <a:pPr>
              <a:lnSpc>
                <a:spcPct val="90000"/>
              </a:lnSpc>
            </a:pPr>
            <a:r>
              <a:rPr lang="en-US" altLang="en-US" sz="2400"/>
              <a:t>  </a:t>
            </a:r>
            <a:r>
              <a:rPr lang="en-US" altLang="en-US" sz="2400" b="1">
                <a:solidFill>
                  <a:schemeClr val="accent1"/>
                </a:solidFill>
              </a:rPr>
              <a:t>Treat letters as numbers: [A=0, B=1, C=2, …, Z=25]</a:t>
            </a:r>
          </a:p>
          <a:p>
            <a:pPr eaLnBrk="1" hangingPunct="1">
              <a:lnSpc>
                <a:spcPct val="90000"/>
              </a:lnSpc>
              <a:buFont typeface="Times" pitchFamily="2" charset="0"/>
              <a:buNone/>
            </a:pPr>
            <a:r>
              <a:rPr lang="en-US" altLang="en-US" sz="2400" b="1">
                <a:solidFill>
                  <a:schemeClr val="accent1"/>
                </a:solidFill>
              </a:rPr>
              <a:t>   		Number Theory Notation: </a:t>
            </a:r>
            <a:r>
              <a:rPr lang="en-US" altLang="en-US" sz="2400"/>
              <a:t>Z</a:t>
            </a:r>
            <a:r>
              <a:rPr lang="en-US" altLang="en-US" sz="2400" baseline="-25000"/>
              <a:t>n</a:t>
            </a:r>
            <a:r>
              <a:rPr lang="en-US" altLang="en-US" sz="2400"/>
              <a:t>= {0, 1, …, n-1}</a:t>
            </a:r>
            <a:endParaRPr lang="en-US" altLang="en-US" sz="2400" b="1">
              <a:solidFill>
                <a:srgbClr val="002060"/>
              </a:solidFill>
            </a:endParaRPr>
          </a:p>
          <a:p>
            <a:pPr>
              <a:lnSpc>
                <a:spcPct val="90000"/>
              </a:lnSpc>
            </a:pPr>
            <a:r>
              <a:rPr lang="en-US" altLang="en-US" sz="2400" b="1">
                <a:solidFill>
                  <a:schemeClr val="accent2"/>
                </a:solidFill>
              </a:rPr>
              <a:t>  Definition</a:t>
            </a:r>
            <a:r>
              <a:rPr lang="en-US" altLang="en-US" sz="2400">
                <a:solidFill>
                  <a:schemeClr val="accent2"/>
                </a:solidFill>
              </a:rPr>
              <a:t>: </a:t>
            </a:r>
          </a:p>
          <a:p>
            <a:pPr eaLnBrk="1" hangingPunct="1">
              <a:lnSpc>
                <a:spcPct val="90000"/>
              </a:lnSpc>
              <a:buFont typeface="Times" pitchFamily="2" charset="0"/>
              <a:buNone/>
            </a:pPr>
            <a:r>
              <a:rPr lang="en-US" altLang="en-US" sz="2400"/>
              <a:t>   		Given m, a positive integer,  P = C = (Z</a:t>
            </a:r>
            <a:r>
              <a:rPr lang="en-US" altLang="en-US" sz="2400" baseline="-25000"/>
              <a:t>26</a:t>
            </a:r>
            <a:r>
              <a:rPr lang="en-US" altLang="en-US" sz="2400"/>
              <a:t>)</a:t>
            </a:r>
            <a:r>
              <a:rPr lang="en-US" altLang="en-US" sz="2400" baseline="30000"/>
              <a:t>n</a:t>
            </a:r>
            <a:r>
              <a:rPr lang="en-US" altLang="en-US" sz="2400"/>
              <a:t>, and K = (k</a:t>
            </a:r>
            <a:r>
              <a:rPr lang="en-US" altLang="en-US" sz="2400" baseline="-25000"/>
              <a:t>1</a:t>
            </a:r>
            <a:r>
              <a:rPr lang="en-US" altLang="en-US" sz="2400"/>
              <a:t>, k</a:t>
            </a:r>
            <a:r>
              <a:rPr lang="en-US" altLang="en-US" sz="2400" baseline="-25000"/>
              <a:t>2</a:t>
            </a:r>
            <a:r>
              <a:rPr lang="en-US" altLang="en-US" sz="2400"/>
              <a:t>, … , k</a:t>
            </a:r>
            <a:r>
              <a:rPr lang="en-US" altLang="en-US" sz="2400" baseline="-25000"/>
              <a:t>m</a:t>
            </a:r>
            <a:r>
              <a:rPr lang="en-US" altLang="en-US" sz="2400"/>
              <a:t>) a key, we define:</a:t>
            </a:r>
          </a:p>
          <a:p>
            <a:pPr>
              <a:lnSpc>
                <a:spcPct val="90000"/>
              </a:lnSpc>
            </a:pPr>
            <a:r>
              <a:rPr lang="en-US" altLang="en-US" sz="2400"/>
              <a:t>  </a:t>
            </a:r>
            <a:r>
              <a:rPr lang="en-US" altLang="en-US" sz="2400" b="1">
                <a:solidFill>
                  <a:srgbClr val="FF6600"/>
                </a:solidFill>
              </a:rPr>
              <a:t>Encryption</a:t>
            </a:r>
            <a:r>
              <a:rPr lang="en-US" altLang="en-US" sz="2400"/>
              <a:t>:</a:t>
            </a:r>
          </a:p>
          <a:p>
            <a:pPr eaLnBrk="1" hangingPunct="1">
              <a:lnSpc>
                <a:spcPct val="90000"/>
              </a:lnSpc>
              <a:buFont typeface="Times" pitchFamily="2" charset="0"/>
              <a:buNone/>
            </a:pPr>
            <a:r>
              <a:rPr lang="en-US" altLang="en-US" sz="2400"/>
              <a:t>    	e</a:t>
            </a:r>
            <a:r>
              <a:rPr lang="en-US" altLang="en-US" sz="2400" baseline="-25000"/>
              <a:t>k</a:t>
            </a:r>
            <a:r>
              <a:rPr lang="en-US" altLang="en-US" sz="2400"/>
              <a:t>(p</a:t>
            </a:r>
            <a:r>
              <a:rPr lang="en-US" altLang="en-US" sz="2400" baseline="-25000"/>
              <a:t>1</a:t>
            </a:r>
            <a:r>
              <a:rPr lang="en-US" altLang="en-US" sz="2400"/>
              <a:t>, p</a:t>
            </a:r>
            <a:r>
              <a:rPr lang="en-US" altLang="en-US" sz="2400" baseline="-25000"/>
              <a:t>2</a:t>
            </a:r>
            <a:r>
              <a:rPr lang="en-US" altLang="en-US" sz="2400"/>
              <a:t>… p</a:t>
            </a:r>
            <a:r>
              <a:rPr lang="en-US" altLang="en-US" sz="2400" baseline="-25000"/>
              <a:t>m</a:t>
            </a:r>
            <a:r>
              <a:rPr lang="en-US" altLang="en-US" sz="2400"/>
              <a:t>) = (p</a:t>
            </a:r>
            <a:r>
              <a:rPr lang="en-US" altLang="en-US" sz="2400" baseline="-25000"/>
              <a:t>1</a:t>
            </a:r>
            <a:r>
              <a:rPr lang="en-US" altLang="en-US" sz="2400"/>
              <a:t>+k</a:t>
            </a:r>
            <a:r>
              <a:rPr lang="en-US" altLang="en-US" sz="2400" baseline="-25000"/>
              <a:t>1</a:t>
            </a:r>
            <a:r>
              <a:rPr lang="en-US" altLang="en-US" sz="2400"/>
              <a:t>, p</a:t>
            </a:r>
            <a:r>
              <a:rPr lang="en-US" altLang="en-US" sz="2400" baseline="-25000"/>
              <a:t>2</a:t>
            </a:r>
            <a:r>
              <a:rPr lang="en-US" altLang="en-US" sz="2400"/>
              <a:t>+k</a:t>
            </a:r>
            <a:r>
              <a:rPr lang="en-US" altLang="en-US" sz="2400" baseline="-25000"/>
              <a:t>2</a:t>
            </a:r>
            <a:r>
              <a:rPr lang="en-US" altLang="en-US" sz="2400"/>
              <a:t>…p</a:t>
            </a:r>
            <a:r>
              <a:rPr lang="en-US" altLang="en-US" sz="2400" baseline="-25000"/>
              <a:t>m</a:t>
            </a:r>
            <a:r>
              <a:rPr lang="en-US" altLang="en-US" sz="2400"/>
              <a:t>+k</a:t>
            </a:r>
            <a:r>
              <a:rPr lang="en-US" altLang="en-US" sz="2400" baseline="-25000"/>
              <a:t>m</a:t>
            </a:r>
            <a:r>
              <a:rPr lang="en-US" altLang="en-US" sz="2400"/>
              <a:t>) (mod 26)</a:t>
            </a:r>
          </a:p>
          <a:p>
            <a:pPr>
              <a:lnSpc>
                <a:spcPct val="90000"/>
              </a:lnSpc>
            </a:pPr>
            <a:r>
              <a:rPr lang="en-US" altLang="en-US" sz="2400"/>
              <a:t>  </a:t>
            </a:r>
            <a:r>
              <a:rPr lang="en-US" altLang="en-US" sz="2400" b="1">
                <a:solidFill>
                  <a:srgbClr val="FF6600"/>
                </a:solidFill>
              </a:rPr>
              <a:t>Decryption</a:t>
            </a:r>
            <a:r>
              <a:rPr lang="en-US" altLang="en-US" sz="2400"/>
              <a:t>:</a:t>
            </a:r>
          </a:p>
          <a:p>
            <a:pPr eaLnBrk="1" hangingPunct="1">
              <a:lnSpc>
                <a:spcPct val="90000"/>
              </a:lnSpc>
              <a:buFont typeface="Times" pitchFamily="2" charset="0"/>
              <a:buNone/>
            </a:pPr>
            <a:r>
              <a:rPr lang="en-US" altLang="en-US" sz="2400"/>
              <a:t>    	d</a:t>
            </a:r>
            <a:r>
              <a:rPr lang="en-US" altLang="en-US" sz="2400" baseline="-25000"/>
              <a:t>k</a:t>
            </a:r>
            <a:r>
              <a:rPr lang="en-US" altLang="en-US" sz="2400"/>
              <a:t>(c</a:t>
            </a:r>
            <a:r>
              <a:rPr lang="en-US" altLang="en-US" sz="2400" baseline="-25000"/>
              <a:t>1</a:t>
            </a:r>
            <a:r>
              <a:rPr lang="en-US" altLang="en-US" sz="2400"/>
              <a:t>, c</a:t>
            </a:r>
            <a:r>
              <a:rPr lang="en-US" altLang="en-US" sz="2400" baseline="-25000"/>
              <a:t>2</a:t>
            </a:r>
            <a:r>
              <a:rPr lang="en-US" altLang="en-US" sz="2400"/>
              <a:t>… c</a:t>
            </a:r>
            <a:r>
              <a:rPr lang="en-US" altLang="en-US" sz="2400" baseline="-25000"/>
              <a:t>m</a:t>
            </a:r>
            <a:r>
              <a:rPr lang="en-US" altLang="en-US" sz="2400"/>
              <a:t>) = (c</a:t>
            </a:r>
            <a:r>
              <a:rPr lang="en-US" altLang="en-US" sz="2400" baseline="-25000"/>
              <a:t>1</a:t>
            </a:r>
            <a:r>
              <a:rPr lang="en-US" altLang="en-US" sz="2400"/>
              <a:t>-k</a:t>
            </a:r>
            <a:r>
              <a:rPr lang="en-US" altLang="en-US" sz="2400" baseline="-25000"/>
              <a:t>1</a:t>
            </a:r>
            <a:r>
              <a:rPr lang="en-US" altLang="en-US" sz="2400"/>
              <a:t>,  c</a:t>
            </a:r>
            <a:r>
              <a:rPr lang="en-US" altLang="en-US" sz="2400" baseline="-25000"/>
              <a:t>2</a:t>
            </a:r>
            <a:r>
              <a:rPr lang="en-US" altLang="en-US" sz="2400"/>
              <a:t>-k</a:t>
            </a:r>
            <a:r>
              <a:rPr lang="en-US" altLang="en-US" sz="2400" baseline="-25000"/>
              <a:t>2</a:t>
            </a:r>
            <a:r>
              <a:rPr lang="en-US" altLang="en-US" sz="2400"/>
              <a:t> … c</a:t>
            </a:r>
            <a:r>
              <a:rPr lang="en-US" altLang="en-US" sz="2400" baseline="-25000"/>
              <a:t>m</a:t>
            </a:r>
            <a:r>
              <a:rPr lang="en-US" altLang="en-US" sz="2400"/>
              <a:t>- k</a:t>
            </a:r>
            <a:r>
              <a:rPr lang="en-US" altLang="en-US" sz="2400" baseline="-25000"/>
              <a:t>m</a:t>
            </a:r>
            <a:r>
              <a:rPr lang="en-US" altLang="en-US" sz="2400"/>
              <a:t>) (mod 26)</a:t>
            </a:r>
            <a:endParaRPr lang="en-US" altLang="en-US" sz="2400" b="1"/>
          </a:p>
          <a:p>
            <a:pPr>
              <a:lnSpc>
                <a:spcPct val="90000"/>
              </a:lnSpc>
            </a:pPr>
            <a:r>
              <a:rPr lang="en-US" altLang="en-US" sz="2400" b="1">
                <a:solidFill>
                  <a:srgbClr val="FF0000"/>
                </a:solidFill>
              </a:rPr>
              <a:t>  Example:</a:t>
            </a:r>
            <a:endParaRPr lang="en-US" altLang="en-US" sz="2400" b="1"/>
          </a:p>
          <a:p>
            <a:pPr eaLnBrk="1" hangingPunct="1">
              <a:lnSpc>
                <a:spcPct val="90000"/>
              </a:lnSpc>
              <a:buFont typeface="Times" pitchFamily="2" charset="0"/>
              <a:buNone/>
            </a:pPr>
            <a:r>
              <a:rPr lang="en-US" altLang="en-US" sz="2400"/>
              <a:t>    	</a:t>
            </a:r>
            <a:r>
              <a:rPr lang="en-US" altLang="en-US" sz="2000"/>
              <a:t>Plaintext:      </a:t>
            </a:r>
            <a:r>
              <a:rPr lang="en-US" altLang="en-US" sz="2000">
                <a:solidFill>
                  <a:schemeClr val="accent2"/>
                </a:solidFill>
              </a:rPr>
              <a:t>C R Y P T O G R A P H Y</a:t>
            </a:r>
          </a:p>
          <a:p>
            <a:pPr eaLnBrk="1" hangingPunct="1">
              <a:lnSpc>
                <a:spcPct val="90000"/>
              </a:lnSpc>
              <a:buFont typeface="Times" pitchFamily="2" charset="0"/>
              <a:buNone/>
            </a:pPr>
            <a:r>
              <a:rPr lang="en-US" altLang="en-US" sz="2000"/>
              <a:t>     	Key:               L U C K L U C  K L U C K</a:t>
            </a:r>
          </a:p>
          <a:p>
            <a:pPr eaLnBrk="1" hangingPunct="1">
              <a:lnSpc>
                <a:spcPct val="90000"/>
              </a:lnSpc>
              <a:buFont typeface="Times" pitchFamily="2" charset="0"/>
              <a:buNone/>
            </a:pPr>
            <a:r>
              <a:rPr lang="en-US" altLang="en-US" sz="2000"/>
              <a:t>     	Ciphertext:  </a:t>
            </a:r>
            <a:r>
              <a:rPr lang="en-US" altLang="en-US" sz="2000">
                <a:solidFill>
                  <a:srgbClr val="CC0099"/>
                </a:solidFill>
              </a:rPr>
              <a:t>N L A Z E  I   I  B L J  J  I</a:t>
            </a:r>
          </a:p>
          <a:p>
            <a:pPr eaLnBrk="1" hangingPunct="1">
              <a:lnSpc>
                <a:spcPct val="90000"/>
              </a:lnSpc>
              <a:buFont typeface="Times" pitchFamily="2" charset="0"/>
              <a:buNone/>
            </a:pPr>
            <a:endParaRPr lang="en-US" altLang="en-US" sz="2400">
              <a:solidFill>
                <a:srgbClr val="CC0099"/>
              </a:solidFill>
            </a:endParaRPr>
          </a:p>
          <a:p>
            <a:pPr eaLnBrk="1" hangingPunct="1">
              <a:lnSpc>
                <a:spcPct val="90000"/>
              </a:lnSpc>
              <a:buFont typeface="Times" pitchFamily="2" charset="0"/>
              <a:buNone/>
            </a:pPr>
            <a:endParaRPr lang="en-US" altLang="en-US" sz="2400" dirty="0"/>
          </a:p>
        </p:txBody>
      </p:sp>
      <p:sp>
        <p:nvSpPr>
          <p:cNvPr id="5" name="Date Placeholder 3">
            <a:extLst>
              <a:ext uri="{FF2B5EF4-FFF2-40B4-BE49-F238E27FC236}">
                <a16:creationId xmlns:a16="http://schemas.microsoft.com/office/drawing/2014/main" id="{5FD27787-07BB-F04E-9740-AAB78EB216B6}"/>
              </a:ext>
            </a:extLst>
          </p:cNvPr>
          <p:cNvSpPr>
            <a:spLocks noGrp="1"/>
          </p:cNvSpPr>
          <p:nvPr>
            <p:ph type="dt" sz="half" idx="10"/>
          </p:nvPr>
        </p:nvSpPr>
        <p:spPr/>
        <p:txBody>
          <a:bodyPr/>
          <a:lstStyle/>
          <a:p>
            <a:pPr>
              <a:defRPr/>
            </a:pPr>
            <a:r>
              <a:rPr lang="en-US"/>
              <a:t>CS419</a:t>
            </a:r>
            <a:endParaRPr lang="en-US">
              <a:solidFill>
                <a:schemeClr val="tx1"/>
              </a:solidFill>
            </a:endParaRPr>
          </a:p>
        </p:txBody>
      </p:sp>
      <p:sp>
        <p:nvSpPr>
          <p:cNvPr id="6" name="Footer Placeholder 4">
            <a:extLst>
              <a:ext uri="{FF2B5EF4-FFF2-40B4-BE49-F238E27FC236}">
                <a16:creationId xmlns:a16="http://schemas.microsoft.com/office/drawing/2014/main" id="{FECD80C5-9CB6-7646-9E9B-29DB001AA01C}"/>
              </a:ext>
            </a:extLst>
          </p:cNvPr>
          <p:cNvSpPr>
            <a:spLocks noGrp="1"/>
          </p:cNvSpPr>
          <p:nvPr>
            <p:ph type="ftr" sz="quarter" idx="11"/>
          </p:nvPr>
        </p:nvSpPr>
        <p:spPr/>
        <p:txBody>
          <a:bodyPr/>
          <a:lstStyle/>
          <a:p>
            <a:pPr>
              <a:defRPr/>
            </a:pPr>
            <a:r>
              <a:rPr lang="en-US"/>
              <a:t>Shiqing Ma, Rutgers University</a:t>
            </a:r>
            <a:endParaRPr lang="en-US">
              <a:solidFill>
                <a:schemeClr val="tx1"/>
              </a:solidFill>
            </a:endParaRPr>
          </a:p>
        </p:txBody>
      </p:sp>
      <p:sp>
        <p:nvSpPr>
          <p:cNvPr id="37891" name="Slide Number Placeholder 5">
            <a:extLst>
              <a:ext uri="{FF2B5EF4-FFF2-40B4-BE49-F238E27FC236}">
                <a16:creationId xmlns:a16="http://schemas.microsoft.com/office/drawing/2014/main" id="{807B7206-42DF-934B-A045-96A72558FA6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Font typeface="Times" pitchFamily="2"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SzTx/>
              <a:buFontTx/>
              <a:buNone/>
            </a:pPr>
            <a:fld id="{D4D2417F-6E92-DA43-95F4-1248AB730A9E}" type="slidenum">
              <a:rPr lang="en-US" altLang="en-US" sz="1400" smtClean="0">
                <a:solidFill>
                  <a:srgbClr val="254C9C"/>
                </a:solidFill>
              </a:rPr>
              <a:pPr>
                <a:spcBef>
                  <a:spcPct val="50000"/>
                </a:spcBef>
                <a:buClrTx/>
                <a:buSzTx/>
                <a:buFontTx/>
                <a:buNone/>
              </a:pPr>
              <a:t>22</a:t>
            </a:fld>
            <a:endParaRPr lang="en-US" altLang="en-US" sz="1400"/>
          </a:p>
        </p:txBody>
      </p:sp>
      <p:sp>
        <p:nvSpPr>
          <p:cNvPr id="37894" name="Rectangle 4">
            <a:extLst>
              <a:ext uri="{FF2B5EF4-FFF2-40B4-BE49-F238E27FC236}">
                <a16:creationId xmlns:a16="http://schemas.microsoft.com/office/drawing/2014/main" id="{77FE56DE-A40F-794F-A17C-FAB94E1E3A2A}"/>
              </a:ext>
            </a:extLst>
          </p:cNvPr>
          <p:cNvSpPr>
            <a:spLocks noChangeArrowheads="1"/>
          </p:cNvSpPr>
          <p:nvPr/>
        </p:nvSpPr>
        <p:spPr bwMode="auto">
          <a:xfrm>
            <a:off x="2092325" y="35337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100000"/>
              <a:buFont typeface="Times" pitchFamily="2"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a:extLst>
              <a:ext uri="{FF2B5EF4-FFF2-40B4-BE49-F238E27FC236}">
                <a16:creationId xmlns:a16="http://schemas.microsoft.com/office/drawing/2014/main" id="{F149E00B-B7B1-3D45-AC9B-4E960BA7ACC1}"/>
              </a:ext>
            </a:extLst>
          </p:cNvPr>
          <p:cNvSpPr>
            <a:spLocks noGrp="1" noChangeArrowheads="1"/>
          </p:cNvSpPr>
          <p:nvPr>
            <p:ph type="title"/>
          </p:nvPr>
        </p:nvSpPr>
        <p:spPr/>
        <p:txBody>
          <a:bodyPr/>
          <a:lstStyle/>
          <a:p>
            <a:pPr eaLnBrk="1" hangingPunct="1"/>
            <a:r>
              <a:rPr lang="en-US" altLang="en-US"/>
              <a:t>Security of Vigenere Cipher </a:t>
            </a:r>
          </a:p>
        </p:txBody>
      </p:sp>
      <p:sp>
        <p:nvSpPr>
          <p:cNvPr id="38917" name="Rectangle 3">
            <a:extLst>
              <a:ext uri="{FF2B5EF4-FFF2-40B4-BE49-F238E27FC236}">
                <a16:creationId xmlns:a16="http://schemas.microsoft.com/office/drawing/2014/main" id="{8D10FB2B-B255-044C-9B3B-941E5D02C228}"/>
              </a:ext>
            </a:extLst>
          </p:cNvPr>
          <p:cNvSpPr>
            <a:spLocks noGrp="1" noChangeArrowheads="1"/>
          </p:cNvSpPr>
          <p:nvPr>
            <p:ph idx="1"/>
          </p:nvPr>
        </p:nvSpPr>
        <p:spPr/>
        <p:txBody>
          <a:bodyPr>
            <a:normAutofit fontScale="92500"/>
          </a:bodyPr>
          <a:lstStyle/>
          <a:p>
            <a:pPr eaLnBrk="1" hangingPunct="1"/>
            <a:r>
              <a:rPr lang="en-US" altLang="en-US" sz="2400"/>
              <a:t>Vigenere </a:t>
            </a:r>
            <a:r>
              <a:rPr lang="en-US" altLang="en-US" sz="2400">
                <a:solidFill>
                  <a:srgbClr val="CC3300"/>
                </a:solidFill>
              </a:rPr>
              <a:t>masks the frequency</a:t>
            </a:r>
            <a:r>
              <a:rPr lang="en-US" altLang="en-US" sz="2400"/>
              <a:t> with which a character appears in a language: one letter in the ciphertext corresponds to multiple letters in the plaintext. Makes the </a:t>
            </a:r>
            <a:r>
              <a:rPr lang="en-US" altLang="en-US" sz="2400">
                <a:solidFill>
                  <a:schemeClr val="accent2"/>
                </a:solidFill>
              </a:rPr>
              <a:t>use of frequency analysis more difficult.</a:t>
            </a:r>
            <a:r>
              <a:rPr lang="en-US" altLang="en-US">
                <a:solidFill>
                  <a:schemeClr val="accent2"/>
                </a:solidFill>
              </a:rPr>
              <a:t> </a:t>
            </a:r>
          </a:p>
          <a:p>
            <a:pPr eaLnBrk="1" hangingPunct="1"/>
            <a:r>
              <a:rPr lang="en-US" altLang="en-US" sz="2400"/>
              <a:t>Any message encrypted </a:t>
            </a:r>
          </a:p>
          <a:p>
            <a:pPr eaLnBrk="1" hangingPunct="1">
              <a:buFont typeface="Times" pitchFamily="2" charset="0"/>
              <a:buNone/>
            </a:pPr>
            <a:r>
              <a:rPr lang="en-US" altLang="en-US" sz="2400"/>
              <a:t>    by a Vigenere cipher is a </a:t>
            </a:r>
          </a:p>
          <a:p>
            <a:pPr eaLnBrk="1" hangingPunct="1">
              <a:buFont typeface="Times" pitchFamily="2" charset="0"/>
              <a:buNone/>
            </a:pPr>
            <a:r>
              <a:rPr lang="en-US" altLang="en-US" sz="2400"/>
              <a:t>    collection of as </a:t>
            </a:r>
            <a:r>
              <a:rPr lang="en-US" altLang="en-US" sz="2400">
                <a:solidFill>
                  <a:srgbClr val="00CC00"/>
                </a:solidFill>
              </a:rPr>
              <a:t>many shift ciphers</a:t>
            </a:r>
            <a:r>
              <a:rPr lang="en-US" altLang="en-US" sz="2400"/>
              <a:t> as there </a:t>
            </a:r>
          </a:p>
          <a:p>
            <a:pPr eaLnBrk="1" hangingPunct="1">
              <a:buFont typeface="Times" pitchFamily="2" charset="0"/>
              <a:buNone/>
            </a:pPr>
            <a:r>
              <a:rPr lang="en-US" altLang="en-US" sz="2400"/>
              <a:t>    are letters in the key. </a:t>
            </a:r>
          </a:p>
        </p:txBody>
      </p:sp>
      <p:sp>
        <p:nvSpPr>
          <p:cNvPr id="5" name="Date Placeholder 3">
            <a:extLst>
              <a:ext uri="{FF2B5EF4-FFF2-40B4-BE49-F238E27FC236}">
                <a16:creationId xmlns:a16="http://schemas.microsoft.com/office/drawing/2014/main" id="{976494E2-0BD1-E54A-B13F-142ED7E92C1B}"/>
              </a:ext>
            </a:extLst>
          </p:cNvPr>
          <p:cNvSpPr>
            <a:spLocks noGrp="1"/>
          </p:cNvSpPr>
          <p:nvPr>
            <p:ph type="dt" sz="half" idx="10"/>
          </p:nvPr>
        </p:nvSpPr>
        <p:spPr/>
        <p:txBody>
          <a:bodyPr/>
          <a:lstStyle/>
          <a:p>
            <a:pPr>
              <a:defRPr/>
            </a:pPr>
            <a:r>
              <a:rPr lang="en-US"/>
              <a:t>CS419</a:t>
            </a:r>
            <a:endParaRPr lang="en-US">
              <a:solidFill>
                <a:schemeClr val="tx1"/>
              </a:solidFill>
            </a:endParaRPr>
          </a:p>
        </p:txBody>
      </p:sp>
      <p:sp>
        <p:nvSpPr>
          <p:cNvPr id="6" name="Footer Placeholder 4">
            <a:extLst>
              <a:ext uri="{FF2B5EF4-FFF2-40B4-BE49-F238E27FC236}">
                <a16:creationId xmlns:a16="http://schemas.microsoft.com/office/drawing/2014/main" id="{2EFEA2C3-F761-AB41-B8FE-1DD7BC7FFDCC}"/>
              </a:ext>
            </a:extLst>
          </p:cNvPr>
          <p:cNvSpPr>
            <a:spLocks noGrp="1"/>
          </p:cNvSpPr>
          <p:nvPr>
            <p:ph type="ftr" sz="quarter" idx="11"/>
          </p:nvPr>
        </p:nvSpPr>
        <p:spPr/>
        <p:txBody>
          <a:bodyPr/>
          <a:lstStyle/>
          <a:p>
            <a:pPr>
              <a:defRPr/>
            </a:pPr>
            <a:r>
              <a:rPr lang="en-US"/>
              <a:t>Shiqing Ma, Rutgers University</a:t>
            </a:r>
            <a:endParaRPr lang="en-US">
              <a:solidFill>
                <a:schemeClr val="tx1"/>
              </a:solidFill>
            </a:endParaRPr>
          </a:p>
        </p:txBody>
      </p:sp>
      <p:sp>
        <p:nvSpPr>
          <p:cNvPr id="38915" name="Slide Number Placeholder 5">
            <a:extLst>
              <a:ext uri="{FF2B5EF4-FFF2-40B4-BE49-F238E27FC236}">
                <a16:creationId xmlns:a16="http://schemas.microsoft.com/office/drawing/2014/main" id="{B9B8EC03-C12F-8548-AE28-D67FEB8CE48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Font typeface="Times" pitchFamily="2"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SzTx/>
              <a:buFontTx/>
              <a:buNone/>
            </a:pPr>
            <a:fld id="{CB2D14C4-9E70-F64D-A1AA-FBF696FD6544}" type="slidenum">
              <a:rPr lang="en-US" altLang="en-US" sz="1400">
                <a:solidFill>
                  <a:srgbClr val="254C9C"/>
                </a:solidFill>
              </a:rPr>
              <a:pPr>
                <a:spcBef>
                  <a:spcPct val="50000"/>
                </a:spcBef>
                <a:buClrTx/>
                <a:buSzTx/>
                <a:buFontTx/>
                <a:buNone/>
              </a:pPr>
              <a:t>23</a:t>
            </a:fld>
            <a:endParaRPr lang="en-US" altLang="en-US" sz="1400"/>
          </a:p>
        </p:txBody>
      </p:sp>
      <p:pic>
        <p:nvPicPr>
          <p:cNvPr id="38918" name="Picture 4" descr="en00378_">
            <a:extLst>
              <a:ext uri="{FF2B5EF4-FFF2-40B4-BE49-F238E27FC236}">
                <a16:creationId xmlns:a16="http://schemas.microsoft.com/office/drawing/2014/main" id="{ADBAE7D3-976F-0B42-9DEA-77495F9C71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8115" y="3655863"/>
            <a:ext cx="25146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a:extLst>
              <a:ext uri="{FF2B5EF4-FFF2-40B4-BE49-F238E27FC236}">
                <a16:creationId xmlns:a16="http://schemas.microsoft.com/office/drawing/2014/main" id="{4122BB6D-D0A5-2F4A-82C1-857DE7851D18}"/>
              </a:ext>
            </a:extLst>
          </p:cNvPr>
          <p:cNvSpPr>
            <a:spLocks noGrp="1" noChangeArrowheads="1"/>
          </p:cNvSpPr>
          <p:nvPr>
            <p:ph type="title"/>
          </p:nvPr>
        </p:nvSpPr>
        <p:spPr/>
        <p:txBody>
          <a:bodyPr/>
          <a:lstStyle/>
          <a:p>
            <a:pPr eaLnBrk="1" hangingPunct="1"/>
            <a:r>
              <a:rPr lang="en-US" altLang="en-US"/>
              <a:t>Vigenere Cipher: Cryptanalysis</a:t>
            </a:r>
          </a:p>
        </p:txBody>
      </p:sp>
      <p:pic>
        <p:nvPicPr>
          <p:cNvPr id="39942" name="Picture 4">
            <a:extLst>
              <a:ext uri="{FF2B5EF4-FFF2-40B4-BE49-F238E27FC236}">
                <a16:creationId xmlns:a16="http://schemas.microsoft.com/office/drawing/2014/main" id="{F92CB401-4CB7-2B47-AA15-E73E6C5C89B0}"/>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a:xfrm>
            <a:off x="2154956" y="2011363"/>
            <a:ext cx="3073550" cy="3448050"/>
          </a:xfrm>
        </p:spPr>
      </p:pic>
      <p:sp>
        <p:nvSpPr>
          <p:cNvPr id="39941" name="Rectangle 3">
            <a:extLst>
              <a:ext uri="{FF2B5EF4-FFF2-40B4-BE49-F238E27FC236}">
                <a16:creationId xmlns:a16="http://schemas.microsoft.com/office/drawing/2014/main" id="{0FA7C7F4-E450-5B45-BE13-21829073A78E}"/>
              </a:ext>
            </a:extLst>
          </p:cNvPr>
          <p:cNvSpPr>
            <a:spLocks noGrp="1" noChangeArrowheads="1"/>
          </p:cNvSpPr>
          <p:nvPr>
            <p:ph sz="half" idx="2"/>
          </p:nvPr>
        </p:nvSpPr>
        <p:spPr/>
        <p:txBody>
          <a:bodyPr>
            <a:normAutofit fontScale="92500" lnSpcReduction="10000"/>
          </a:bodyPr>
          <a:lstStyle/>
          <a:p>
            <a:pPr eaLnBrk="1" hangingPunct="1"/>
            <a:r>
              <a:rPr lang="en-US" altLang="en-US" sz="2400" dirty="0"/>
              <a:t>Find the </a:t>
            </a:r>
            <a:r>
              <a:rPr lang="en-US" altLang="en-US" sz="2400" dirty="0">
                <a:solidFill>
                  <a:schemeClr val="accent2"/>
                </a:solidFill>
              </a:rPr>
              <a:t>length of the key.</a:t>
            </a:r>
          </a:p>
          <a:p>
            <a:pPr lvl="1" eaLnBrk="1" hangingPunct="1"/>
            <a:r>
              <a:rPr lang="en-US" altLang="en-US" sz="2000" dirty="0" err="1"/>
              <a:t>Kasisky</a:t>
            </a:r>
            <a:r>
              <a:rPr lang="en-US" altLang="en-US" sz="2000" dirty="0"/>
              <a:t> test</a:t>
            </a:r>
          </a:p>
          <a:p>
            <a:pPr lvl="1" eaLnBrk="1" hangingPunct="1"/>
            <a:r>
              <a:rPr lang="en-US" altLang="en-US" sz="2000" dirty="0"/>
              <a:t>Index of coincidence</a:t>
            </a:r>
            <a:endParaRPr lang="en-US" altLang="en-US" sz="2400" dirty="0">
              <a:solidFill>
                <a:srgbClr val="CC0099"/>
              </a:solidFill>
            </a:endParaRPr>
          </a:p>
          <a:p>
            <a:pPr eaLnBrk="1" hangingPunct="1"/>
            <a:r>
              <a:rPr lang="en-US" altLang="en-US" sz="2400" dirty="0">
                <a:solidFill>
                  <a:srgbClr val="CC0099"/>
                </a:solidFill>
              </a:rPr>
              <a:t>Divide</a:t>
            </a:r>
            <a:r>
              <a:rPr lang="en-US" altLang="en-US" sz="2400" dirty="0"/>
              <a:t> the message into that many shift cipher encryptions.</a:t>
            </a:r>
            <a:endParaRPr lang="en-US" altLang="en-US" sz="2400" dirty="0">
              <a:solidFill>
                <a:srgbClr val="00CC00"/>
              </a:solidFill>
            </a:endParaRPr>
          </a:p>
          <a:p>
            <a:pPr eaLnBrk="1" hangingPunct="1"/>
            <a:r>
              <a:rPr lang="en-US" altLang="en-US" sz="2400" dirty="0">
                <a:solidFill>
                  <a:srgbClr val="00CC00"/>
                </a:solidFill>
              </a:rPr>
              <a:t>Use frequency analysis</a:t>
            </a:r>
            <a:r>
              <a:rPr lang="en-US" altLang="en-US" sz="2400" dirty="0"/>
              <a:t> to solve the resulting shift ciphers.</a:t>
            </a:r>
            <a:r>
              <a:rPr lang="en-US" altLang="en-US" sz="2000" dirty="0"/>
              <a:t> </a:t>
            </a:r>
          </a:p>
          <a:p>
            <a:pPr lvl="1" eaLnBrk="1" hangingPunct="1"/>
            <a:r>
              <a:rPr lang="en-US" altLang="en-US" sz="2000" dirty="0">
                <a:solidFill>
                  <a:srgbClr val="FF0000"/>
                </a:solidFill>
              </a:rPr>
              <a:t>How?</a:t>
            </a:r>
          </a:p>
          <a:p>
            <a:pPr eaLnBrk="1" hangingPunct="1"/>
            <a:endParaRPr lang="en-US" altLang="en-US" sz="2400" dirty="0"/>
          </a:p>
        </p:txBody>
      </p:sp>
      <p:sp>
        <p:nvSpPr>
          <p:cNvPr id="5" name="Date Placeholder 4">
            <a:extLst>
              <a:ext uri="{FF2B5EF4-FFF2-40B4-BE49-F238E27FC236}">
                <a16:creationId xmlns:a16="http://schemas.microsoft.com/office/drawing/2014/main" id="{276CB143-4095-1B4F-B3C9-62E6DFA0A970}"/>
              </a:ext>
            </a:extLst>
          </p:cNvPr>
          <p:cNvSpPr>
            <a:spLocks noGrp="1"/>
          </p:cNvSpPr>
          <p:nvPr>
            <p:ph type="dt" sz="half" idx="10"/>
          </p:nvPr>
        </p:nvSpPr>
        <p:spPr/>
        <p:txBody>
          <a:bodyPr/>
          <a:lstStyle/>
          <a:p>
            <a:pPr>
              <a:defRPr/>
            </a:pPr>
            <a:r>
              <a:rPr lang="en-US"/>
              <a:t>CS419</a:t>
            </a:r>
            <a:endParaRPr lang="en-US">
              <a:solidFill>
                <a:schemeClr val="tx1"/>
              </a:solidFill>
            </a:endParaRPr>
          </a:p>
        </p:txBody>
      </p:sp>
      <p:sp>
        <p:nvSpPr>
          <p:cNvPr id="6" name="Footer Placeholder 5">
            <a:extLst>
              <a:ext uri="{FF2B5EF4-FFF2-40B4-BE49-F238E27FC236}">
                <a16:creationId xmlns:a16="http://schemas.microsoft.com/office/drawing/2014/main" id="{96C4C9B0-077F-2441-BCD6-60F057C61186}"/>
              </a:ext>
            </a:extLst>
          </p:cNvPr>
          <p:cNvSpPr>
            <a:spLocks noGrp="1"/>
          </p:cNvSpPr>
          <p:nvPr>
            <p:ph type="ftr" sz="quarter" idx="11"/>
          </p:nvPr>
        </p:nvSpPr>
        <p:spPr/>
        <p:txBody>
          <a:bodyPr/>
          <a:lstStyle/>
          <a:p>
            <a:pPr>
              <a:defRPr/>
            </a:pPr>
            <a:r>
              <a:rPr lang="en-US"/>
              <a:t>Shiqing Ma, Rutgers University</a:t>
            </a:r>
            <a:endParaRPr lang="en-US">
              <a:solidFill>
                <a:schemeClr val="tx1"/>
              </a:solidFill>
            </a:endParaRPr>
          </a:p>
        </p:txBody>
      </p:sp>
      <p:sp>
        <p:nvSpPr>
          <p:cNvPr id="39939" name="Slide Number Placeholder 6">
            <a:extLst>
              <a:ext uri="{FF2B5EF4-FFF2-40B4-BE49-F238E27FC236}">
                <a16:creationId xmlns:a16="http://schemas.microsoft.com/office/drawing/2014/main" id="{41740DD6-5C31-084F-9E81-B4D35C893B7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Font typeface="Times" pitchFamily="2"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SzTx/>
              <a:buFontTx/>
              <a:buNone/>
            </a:pPr>
            <a:fld id="{14FFE609-4091-F94B-A301-502A26F9086E}" type="slidenum">
              <a:rPr lang="en-US" altLang="en-US" sz="1400">
                <a:solidFill>
                  <a:srgbClr val="254C9C"/>
                </a:solidFill>
              </a:rPr>
              <a:pPr>
                <a:spcBef>
                  <a:spcPct val="50000"/>
                </a:spcBef>
                <a:buClrTx/>
                <a:buSzTx/>
                <a:buFontTx/>
                <a:buNone/>
              </a:pPr>
              <a:t>24</a:t>
            </a:fld>
            <a:endParaRPr lang="en-US" altLang="en-US"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a:extLst>
              <a:ext uri="{FF2B5EF4-FFF2-40B4-BE49-F238E27FC236}">
                <a16:creationId xmlns:a16="http://schemas.microsoft.com/office/drawing/2014/main" id="{85396D90-A7E9-5F4D-993D-13A13B8171BA}"/>
              </a:ext>
            </a:extLst>
          </p:cNvPr>
          <p:cNvSpPr>
            <a:spLocks noGrp="1" noChangeArrowheads="1"/>
          </p:cNvSpPr>
          <p:nvPr>
            <p:ph type="title"/>
          </p:nvPr>
        </p:nvSpPr>
        <p:spPr/>
        <p:txBody>
          <a:bodyPr>
            <a:normAutofit fontScale="90000"/>
          </a:bodyPr>
          <a:lstStyle/>
          <a:p>
            <a:pPr eaLnBrk="1" hangingPunct="1"/>
            <a:r>
              <a:rPr lang="en-US" altLang="en-US" sz="4000"/>
              <a:t>Kasisky Test for Finding Key Length</a:t>
            </a:r>
          </a:p>
        </p:txBody>
      </p:sp>
      <p:sp>
        <p:nvSpPr>
          <p:cNvPr id="41989" name="Rectangle 3">
            <a:extLst>
              <a:ext uri="{FF2B5EF4-FFF2-40B4-BE49-F238E27FC236}">
                <a16:creationId xmlns:a16="http://schemas.microsoft.com/office/drawing/2014/main" id="{013458CB-3713-9D48-87A1-057D8A7DD8C4}"/>
              </a:ext>
            </a:extLst>
          </p:cNvPr>
          <p:cNvSpPr>
            <a:spLocks noGrp="1" noChangeArrowheads="1"/>
          </p:cNvSpPr>
          <p:nvPr>
            <p:ph idx="1"/>
          </p:nvPr>
        </p:nvSpPr>
        <p:spPr/>
        <p:txBody>
          <a:bodyPr>
            <a:normAutofit fontScale="92500" lnSpcReduction="10000"/>
          </a:bodyPr>
          <a:lstStyle/>
          <a:p>
            <a:pPr eaLnBrk="1" hangingPunct="1"/>
            <a:r>
              <a:rPr lang="en-US" altLang="en-US" sz="2400"/>
              <a:t>Observation: two identical segments of plaintext, will be encrypted to the same ciphertext, if the they occur in the text at the distance </a:t>
            </a:r>
            <a:r>
              <a:rPr lang="en-US" altLang="en-US" sz="2400">
                <a:sym typeface="Symbol" pitchFamily="2" charset="2"/>
              </a:rPr>
              <a:t>, (0 (mod m),  m is the key length).</a:t>
            </a:r>
          </a:p>
          <a:p>
            <a:pPr eaLnBrk="1" hangingPunct="1"/>
            <a:r>
              <a:rPr lang="en-US" altLang="en-US" sz="2400">
                <a:sym typeface="Symbol" pitchFamily="2" charset="2"/>
              </a:rPr>
              <a:t>Algorithm:   </a:t>
            </a:r>
          </a:p>
          <a:p>
            <a:pPr lvl="1" eaLnBrk="1" hangingPunct="1"/>
            <a:r>
              <a:rPr lang="en-US" altLang="en-US"/>
              <a:t>Search for pairs of identical </a:t>
            </a:r>
          </a:p>
          <a:p>
            <a:pPr lvl="1" eaLnBrk="1" hangingPunct="1">
              <a:buFontTx/>
              <a:buNone/>
            </a:pPr>
            <a:r>
              <a:rPr lang="en-US" altLang="en-US"/>
              <a:t>    segments of length at least 3</a:t>
            </a:r>
          </a:p>
          <a:p>
            <a:pPr lvl="1" eaLnBrk="1" hangingPunct="1"/>
            <a:r>
              <a:rPr lang="en-US" altLang="en-US"/>
              <a:t>Record distances between </a:t>
            </a:r>
          </a:p>
          <a:p>
            <a:pPr lvl="1" eaLnBrk="1" hangingPunct="1">
              <a:buFontTx/>
              <a:buNone/>
            </a:pPr>
            <a:r>
              <a:rPr lang="en-US" altLang="en-US"/>
              <a:t>    the two segments: </a:t>
            </a:r>
            <a:r>
              <a:rPr lang="en-US" altLang="en-US">
                <a:sym typeface="Symbol" pitchFamily="2" charset="2"/>
              </a:rPr>
              <a:t>1, 2, …</a:t>
            </a:r>
          </a:p>
          <a:p>
            <a:pPr lvl="1" eaLnBrk="1" hangingPunct="1"/>
            <a:r>
              <a:rPr lang="en-US" altLang="en-US">
                <a:sym typeface="Symbol" pitchFamily="2" charset="2"/>
              </a:rPr>
              <a:t>m divides gcd(1, 2, …)</a:t>
            </a:r>
          </a:p>
        </p:txBody>
      </p:sp>
      <p:sp>
        <p:nvSpPr>
          <p:cNvPr id="5" name="Date Placeholder 3">
            <a:extLst>
              <a:ext uri="{FF2B5EF4-FFF2-40B4-BE49-F238E27FC236}">
                <a16:creationId xmlns:a16="http://schemas.microsoft.com/office/drawing/2014/main" id="{DB5AF012-1EDA-1141-8FF8-EFEBC6E86DBD}"/>
              </a:ext>
            </a:extLst>
          </p:cNvPr>
          <p:cNvSpPr>
            <a:spLocks noGrp="1"/>
          </p:cNvSpPr>
          <p:nvPr>
            <p:ph type="dt" sz="half" idx="10"/>
          </p:nvPr>
        </p:nvSpPr>
        <p:spPr/>
        <p:txBody>
          <a:bodyPr/>
          <a:lstStyle/>
          <a:p>
            <a:pPr>
              <a:defRPr/>
            </a:pPr>
            <a:r>
              <a:rPr lang="en-US"/>
              <a:t>CS419</a:t>
            </a:r>
            <a:endParaRPr lang="en-US">
              <a:solidFill>
                <a:schemeClr val="tx1"/>
              </a:solidFill>
            </a:endParaRPr>
          </a:p>
        </p:txBody>
      </p:sp>
      <p:sp>
        <p:nvSpPr>
          <p:cNvPr id="6" name="Footer Placeholder 4">
            <a:extLst>
              <a:ext uri="{FF2B5EF4-FFF2-40B4-BE49-F238E27FC236}">
                <a16:creationId xmlns:a16="http://schemas.microsoft.com/office/drawing/2014/main" id="{3B9B1FA6-8005-3248-80D2-3D0555775487}"/>
              </a:ext>
            </a:extLst>
          </p:cNvPr>
          <p:cNvSpPr>
            <a:spLocks noGrp="1"/>
          </p:cNvSpPr>
          <p:nvPr>
            <p:ph type="ftr" sz="quarter" idx="11"/>
          </p:nvPr>
        </p:nvSpPr>
        <p:spPr/>
        <p:txBody>
          <a:bodyPr/>
          <a:lstStyle/>
          <a:p>
            <a:pPr>
              <a:defRPr/>
            </a:pPr>
            <a:r>
              <a:rPr lang="en-US"/>
              <a:t>Shiqing Ma, Rutgers University</a:t>
            </a:r>
            <a:endParaRPr lang="en-US">
              <a:solidFill>
                <a:schemeClr val="tx1"/>
              </a:solidFill>
            </a:endParaRPr>
          </a:p>
        </p:txBody>
      </p:sp>
      <p:sp>
        <p:nvSpPr>
          <p:cNvPr id="41987" name="Slide Number Placeholder 5">
            <a:extLst>
              <a:ext uri="{FF2B5EF4-FFF2-40B4-BE49-F238E27FC236}">
                <a16:creationId xmlns:a16="http://schemas.microsoft.com/office/drawing/2014/main" id="{806D1FB9-139D-CB46-A7F6-F6AB9B82E08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Font typeface="Times" pitchFamily="2"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SzTx/>
              <a:buFontTx/>
              <a:buNone/>
            </a:pPr>
            <a:fld id="{7F5C71D1-51C6-2443-93DB-2BB3FB8D3446}" type="slidenum">
              <a:rPr lang="en-US" altLang="en-US" sz="1400">
                <a:solidFill>
                  <a:srgbClr val="254C9C"/>
                </a:solidFill>
              </a:rPr>
              <a:pPr>
                <a:spcBef>
                  <a:spcPct val="50000"/>
                </a:spcBef>
                <a:buClrTx/>
                <a:buSzTx/>
                <a:buFontTx/>
                <a:buNone/>
              </a:pPr>
              <a:t>25</a:t>
            </a:fld>
            <a:endParaRPr lang="en-US" altLang="en-US" sz="1400"/>
          </a:p>
        </p:txBody>
      </p:sp>
      <p:pic>
        <p:nvPicPr>
          <p:cNvPr id="41990" name="Picture 4" descr="j0078753">
            <a:extLst>
              <a:ext uri="{FF2B5EF4-FFF2-40B4-BE49-F238E27FC236}">
                <a16:creationId xmlns:a16="http://schemas.microsoft.com/office/drawing/2014/main" id="{C2D7E187-2AFC-C547-9963-30D3063AC0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8600" y="3733801"/>
            <a:ext cx="1849438" cy="196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a:extLst>
              <a:ext uri="{FF2B5EF4-FFF2-40B4-BE49-F238E27FC236}">
                <a16:creationId xmlns:a16="http://schemas.microsoft.com/office/drawing/2014/main" id="{116AE556-744E-6946-88C6-403F09580176}"/>
              </a:ext>
            </a:extLst>
          </p:cNvPr>
          <p:cNvSpPr>
            <a:spLocks noGrp="1" noChangeArrowheads="1"/>
          </p:cNvSpPr>
          <p:nvPr>
            <p:ph type="title"/>
          </p:nvPr>
        </p:nvSpPr>
        <p:spPr/>
        <p:txBody>
          <a:bodyPr/>
          <a:lstStyle/>
          <a:p>
            <a:pPr eaLnBrk="1" hangingPunct="1"/>
            <a:r>
              <a:rPr lang="en-US" altLang="en-US"/>
              <a:t>Example of the Kasisky Test</a:t>
            </a:r>
          </a:p>
        </p:txBody>
      </p:sp>
      <p:sp>
        <p:nvSpPr>
          <p:cNvPr id="34822" name="Rectangle 3">
            <a:extLst>
              <a:ext uri="{FF2B5EF4-FFF2-40B4-BE49-F238E27FC236}">
                <a16:creationId xmlns:a16="http://schemas.microsoft.com/office/drawing/2014/main" id="{BBFA608D-3C4B-B744-8B2D-229CECF74CEA}"/>
              </a:ext>
            </a:extLst>
          </p:cNvPr>
          <p:cNvSpPr>
            <a:spLocks noGrp="1" noChangeArrowheads="1"/>
          </p:cNvSpPr>
          <p:nvPr>
            <p:ph idx="1"/>
          </p:nvPr>
        </p:nvSpPr>
        <p:spPr/>
        <p:txBody>
          <a:bodyPr>
            <a:normAutofit fontScale="85000" lnSpcReduction="10000"/>
          </a:bodyPr>
          <a:lstStyle/>
          <a:p>
            <a:pPr eaLnBrk="1" hangingPunct="1">
              <a:buFont typeface="Times" pitchFamily="18" charset="0"/>
              <a:buNone/>
              <a:defRPr/>
            </a:pPr>
            <a:r>
              <a:rPr lang="en-US" sz="2400" dirty="0"/>
              <a:t>Key</a:t>
            </a:r>
            <a:r>
              <a:rPr lang="en-US" dirty="0"/>
              <a:t>	</a:t>
            </a:r>
            <a:r>
              <a:rPr lang="en-US" sz="2000" dirty="0">
                <a:latin typeface="Courier New" pitchFamily="49" charset="0"/>
              </a:rPr>
              <a:t>K I N G K I N G K I N G K I N G K I N G K I N G</a:t>
            </a:r>
          </a:p>
          <a:p>
            <a:pPr eaLnBrk="1" hangingPunct="1">
              <a:buFont typeface="Times" pitchFamily="18" charset="0"/>
              <a:buNone/>
              <a:defRPr/>
            </a:pPr>
            <a:r>
              <a:rPr lang="en-US" sz="2400" dirty="0"/>
              <a:t>PT	</a:t>
            </a:r>
            <a:r>
              <a:rPr lang="en-US" sz="2000" dirty="0">
                <a:latin typeface="Courier New" pitchFamily="49" charset="0"/>
              </a:rPr>
              <a:t>t h e s u n a n d t h e m a n </a:t>
            </a:r>
            <a:r>
              <a:rPr lang="en-US" sz="2000" dirty="0" err="1">
                <a:latin typeface="Courier New" pitchFamily="49" charset="0"/>
              </a:rPr>
              <a:t>i</a:t>
            </a:r>
            <a:r>
              <a:rPr lang="en-US" sz="2000" dirty="0">
                <a:latin typeface="Courier New" pitchFamily="49" charset="0"/>
              </a:rPr>
              <a:t> n t h e m o </a:t>
            </a:r>
            <a:r>
              <a:rPr lang="en-US" sz="2000" dirty="0" err="1">
                <a:latin typeface="Courier New" pitchFamily="49" charset="0"/>
              </a:rPr>
              <a:t>o</a:t>
            </a:r>
            <a:r>
              <a:rPr lang="en-US" sz="2000" dirty="0">
                <a:latin typeface="Courier New" pitchFamily="49" charset="0"/>
              </a:rPr>
              <a:t> n</a:t>
            </a:r>
          </a:p>
          <a:p>
            <a:pPr eaLnBrk="1" hangingPunct="1">
              <a:buFont typeface="Times" pitchFamily="18" charset="0"/>
              <a:buNone/>
              <a:defRPr/>
            </a:pPr>
            <a:r>
              <a:rPr lang="en-US" sz="2400" dirty="0"/>
              <a:t>CT</a:t>
            </a:r>
            <a:r>
              <a:rPr lang="en-US" sz="2000" dirty="0">
                <a:latin typeface="Courier New" pitchFamily="49" charset="0"/>
              </a:rPr>
              <a:t> 	D P R Y E V N T N </a:t>
            </a:r>
            <a:r>
              <a:rPr lang="en-US" sz="2000" u="sng" dirty="0">
                <a:latin typeface="Courier New" pitchFamily="49" charset="0"/>
              </a:rPr>
              <a:t>B U K</a:t>
            </a:r>
            <a:r>
              <a:rPr lang="en-US" sz="2000" dirty="0">
                <a:latin typeface="Courier New" pitchFamily="49" charset="0"/>
              </a:rPr>
              <a:t> W I A O X </a:t>
            </a:r>
            <a:r>
              <a:rPr lang="en-US" sz="2000" u="sng" dirty="0">
                <a:latin typeface="Courier New" pitchFamily="49" charset="0"/>
              </a:rPr>
              <a:t>B U K</a:t>
            </a:r>
            <a:r>
              <a:rPr lang="en-US" sz="2000" dirty="0">
                <a:latin typeface="Courier New" pitchFamily="49" charset="0"/>
              </a:rPr>
              <a:t> W </a:t>
            </a:r>
            <a:r>
              <a:rPr lang="en-US" sz="2000" dirty="0" err="1">
                <a:latin typeface="Courier New" pitchFamily="49" charset="0"/>
              </a:rPr>
              <a:t>W</a:t>
            </a:r>
            <a:r>
              <a:rPr lang="en-US" sz="2000" dirty="0">
                <a:latin typeface="Courier New" pitchFamily="49" charset="0"/>
              </a:rPr>
              <a:t> B T</a:t>
            </a:r>
          </a:p>
          <a:p>
            <a:pPr eaLnBrk="1" hangingPunct="1">
              <a:buFont typeface="Times" pitchFamily="18" charset="0"/>
              <a:buNone/>
              <a:defRPr/>
            </a:pPr>
            <a:endParaRPr lang="en-US" sz="2000" dirty="0">
              <a:latin typeface="Courier New" pitchFamily="49" charset="0"/>
            </a:endParaRPr>
          </a:p>
          <a:p>
            <a:pPr eaLnBrk="1" hangingPunct="1">
              <a:buFont typeface="Times" pitchFamily="18" charset="0"/>
              <a:buNone/>
              <a:defRPr/>
            </a:pPr>
            <a:endParaRPr lang="en-US" sz="2000" dirty="0">
              <a:latin typeface="+mj-lt"/>
            </a:endParaRPr>
          </a:p>
          <a:p>
            <a:pPr eaLnBrk="1" hangingPunct="1">
              <a:buFont typeface="Times" pitchFamily="18" charset="0"/>
              <a:buNone/>
              <a:defRPr/>
            </a:pPr>
            <a:r>
              <a:rPr lang="en-US" sz="2400" dirty="0">
                <a:latin typeface="+mj-lt"/>
              </a:rPr>
              <a:t>Repeating patterns (strings of length 3 or more) in </a:t>
            </a:r>
            <a:r>
              <a:rPr lang="en-US" sz="2400" dirty="0" err="1">
                <a:latin typeface="+mj-lt"/>
              </a:rPr>
              <a:t>ciphertext</a:t>
            </a:r>
            <a:r>
              <a:rPr lang="en-US" sz="2400" dirty="0">
                <a:latin typeface="+mj-lt"/>
              </a:rPr>
              <a:t> are likely due to repeating plaintext strings encrypted under repeating key strings; thus the location difference should be multiples of key lengths.</a:t>
            </a:r>
          </a:p>
        </p:txBody>
      </p:sp>
      <p:sp>
        <p:nvSpPr>
          <p:cNvPr id="4" name="Date Placeholder 3">
            <a:extLst>
              <a:ext uri="{FF2B5EF4-FFF2-40B4-BE49-F238E27FC236}">
                <a16:creationId xmlns:a16="http://schemas.microsoft.com/office/drawing/2014/main" id="{D021ED76-FC9A-A840-8F2B-1AC875A47BED}"/>
              </a:ext>
            </a:extLst>
          </p:cNvPr>
          <p:cNvSpPr>
            <a:spLocks noGrp="1"/>
          </p:cNvSpPr>
          <p:nvPr>
            <p:ph type="dt" sz="half" idx="10"/>
          </p:nvPr>
        </p:nvSpPr>
        <p:spPr/>
        <p:txBody>
          <a:bodyPr/>
          <a:lstStyle/>
          <a:p>
            <a:pPr>
              <a:defRPr/>
            </a:pPr>
            <a:r>
              <a:rPr lang="en-US"/>
              <a:t>CS419</a:t>
            </a:r>
            <a:endParaRPr lang="en-US">
              <a:solidFill>
                <a:schemeClr val="tx1"/>
              </a:solidFill>
            </a:endParaRPr>
          </a:p>
        </p:txBody>
      </p:sp>
      <p:sp>
        <p:nvSpPr>
          <p:cNvPr id="5" name="Footer Placeholder 4">
            <a:extLst>
              <a:ext uri="{FF2B5EF4-FFF2-40B4-BE49-F238E27FC236}">
                <a16:creationId xmlns:a16="http://schemas.microsoft.com/office/drawing/2014/main" id="{D910FF40-76BD-4A44-A5FB-F5BEA64E3024}"/>
              </a:ext>
            </a:extLst>
          </p:cNvPr>
          <p:cNvSpPr>
            <a:spLocks noGrp="1"/>
          </p:cNvSpPr>
          <p:nvPr>
            <p:ph type="ftr" sz="quarter" idx="11"/>
          </p:nvPr>
        </p:nvSpPr>
        <p:spPr/>
        <p:txBody>
          <a:bodyPr/>
          <a:lstStyle/>
          <a:p>
            <a:pPr>
              <a:defRPr/>
            </a:pPr>
            <a:r>
              <a:rPr lang="en-US"/>
              <a:t>Shiqing Ma, Rutgers University</a:t>
            </a:r>
            <a:endParaRPr lang="en-US">
              <a:solidFill>
                <a:schemeClr val="tx1"/>
              </a:solidFill>
            </a:endParaRPr>
          </a:p>
        </p:txBody>
      </p:sp>
      <p:sp>
        <p:nvSpPr>
          <p:cNvPr id="43011" name="Slide Number Placeholder 5">
            <a:extLst>
              <a:ext uri="{FF2B5EF4-FFF2-40B4-BE49-F238E27FC236}">
                <a16:creationId xmlns:a16="http://schemas.microsoft.com/office/drawing/2014/main" id="{8434F4C7-9DCC-C443-9950-993D58A60DF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Font typeface="Times" pitchFamily="2"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SzTx/>
              <a:buFontTx/>
              <a:buNone/>
            </a:pPr>
            <a:fld id="{02453A05-0AC2-B247-B011-C54493EE7CBD}" type="slidenum">
              <a:rPr lang="en-US" altLang="en-US" sz="1400">
                <a:solidFill>
                  <a:srgbClr val="254C9C"/>
                </a:solidFill>
              </a:rPr>
              <a:pPr>
                <a:spcBef>
                  <a:spcPct val="50000"/>
                </a:spcBef>
                <a:buClrTx/>
                <a:buSzTx/>
                <a:buFontTx/>
                <a:buNone/>
              </a:pPr>
              <a:t>26</a:t>
            </a:fld>
            <a:endParaRPr lang="en-US" altLang="en-US" sz="1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a:extLst>
              <a:ext uri="{FF2B5EF4-FFF2-40B4-BE49-F238E27FC236}">
                <a16:creationId xmlns:a16="http://schemas.microsoft.com/office/drawing/2014/main" id="{F3B58EBA-6229-7B47-8111-101233094749}"/>
              </a:ext>
            </a:extLst>
          </p:cNvPr>
          <p:cNvSpPr>
            <a:spLocks noGrp="1" noChangeArrowheads="1"/>
          </p:cNvSpPr>
          <p:nvPr>
            <p:ph type="title"/>
          </p:nvPr>
        </p:nvSpPr>
        <p:spPr/>
        <p:txBody>
          <a:bodyPr/>
          <a:lstStyle/>
          <a:p>
            <a:pPr eaLnBrk="1" hangingPunct="1"/>
            <a:r>
              <a:rPr lang="en-US" altLang="en-US" sz="4000"/>
              <a:t>Adversarial Models for Ciphers</a:t>
            </a:r>
          </a:p>
        </p:txBody>
      </p:sp>
      <p:sp>
        <p:nvSpPr>
          <p:cNvPr id="44037" name="Rectangle 3">
            <a:extLst>
              <a:ext uri="{FF2B5EF4-FFF2-40B4-BE49-F238E27FC236}">
                <a16:creationId xmlns:a16="http://schemas.microsoft.com/office/drawing/2014/main" id="{F8517DFB-48D5-B64D-BB95-81A0E52F29AA}"/>
              </a:ext>
            </a:extLst>
          </p:cNvPr>
          <p:cNvSpPr>
            <a:spLocks noGrp="1" noChangeArrowheads="1"/>
          </p:cNvSpPr>
          <p:nvPr>
            <p:ph idx="1"/>
          </p:nvPr>
        </p:nvSpPr>
        <p:spPr/>
        <p:txBody>
          <a:bodyPr>
            <a:normAutofit fontScale="92500" lnSpcReduction="10000"/>
          </a:bodyPr>
          <a:lstStyle/>
          <a:p>
            <a:pPr eaLnBrk="1" hangingPunct="1">
              <a:lnSpc>
                <a:spcPct val="90000"/>
              </a:lnSpc>
            </a:pPr>
            <a:r>
              <a:rPr lang="en-US" altLang="en-US" sz="2400">
                <a:cs typeface="Arial" panose="020B0604020202020204" pitchFamily="34" charset="0"/>
              </a:rPr>
              <a:t>The language of the plaintext and the nature of the cipher are assumed to be known to the adversary. </a:t>
            </a:r>
          </a:p>
          <a:p>
            <a:pPr eaLnBrk="1" hangingPunct="1">
              <a:lnSpc>
                <a:spcPct val="90000"/>
              </a:lnSpc>
            </a:pPr>
            <a:r>
              <a:rPr lang="en-US" altLang="en-US" sz="2400" b="1">
                <a:solidFill>
                  <a:srgbClr val="CC0099"/>
                </a:solidFill>
                <a:latin typeface="Comic Sans MS" panose="030F0902030302020204" pitchFamily="66" charset="0"/>
                <a:cs typeface="Arial" panose="020B0604020202020204" pitchFamily="34" charset="0"/>
              </a:rPr>
              <a:t>Ciphertext-only attack</a:t>
            </a:r>
            <a:r>
              <a:rPr lang="en-US" altLang="en-US" sz="2400">
                <a:solidFill>
                  <a:srgbClr val="CC0099"/>
                </a:solidFill>
                <a:cs typeface="Arial" panose="020B0604020202020204" pitchFamily="34" charset="0"/>
              </a:rPr>
              <a:t>: </a:t>
            </a:r>
            <a:r>
              <a:rPr lang="en-US" altLang="en-US" sz="2400">
                <a:cs typeface="Arial" panose="020B0604020202020204" pitchFamily="34" charset="0"/>
              </a:rPr>
              <a:t>The adversary knows only a number of ciphertexts. </a:t>
            </a:r>
          </a:p>
          <a:p>
            <a:pPr eaLnBrk="1" hangingPunct="1">
              <a:lnSpc>
                <a:spcPct val="90000"/>
              </a:lnSpc>
            </a:pPr>
            <a:r>
              <a:rPr lang="en-US" altLang="en-US" sz="2400" b="1">
                <a:solidFill>
                  <a:srgbClr val="CC0099"/>
                </a:solidFill>
                <a:latin typeface="Comic Sans MS" panose="030F0902030302020204" pitchFamily="66" charset="0"/>
                <a:cs typeface="Arial" panose="020B0604020202020204" pitchFamily="34" charset="0"/>
              </a:rPr>
              <a:t>Known-plaintext attack</a:t>
            </a:r>
            <a:r>
              <a:rPr lang="en-US" altLang="en-US" sz="2400">
                <a:solidFill>
                  <a:srgbClr val="CC0099"/>
                </a:solidFill>
                <a:cs typeface="Arial" panose="020B0604020202020204" pitchFamily="34" charset="0"/>
              </a:rPr>
              <a:t>: </a:t>
            </a:r>
            <a:r>
              <a:rPr lang="en-US" altLang="en-US" sz="2400">
                <a:cs typeface="Arial" panose="020B0604020202020204" pitchFamily="34" charset="0"/>
              </a:rPr>
              <a:t>The adversary knows some pairs of ciphertext and corresponding plaintext. </a:t>
            </a:r>
          </a:p>
          <a:p>
            <a:pPr eaLnBrk="1" hangingPunct="1">
              <a:lnSpc>
                <a:spcPct val="90000"/>
              </a:lnSpc>
            </a:pPr>
            <a:r>
              <a:rPr lang="en-US" altLang="en-US" sz="2400" b="1">
                <a:solidFill>
                  <a:srgbClr val="CC0099"/>
                </a:solidFill>
                <a:latin typeface="Comic Sans MS" panose="030F0902030302020204" pitchFamily="66" charset="0"/>
                <a:cs typeface="Arial" panose="020B0604020202020204" pitchFamily="34" charset="0"/>
              </a:rPr>
              <a:t>Chosen-plaintext attack: </a:t>
            </a:r>
            <a:r>
              <a:rPr lang="en-US" altLang="en-US" sz="2400">
                <a:cs typeface="Arial" panose="020B0604020202020204" pitchFamily="34" charset="0"/>
              </a:rPr>
              <a:t>The adversary can choose a number of  messages and obtain the ciphertexts</a:t>
            </a:r>
          </a:p>
          <a:p>
            <a:pPr eaLnBrk="1" hangingPunct="1">
              <a:lnSpc>
                <a:spcPct val="90000"/>
              </a:lnSpc>
            </a:pPr>
            <a:r>
              <a:rPr lang="en-US" altLang="en-US" sz="2400" b="1">
                <a:solidFill>
                  <a:srgbClr val="CC0099"/>
                </a:solidFill>
                <a:latin typeface="Comic Sans MS" panose="030F0902030302020204" pitchFamily="66" charset="0"/>
                <a:cs typeface="Arial" panose="020B0604020202020204" pitchFamily="34" charset="0"/>
              </a:rPr>
              <a:t>Chosen-ciphertext attack: </a:t>
            </a:r>
            <a:r>
              <a:rPr lang="en-US" altLang="en-US" sz="2400">
                <a:cs typeface="Arial" panose="020B0604020202020204" pitchFamily="34" charset="0"/>
              </a:rPr>
              <a:t>The adversary can choose a number of ciphertexts and obtain the plaintexts.</a:t>
            </a:r>
          </a:p>
          <a:p>
            <a:pPr eaLnBrk="1" hangingPunct="1">
              <a:lnSpc>
                <a:spcPct val="90000"/>
              </a:lnSpc>
            </a:pPr>
            <a:endParaRPr lang="en-US" altLang="en-US" sz="2400">
              <a:cs typeface="Arial" panose="020B0604020202020204" pitchFamily="34" charset="0"/>
            </a:endParaRPr>
          </a:p>
          <a:p>
            <a:pPr eaLnBrk="1" hangingPunct="1">
              <a:lnSpc>
                <a:spcPct val="90000"/>
              </a:lnSpc>
              <a:buFont typeface="Times" pitchFamily="2" charset="0"/>
              <a:buNone/>
            </a:pPr>
            <a:endParaRPr lang="en-US" altLang="en-US" sz="2400">
              <a:cs typeface="Arial" panose="020B0604020202020204" pitchFamily="34" charset="0"/>
            </a:endParaRPr>
          </a:p>
        </p:txBody>
      </p:sp>
      <p:sp>
        <p:nvSpPr>
          <p:cNvPr id="5" name="Date Placeholder 3">
            <a:extLst>
              <a:ext uri="{FF2B5EF4-FFF2-40B4-BE49-F238E27FC236}">
                <a16:creationId xmlns:a16="http://schemas.microsoft.com/office/drawing/2014/main" id="{8384F23F-781D-C048-B91E-4DB9458971B1}"/>
              </a:ext>
            </a:extLst>
          </p:cNvPr>
          <p:cNvSpPr>
            <a:spLocks noGrp="1"/>
          </p:cNvSpPr>
          <p:nvPr>
            <p:ph type="dt" sz="half" idx="10"/>
          </p:nvPr>
        </p:nvSpPr>
        <p:spPr/>
        <p:txBody>
          <a:bodyPr/>
          <a:lstStyle/>
          <a:p>
            <a:pPr>
              <a:defRPr/>
            </a:pPr>
            <a:r>
              <a:rPr lang="en-US"/>
              <a:t>CS419</a:t>
            </a:r>
            <a:endParaRPr lang="en-US">
              <a:solidFill>
                <a:schemeClr val="tx1"/>
              </a:solidFill>
            </a:endParaRPr>
          </a:p>
        </p:txBody>
      </p:sp>
      <p:sp>
        <p:nvSpPr>
          <p:cNvPr id="6" name="Footer Placeholder 4">
            <a:extLst>
              <a:ext uri="{FF2B5EF4-FFF2-40B4-BE49-F238E27FC236}">
                <a16:creationId xmlns:a16="http://schemas.microsoft.com/office/drawing/2014/main" id="{D2FAC5CC-164A-1B45-B35A-0637F2AE1223}"/>
              </a:ext>
            </a:extLst>
          </p:cNvPr>
          <p:cNvSpPr>
            <a:spLocks noGrp="1"/>
          </p:cNvSpPr>
          <p:nvPr>
            <p:ph type="ftr" sz="quarter" idx="11"/>
          </p:nvPr>
        </p:nvSpPr>
        <p:spPr/>
        <p:txBody>
          <a:bodyPr/>
          <a:lstStyle/>
          <a:p>
            <a:pPr>
              <a:defRPr/>
            </a:pPr>
            <a:r>
              <a:rPr lang="en-US"/>
              <a:t>Shiqing Ma, Rutgers University</a:t>
            </a:r>
            <a:endParaRPr lang="en-US" dirty="0">
              <a:solidFill>
                <a:schemeClr val="tx1"/>
              </a:solidFill>
            </a:endParaRPr>
          </a:p>
        </p:txBody>
      </p:sp>
      <p:sp>
        <p:nvSpPr>
          <p:cNvPr id="44035" name="Slide Number Placeholder 5">
            <a:extLst>
              <a:ext uri="{FF2B5EF4-FFF2-40B4-BE49-F238E27FC236}">
                <a16:creationId xmlns:a16="http://schemas.microsoft.com/office/drawing/2014/main" id="{4CF5199B-8CCC-034E-B916-705837183E6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Font typeface="Times" pitchFamily="2"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SzTx/>
              <a:buFontTx/>
              <a:buNone/>
            </a:pPr>
            <a:fld id="{B5220F90-7523-0940-9402-F0F4C2D9F673}" type="slidenum">
              <a:rPr lang="en-US" altLang="en-US" sz="1400">
                <a:solidFill>
                  <a:srgbClr val="254C9C"/>
                </a:solidFill>
              </a:rPr>
              <a:pPr>
                <a:spcBef>
                  <a:spcPct val="50000"/>
                </a:spcBef>
                <a:buClrTx/>
                <a:buSzTx/>
                <a:buFontTx/>
                <a:buNone/>
              </a:pPr>
              <a:t>27</a:t>
            </a:fld>
            <a:endParaRPr lang="en-US" altLang="en-US" sz="1400"/>
          </a:p>
        </p:txBody>
      </p:sp>
      <p:sp>
        <p:nvSpPr>
          <p:cNvPr id="44038" name="TextBox 7">
            <a:extLst>
              <a:ext uri="{FF2B5EF4-FFF2-40B4-BE49-F238E27FC236}">
                <a16:creationId xmlns:a16="http://schemas.microsoft.com/office/drawing/2014/main" id="{CDD8B502-CB16-AA4E-BD32-DFC32809977A}"/>
              </a:ext>
            </a:extLst>
          </p:cNvPr>
          <p:cNvSpPr txBox="1">
            <a:spLocks noChangeArrowheads="1"/>
          </p:cNvSpPr>
          <p:nvPr/>
        </p:nvSpPr>
        <p:spPr bwMode="auto">
          <a:xfrm>
            <a:off x="1866900" y="5334000"/>
            <a:ext cx="8458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100000"/>
              <a:buFont typeface="Times" pitchFamily="2"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dirty="0">
                <a:solidFill>
                  <a:srgbClr val="FF0000"/>
                </a:solidFill>
                <a:latin typeface="Times New Roman" panose="02020603050405020304" pitchFamily="18" charset="0"/>
              </a:rPr>
              <a:t>What kinds of attacks have we considered so far?</a:t>
            </a:r>
          </a:p>
          <a:p>
            <a:pPr eaLnBrk="1" hangingPunct="1">
              <a:spcBef>
                <a:spcPct val="0"/>
              </a:spcBef>
              <a:buClrTx/>
              <a:buSzTx/>
              <a:buFontTx/>
              <a:buNone/>
            </a:pPr>
            <a:r>
              <a:rPr lang="en-US" altLang="en-US" sz="2400" dirty="0">
                <a:solidFill>
                  <a:srgbClr val="FF0000"/>
                </a:solidFill>
                <a:latin typeface="Times New Roman" panose="02020603050405020304" pitchFamily="18" charset="0"/>
              </a:rPr>
              <a:t>When would these attacks be relevant in wireless communications?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4" name="Rectangle 2">
            <a:extLst>
              <a:ext uri="{FF2B5EF4-FFF2-40B4-BE49-F238E27FC236}">
                <a16:creationId xmlns:a16="http://schemas.microsoft.com/office/drawing/2014/main" id="{325621B6-3C80-2C4E-8BA3-D2C68210BC3B}"/>
              </a:ext>
            </a:extLst>
          </p:cNvPr>
          <p:cNvSpPr>
            <a:spLocks noGrp="1" noChangeArrowheads="1"/>
          </p:cNvSpPr>
          <p:nvPr>
            <p:ph type="title"/>
          </p:nvPr>
        </p:nvSpPr>
        <p:spPr/>
        <p:txBody>
          <a:bodyPr/>
          <a:lstStyle/>
          <a:p>
            <a:pPr eaLnBrk="1" hangingPunct="1"/>
            <a:r>
              <a:rPr lang="en-US" altLang="en-US"/>
              <a:t>Security Principles</a:t>
            </a:r>
          </a:p>
        </p:txBody>
      </p:sp>
      <p:sp>
        <p:nvSpPr>
          <p:cNvPr id="192515" name="Rectangle 3">
            <a:extLst>
              <a:ext uri="{FF2B5EF4-FFF2-40B4-BE49-F238E27FC236}">
                <a16:creationId xmlns:a16="http://schemas.microsoft.com/office/drawing/2014/main" id="{6636EBC6-7C6D-924E-9AA6-1D2EF3A39FE9}"/>
              </a:ext>
            </a:extLst>
          </p:cNvPr>
          <p:cNvSpPr>
            <a:spLocks noGrp="1" noChangeArrowheads="1"/>
          </p:cNvSpPr>
          <p:nvPr>
            <p:ph idx="1"/>
          </p:nvPr>
        </p:nvSpPr>
        <p:spPr/>
        <p:txBody>
          <a:bodyPr/>
          <a:lstStyle/>
          <a:p>
            <a:pPr eaLnBrk="1" hangingPunct="1">
              <a:lnSpc>
                <a:spcPct val="90000"/>
              </a:lnSpc>
            </a:pPr>
            <a:r>
              <a:rPr lang="en-US" altLang="en-US" b="1" dirty="0" err="1"/>
              <a:t>Kerckhoffs's</a:t>
            </a:r>
            <a:r>
              <a:rPr lang="en-US" altLang="en-US" b="1" dirty="0"/>
              <a:t> Principle:</a:t>
            </a:r>
          </a:p>
          <a:p>
            <a:pPr lvl="1" eaLnBrk="1" hangingPunct="1">
              <a:lnSpc>
                <a:spcPct val="90000"/>
              </a:lnSpc>
            </a:pPr>
            <a:r>
              <a:rPr lang="en-US" altLang="en-US" dirty="0"/>
              <a:t>A cryptosystem should be secure even if everything about the system, except the key, is public knowledge.</a:t>
            </a:r>
          </a:p>
          <a:p>
            <a:pPr eaLnBrk="1" hangingPunct="1">
              <a:lnSpc>
                <a:spcPct val="90000"/>
              </a:lnSpc>
            </a:pPr>
            <a:r>
              <a:rPr lang="en-US" altLang="en-US" b="1" dirty="0"/>
              <a:t>Shannon's maxim</a:t>
            </a:r>
            <a:r>
              <a:rPr lang="en-US" altLang="en-US" dirty="0"/>
              <a:t>: </a:t>
            </a:r>
          </a:p>
          <a:p>
            <a:pPr lvl="1" eaLnBrk="1" hangingPunct="1">
              <a:lnSpc>
                <a:spcPct val="90000"/>
              </a:lnSpc>
            </a:pPr>
            <a:r>
              <a:rPr lang="en-US" altLang="en-US" dirty="0"/>
              <a:t>"The </a:t>
            </a:r>
            <a:r>
              <a:rPr lang="en-US" altLang="en-US" dirty="0">
                <a:hlinkClick r:id="rId3" tooltip="Adversary (cryptography)"/>
              </a:rPr>
              <a:t>enemy</a:t>
            </a:r>
            <a:r>
              <a:rPr lang="en-US" altLang="en-US" dirty="0"/>
              <a:t> knows the system."</a:t>
            </a:r>
          </a:p>
          <a:p>
            <a:pPr eaLnBrk="1" hangingPunct="1">
              <a:lnSpc>
                <a:spcPct val="90000"/>
              </a:lnSpc>
            </a:pPr>
            <a:r>
              <a:rPr lang="en-US" altLang="en-US" dirty="0">
                <a:solidFill>
                  <a:schemeClr val="accent1"/>
                </a:solidFill>
              </a:rPr>
              <a:t>Security by obscurity doesn’t work</a:t>
            </a:r>
          </a:p>
          <a:p>
            <a:pPr eaLnBrk="1" hangingPunct="1">
              <a:lnSpc>
                <a:spcPct val="90000"/>
              </a:lnSpc>
            </a:pPr>
            <a:r>
              <a:rPr lang="en-US" altLang="en-US" dirty="0"/>
              <a:t>Should assume that the adversary knows the algorithm; the only secret the adversary is assumed to not know is the key</a:t>
            </a:r>
          </a:p>
          <a:p>
            <a:pPr eaLnBrk="1" hangingPunct="1">
              <a:lnSpc>
                <a:spcPct val="90000"/>
              </a:lnSpc>
            </a:pPr>
            <a:r>
              <a:rPr lang="en-US" altLang="en-US" dirty="0">
                <a:solidFill>
                  <a:srgbClr val="FF0000"/>
                </a:solidFill>
              </a:rPr>
              <a:t>What is the difference between the algorithm and the key?</a:t>
            </a:r>
          </a:p>
        </p:txBody>
      </p:sp>
      <p:sp>
        <p:nvSpPr>
          <p:cNvPr id="4" name="Date Placeholder 3">
            <a:extLst>
              <a:ext uri="{FF2B5EF4-FFF2-40B4-BE49-F238E27FC236}">
                <a16:creationId xmlns:a16="http://schemas.microsoft.com/office/drawing/2014/main" id="{652F66D4-B6D1-AE49-AC51-0607635C7FE4}"/>
              </a:ext>
            </a:extLst>
          </p:cNvPr>
          <p:cNvSpPr>
            <a:spLocks noGrp="1"/>
          </p:cNvSpPr>
          <p:nvPr>
            <p:ph type="dt" sz="half" idx="10"/>
          </p:nvPr>
        </p:nvSpPr>
        <p:spPr/>
        <p:txBody>
          <a:bodyPr/>
          <a:lstStyle/>
          <a:p>
            <a:pPr>
              <a:defRPr/>
            </a:pPr>
            <a:r>
              <a:rPr lang="en-US"/>
              <a:t>CS419</a:t>
            </a:r>
            <a:endParaRPr lang="en-US">
              <a:solidFill>
                <a:schemeClr val="tx1"/>
              </a:solidFill>
            </a:endParaRPr>
          </a:p>
        </p:txBody>
      </p:sp>
      <p:sp>
        <p:nvSpPr>
          <p:cNvPr id="5" name="Footer Placeholder 4">
            <a:extLst>
              <a:ext uri="{FF2B5EF4-FFF2-40B4-BE49-F238E27FC236}">
                <a16:creationId xmlns:a16="http://schemas.microsoft.com/office/drawing/2014/main" id="{B9336A8D-0535-E84D-AB20-FD43BD3C9BC6}"/>
              </a:ext>
            </a:extLst>
          </p:cNvPr>
          <p:cNvSpPr>
            <a:spLocks noGrp="1"/>
          </p:cNvSpPr>
          <p:nvPr>
            <p:ph type="ftr" sz="quarter" idx="11"/>
          </p:nvPr>
        </p:nvSpPr>
        <p:spPr/>
        <p:txBody>
          <a:bodyPr/>
          <a:lstStyle/>
          <a:p>
            <a:pPr>
              <a:defRPr/>
            </a:pPr>
            <a:r>
              <a:rPr lang="en-US"/>
              <a:t>Shiqing Ma, Rutgers University</a:t>
            </a:r>
            <a:endParaRPr lang="en-US">
              <a:solidFill>
                <a:schemeClr val="tx1"/>
              </a:solidFill>
            </a:endParaRPr>
          </a:p>
        </p:txBody>
      </p:sp>
      <p:sp>
        <p:nvSpPr>
          <p:cNvPr id="46083" name="Slide Number Placeholder 5">
            <a:extLst>
              <a:ext uri="{FF2B5EF4-FFF2-40B4-BE49-F238E27FC236}">
                <a16:creationId xmlns:a16="http://schemas.microsoft.com/office/drawing/2014/main" id="{4DA4E91B-0CF3-2047-9460-CC866A28E1D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Font typeface="Times" pitchFamily="2"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SzTx/>
              <a:buFontTx/>
              <a:buNone/>
            </a:pPr>
            <a:fld id="{5980C0F9-CBD5-7245-B5FE-9D6B4F6C695A}" type="slidenum">
              <a:rPr lang="en-US" altLang="en-US" sz="1400">
                <a:solidFill>
                  <a:srgbClr val="254C9C"/>
                </a:solidFill>
              </a:rPr>
              <a:pPr>
                <a:spcBef>
                  <a:spcPct val="50000"/>
                </a:spcBef>
                <a:buClrTx/>
                <a:buSzTx/>
                <a:buFontTx/>
                <a:buNone/>
              </a:pPr>
              <a:t>28</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251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25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251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251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251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25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a:extLst>
              <a:ext uri="{FF2B5EF4-FFF2-40B4-BE49-F238E27FC236}">
                <a16:creationId xmlns:a16="http://schemas.microsoft.com/office/drawing/2014/main" id="{E94E6606-4BD9-D444-987A-198219CEBA92}"/>
              </a:ext>
            </a:extLst>
          </p:cNvPr>
          <p:cNvSpPr>
            <a:spLocks noGrp="1" noChangeArrowheads="1"/>
          </p:cNvSpPr>
          <p:nvPr>
            <p:ph type="title"/>
          </p:nvPr>
        </p:nvSpPr>
        <p:spPr/>
        <p:txBody>
          <a:bodyPr/>
          <a:lstStyle/>
          <a:p>
            <a:pPr eaLnBrk="1" hangingPunct="1"/>
            <a:r>
              <a:rPr lang="en-US" altLang="en-US" dirty="0"/>
              <a:t>Next Class</a:t>
            </a:r>
          </a:p>
        </p:txBody>
      </p:sp>
      <p:sp>
        <p:nvSpPr>
          <p:cNvPr id="48133" name="Rectangle 3">
            <a:extLst>
              <a:ext uri="{FF2B5EF4-FFF2-40B4-BE49-F238E27FC236}">
                <a16:creationId xmlns:a16="http://schemas.microsoft.com/office/drawing/2014/main" id="{7453E461-C4E1-4A48-9D62-3F4C2DB51628}"/>
              </a:ext>
            </a:extLst>
          </p:cNvPr>
          <p:cNvSpPr>
            <a:spLocks noGrp="1" noChangeArrowheads="1"/>
          </p:cNvSpPr>
          <p:nvPr>
            <p:ph idx="1"/>
          </p:nvPr>
        </p:nvSpPr>
        <p:spPr/>
        <p:txBody>
          <a:bodyPr/>
          <a:lstStyle/>
          <a:p>
            <a:pPr eaLnBrk="1" hangingPunct="1"/>
            <a:r>
              <a:rPr lang="en-US" altLang="en-US" dirty="0"/>
              <a:t>Cryptography</a:t>
            </a:r>
          </a:p>
          <a:p>
            <a:pPr lvl="1"/>
            <a:r>
              <a:rPr lang="en-US" altLang="en-US" dirty="0"/>
              <a:t>One-time Pad, Informational Theoretical Security, Stream Ciphers</a:t>
            </a:r>
          </a:p>
          <a:p>
            <a:pPr eaLnBrk="1" hangingPunct="1"/>
            <a:endParaRPr lang="en-US" altLang="en-US" dirty="0"/>
          </a:p>
        </p:txBody>
      </p:sp>
      <p:sp>
        <p:nvSpPr>
          <p:cNvPr id="5" name="Date Placeholder 3">
            <a:extLst>
              <a:ext uri="{FF2B5EF4-FFF2-40B4-BE49-F238E27FC236}">
                <a16:creationId xmlns:a16="http://schemas.microsoft.com/office/drawing/2014/main" id="{4F100839-4725-3043-AA72-53E49221DCDB}"/>
              </a:ext>
            </a:extLst>
          </p:cNvPr>
          <p:cNvSpPr>
            <a:spLocks noGrp="1"/>
          </p:cNvSpPr>
          <p:nvPr>
            <p:ph type="dt" sz="half" idx="10"/>
          </p:nvPr>
        </p:nvSpPr>
        <p:spPr/>
        <p:txBody>
          <a:bodyPr/>
          <a:lstStyle/>
          <a:p>
            <a:pPr>
              <a:defRPr/>
            </a:pPr>
            <a:r>
              <a:rPr lang="en-US"/>
              <a:t>CS419</a:t>
            </a:r>
            <a:endParaRPr lang="en-US">
              <a:solidFill>
                <a:schemeClr val="tx1"/>
              </a:solidFill>
            </a:endParaRPr>
          </a:p>
        </p:txBody>
      </p:sp>
      <p:sp>
        <p:nvSpPr>
          <p:cNvPr id="6" name="Footer Placeholder 4">
            <a:extLst>
              <a:ext uri="{FF2B5EF4-FFF2-40B4-BE49-F238E27FC236}">
                <a16:creationId xmlns:a16="http://schemas.microsoft.com/office/drawing/2014/main" id="{0EA76043-6AAC-D448-8D96-4CB54D7FCDD5}"/>
              </a:ext>
            </a:extLst>
          </p:cNvPr>
          <p:cNvSpPr>
            <a:spLocks noGrp="1"/>
          </p:cNvSpPr>
          <p:nvPr>
            <p:ph type="ftr" sz="quarter" idx="11"/>
          </p:nvPr>
        </p:nvSpPr>
        <p:spPr/>
        <p:txBody>
          <a:bodyPr/>
          <a:lstStyle/>
          <a:p>
            <a:pPr>
              <a:defRPr/>
            </a:pPr>
            <a:r>
              <a:rPr lang="en-US"/>
              <a:t>Shiqing Ma, Rutgers University</a:t>
            </a:r>
            <a:endParaRPr lang="en-US">
              <a:solidFill>
                <a:schemeClr val="tx1"/>
              </a:solidFill>
            </a:endParaRPr>
          </a:p>
        </p:txBody>
      </p:sp>
      <p:sp>
        <p:nvSpPr>
          <p:cNvPr id="48131" name="Slide Number Placeholder 5">
            <a:extLst>
              <a:ext uri="{FF2B5EF4-FFF2-40B4-BE49-F238E27FC236}">
                <a16:creationId xmlns:a16="http://schemas.microsoft.com/office/drawing/2014/main" id="{DEE5870E-6C12-3541-B3FD-6F2E7BB24A3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Font typeface="Times" pitchFamily="2"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SzTx/>
              <a:buFontTx/>
              <a:buNone/>
            </a:pPr>
            <a:fld id="{5D1150F1-265D-8A4A-9E66-01389E36AD9E}" type="slidenum">
              <a:rPr lang="en-US" altLang="en-US" sz="1400">
                <a:solidFill>
                  <a:srgbClr val="254C9C"/>
                </a:solidFill>
              </a:rPr>
              <a:pPr>
                <a:spcBef>
                  <a:spcPct val="50000"/>
                </a:spcBef>
                <a:buClrTx/>
                <a:buSzTx/>
                <a:buFontTx/>
                <a:buNone/>
              </a:pPr>
              <a:t>29</a:t>
            </a:fld>
            <a:endParaRPr lang="en-US" alt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a:extLst>
              <a:ext uri="{FF2B5EF4-FFF2-40B4-BE49-F238E27FC236}">
                <a16:creationId xmlns:a16="http://schemas.microsoft.com/office/drawing/2014/main" id="{43AD112B-2827-F942-8719-CBF301DC67DE}"/>
              </a:ext>
            </a:extLst>
          </p:cNvPr>
          <p:cNvSpPr>
            <a:spLocks noGrp="1" noChangeArrowheads="1"/>
          </p:cNvSpPr>
          <p:nvPr>
            <p:ph type="title"/>
          </p:nvPr>
        </p:nvSpPr>
        <p:spPr/>
        <p:txBody>
          <a:bodyPr/>
          <a:lstStyle/>
          <a:p>
            <a:pPr eaLnBrk="1" hangingPunct="1"/>
            <a:r>
              <a:rPr lang="en-US" altLang="en-US"/>
              <a:t>Goals of Cryptography</a:t>
            </a:r>
          </a:p>
        </p:txBody>
      </p:sp>
      <p:sp>
        <p:nvSpPr>
          <p:cNvPr id="20485" name="Rectangle 3">
            <a:extLst>
              <a:ext uri="{FF2B5EF4-FFF2-40B4-BE49-F238E27FC236}">
                <a16:creationId xmlns:a16="http://schemas.microsoft.com/office/drawing/2014/main" id="{C2738C83-44B4-4A42-88F7-8EA8ED93BE7F}"/>
              </a:ext>
            </a:extLst>
          </p:cNvPr>
          <p:cNvSpPr>
            <a:spLocks noGrp="1" noChangeArrowheads="1"/>
          </p:cNvSpPr>
          <p:nvPr>
            <p:ph idx="1"/>
          </p:nvPr>
        </p:nvSpPr>
        <p:spPr/>
        <p:txBody>
          <a:bodyPr>
            <a:normAutofit lnSpcReduction="10000"/>
          </a:bodyPr>
          <a:lstStyle/>
          <a:p>
            <a:pPr eaLnBrk="1" hangingPunct="1">
              <a:lnSpc>
                <a:spcPct val="90000"/>
              </a:lnSpc>
            </a:pPr>
            <a:r>
              <a:rPr lang="en-US" altLang="en-US" dirty="0"/>
              <a:t>The most fundamental problem cryptography addresses:  </a:t>
            </a:r>
            <a:r>
              <a:rPr lang="en-US" altLang="en-US" dirty="0">
                <a:solidFill>
                  <a:schemeClr val="accent1">
                    <a:lumMod val="40000"/>
                    <a:lumOff val="60000"/>
                  </a:schemeClr>
                </a:solidFill>
              </a:rPr>
              <a:t>ensure security of communication over insecure medium</a:t>
            </a:r>
          </a:p>
          <a:p>
            <a:pPr eaLnBrk="1" hangingPunct="1">
              <a:lnSpc>
                <a:spcPct val="90000"/>
              </a:lnSpc>
            </a:pPr>
            <a:r>
              <a:rPr lang="en-US" altLang="en-US" dirty="0"/>
              <a:t>What does secure communication mean?</a:t>
            </a:r>
          </a:p>
          <a:p>
            <a:pPr lvl="1" eaLnBrk="1" hangingPunct="1">
              <a:lnSpc>
                <a:spcPct val="90000"/>
              </a:lnSpc>
            </a:pPr>
            <a:r>
              <a:rPr lang="en-US" altLang="en-US" dirty="0"/>
              <a:t>confidentiality (privacy, secrecy) </a:t>
            </a:r>
          </a:p>
          <a:p>
            <a:pPr lvl="2" eaLnBrk="1" hangingPunct="1">
              <a:lnSpc>
                <a:spcPct val="90000"/>
              </a:lnSpc>
            </a:pPr>
            <a:r>
              <a:rPr lang="en-US" altLang="en-US" dirty="0"/>
              <a:t>only the intended recipient can see the communication</a:t>
            </a:r>
          </a:p>
          <a:p>
            <a:pPr lvl="1" eaLnBrk="1" hangingPunct="1">
              <a:lnSpc>
                <a:spcPct val="90000"/>
              </a:lnSpc>
            </a:pPr>
            <a:r>
              <a:rPr lang="en-US" altLang="en-US" dirty="0"/>
              <a:t>integrity (authenticity)</a:t>
            </a:r>
          </a:p>
          <a:p>
            <a:pPr lvl="2" eaLnBrk="1" hangingPunct="1">
              <a:lnSpc>
                <a:spcPct val="90000"/>
              </a:lnSpc>
            </a:pPr>
            <a:r>
              <a:rPr lang="en-US" altLang="en-US" dirty="0"/>
              <a:t>the communication is generated by the alleged sender</a:t>
            </a:r>
          </a:p>
          <a:p>
            <a:pPr eaLnBrk="1" hangingPunct="1">
              <a:lnSpc>
                <a:spcPct val="90000"/>
              </a:lnSpc>
            </a:pPr>
            <a:r>
              <a:rPr lang="en-US" altLang="en-US" dirty="0"/>
              <a:t>What does insecure medium mean?</a:t>
            </a:r>
          </a:p>
          <a:p>
            <a:pPr lvl="1" eaLnBrk="1" hangingPunct="1">
              <a:lnSpc>
                <a:spcPct val="90000"/>
              </a:lnSpc>
            </a:pPr>
            <a:r>
              <a:rPr lang="en-US" altLang="en-US" dirty="0"/>
              <a:t>Two possibilities:</a:t>
            </a:r>
          </a:p>
          <a:p>
            <a:pPr lvl="2" eaLnBrk="1" hangingPunct="1">
              <a:lnSpc>
                <a:spcPct val="90000"/>
              </a:lnSpc>
            </a:pPr>
            <a:r>
              <a:rPr lang="en-US" altLang="en-US" dirty="0"/>
              <a:t>Passive attacker: the adversary can eavesdrop </a:t>
            </a:r>
          </a:p>
          <a:p>
            <a:pPr lvl="2" eaLnBrk="1" hangingPunct="1">
              <a:lnSpc>
                <a:spcPct val="90000"/>
              </a:lnSpc>
            </a:pPr>
            <a:r>
              <a:rPr lang="en-US" altLang="en-US" dirty="0"/>
              <a:t>Active attacker: the adversary has full control over the communication channel</a:t>
            </a:r>
          </a:p>
        </p:txBody>
      </p:sp>
      <p:sp>
        <p:nvSpPr>
          <p:cNvPr id="4" name="Date Placeholder 3">
            <a:extLst>
              <a:ext uri="{FF2B5EF4-FFF2-40B4-BE49-F238E27FC236}">
                <a16:creationId xmlns:a16="http://schemas.microsoft.com/office/drawing/2014/main" id="{D3B4DA0C-4497-F74D-A9F5-435ECE17BCAF}"/>
              </a:ext>
            </a:extLst>
          </p:cNvPr>
          <p:cNvSpPr>
            <a:spLocks noGrp="1"/>
          </p:cNvSpPr>
          <p:nvPr>
            <p:ph type="dt" sz="half" idx="10"/>
          </p:nvPr>
        </p:nvSpPr>
        <p:spPr/>
        <p:txBody>
          <a:bodyPr/>
          <a:lstStyle/>
          <a:p>
            <a:pPr>
              <a:defRPr/>
            </a:pPr>
            <a:r>
              <a:rPr lang="en-US"/>
              <a:t>CS419</a:t>
            </a:r>
            <a:endParaRPr lang="en-US">
              <a:solidFill>
                <a:schemeClr val="tx1"/>
              </a:solidFill>
            </a:endParaRPr>
          </a:p>
        </p:txBody>
      </p:sp>
      <p:sp>
        <p:nvSpPr>
          <p:cNvPr id="5" name="Footer Placeholder 4">
            <a:extLst>
              <a:ext uri="{FF2B5EF4-FFF2-40B4-BE49-F238E27FC236}">
                <a16:creationId xmlns:a16="http://schemas.microsoft.com/office/drawing/2014/main" id="{93536A27-B252-B64E-8D00-E9695D3980BD}"/>
              </a:ext>
            </a:extLst>
          </p:cNvPr>
          <p:cNvSpPr>
            <a:spLocks noGrp="1"/>
          </p:cNvSpPr>
          <p:nvPr>
            <p:ph type="ftr" sz="quarter" idx="11"/>
          </p:nvPr>
        </p:nvSpPr>
        <p:spPr/>
        <p:txBody>
          <a:bodyPr/>
          <a:lstStyle/>
          <a:p>
            <a:pPr>
              <a:defRPr/>
            </a:pPr>
            <a:r>
              <a:rPr lang="en-US"/>
              <a:t>Shiqing Ma, Rutgers University</a:t>
            </a:r>
            <a:endParaRPr lang="en-US">
              <a:solidFill>
                <a:schemeClr val="tx1"/>
              </a:solidFill>
            </a:endParaRPr>
          </a:p>
        </p:txBody>
      </p:sp>
      <p:sp>
        <p:nvSpPr>
          <p:cNvPr id="20483" name="Slide Number Placeholder 5">
            <a:extLst>
              <a:ext uri="{FF2B5EF4-FFF2-40B4-BE49-F238E27FC236}">
                <a16:creationId xmlns:a16="http://schemas.microsoft.com/office/drawing/2014/main" id="{55B399E4-1ED5-F242-94BE-852A3ABD952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Font typeface="Times" pitchFamily="2"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SzTx/>
              <a:buFontTx/>
              <a:buNone/>
            </a:pPr>
            <a:fld id="{1734A94F-7AB6-CC46-A4EE-9D88A250F203}" type="slidenum">
              <a:rPr lang="en-US" altLang="en-US" sz="1400" smtClean="0">
                <a:solidFill>
                  <a:srgbClr val="254C9C"/>
                </a:solidFill>
              </a:rPr>
              <a:pPr>
                <a:spcBef>
                  <a:spcPct val="50000"/>
                </a:spcBef>
                <a:buClrTx/>
                <a:buSzTx/>
                <a:buFontTx/>
                <a:buNone/>
              </a:pPr>
              <a:t>3</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48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48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8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8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48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48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48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48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a:extLst>
              <a:ext uri="{FF2B5EF4-FFF2-40B4-BE49-F238E27FC236}">
                <a16:creationId xmlns:a16="http://schemas.microsoft.com/office/drawing/2014/main" id="{DDC42620-F787-0240-85EB-2EA10BFF23F5}"/>
              </a:ext>
            </a:extLst>
          </p:cNvPr>
          <p:cNvSpPr>
            <a:spLocks noGrp="1" noChangeArrowheads="1"/>
          </p:cNvSpPr>
          <p:nvPr>
            <p:ph type="title"/>
          </p:nvPr>
        </p:nvSpPr>
        <p:spPr/>
        <p:txBody>
          <a:bodyPr>
            <a:normAutofit fontScale="90000"/>
          </a:bodyPr>
          <a:lstStyle/>
          <a:p>
            <a:pPr eaLnBrk="1" hangingPunct="1"/>
            <a:r>
              <a:rPr lang="en-US" altLang="en-US" sz="4000"/>
              <a:t>Approaches to Secure Communication</a:t>
            </a:r>
          </a:p>
        </p:txBody>
      </p:sp>
      <p:sp>
        <p:nvSpPr>
          <p:cNvPr id="22533" name="Rectangle 3">
            <a:extLst>
              <a:ext uri="{FF2B5EF4-FFF2-40B4-BE49-F238E27FC236}">
                <a16:creationId xmlns:a16="http://schemas.microsoft.com/office/drawing/2014/main" id="{97E876B9-262F-2A4E-A1BB-A7A048C175FF}"/>
              </a:ext>
            </a:extLst>
          </p:cNvPr>
          <p:cNvSpPr>
            <a:spLocks noGrp="1" noChangeArrowheads="1"/>
          </p:cNvSpPr>
          <p:nvPr>
            <p:ph idx="1"/>
          </p:nvPr>
        </p:nvSpPr>
        <p:spPr/>
        <p:txBody>
          <a:bodyPr>
            <a:normAutofit/>
          </a:bodyPr>
          <a:lstStyle/>
          <a:p>
            <a:pPr eaLnBrk="1" hangingPunct="1"/>
            <a:r>
              <a:rPr lang="en-US" altLang="en-US" dirty="0"/>
              <a:t>Steganography</a:t>
            </a:r>
          </a:p>
          <a:p>
            <a:pPr lvl="1" eaLnBrk="1" hangingPunct="1"/>
            <a:r>
              <a:rPr lang="en-US" altLang="en-US" dirty="0"/>
              <a:t>“covered writing”</a:t>
            </a:r>
          </a:p>
          <a:p>
            <a:pPr lvl="1" eaLnBrk="1" hangingPunct="1"/>
            <a:r>
              <a:rPr lang="en-US" altLang="en-US" dirty="0"/>
              <a:t>hides the existence of a message</a:t>
            </a:r>
          </a:p>
          <a:p>
            <a:pPr lvl="1" eaLnBrk="1" hangingPunct="1"/>
            <a:r>
              <a:rPr lang="en-US" altLang="en-US" dirty="0"/>
              <a:t>depends on secrecy of method</a:t>
            </a:r>
          </a:p>
          <a:p>
            <a:pPr eaLnBrk="1" hangingPunct="1"/>
            <a:r>
              <a:rPr lang="en-US" altLang="en-US" dirty="0"/>
              <a:t>Cryptography</a:t>
            </a:r>
          </a:p>
          <a:p>
            <a:pPr lvl="1" eaLnBrk="1" hangingPunct="1"/>
            <a:r>
              <a:rPr lang="en-US" altLang="en-US" dirty="0"/>
              <a:t>“hidden writing”</a:t>
            </a:r>
          </a:p>
          <a:p>
            <a:pPr lvl="1" eaLnBrk="1" hangingPunct="1"/>
            <a:r>
              <a:rPr lang="en-US" altLang="en-US" dirty="0"/>
              <a:t>hide the meaning of a message</a:t>
            </a:r>
          </a:p>
          <a:p>
            <a:pPr lvl="1" eaLnBrk="1" hangingPunct="1"/>
            <a:r>
              <a:rPr lang="en-US" altLang="en-US" dirty="0"/>
              <a:t>depends on secrecy of a short key, not method</a:t>
            </a:r>
          </a:p>
        </p:txBody>
      </p:sp>
      <p:sp>
        <p:nvSpPr>
          <p:cNvPr id="4" name="Date Placeholder 3">
            <a:extLst>
              <a:ext uri="{FF2B5EF4-FFF2-40B4-BE49-F238E27FC236}">
                <a16:creationId xmlns:a16="http://schemas.microsoft.com/office/drawing/2014/main" id="{04DB13D3-B666-0542-9937-18CAB8CC509F}"/>
              </a:ext>
            </a:extLst>
          </p:cNvPr>
          <p:cNvSpPr>
            <a:spLocks noGrp="1"/>
          </p:cNvSpPr>
          <p:nvPr>
            <p:ph type="dt" sz="half" idx="10"/>
          </p:nvPr>
        </p:nvSpPr>
        <p:spPr/>
        <p:txBody>
          <a:bodyPr/>
          <a:lstStyle/>
          <a:p>
            <a:pPr>
              <a:defRPr/>
            </a:pPr>
            <a:r>
              <a:rPr lang="en-US"/>
              <a:t>CS419</a:t>
            </a:r>
            <a:endParaRPr lang="en-US">
              <a:solidFill>
                <a:schemeClr val="tx1"/>
              </a:solidFill>
            </a:endParaRPr>
          </a:p>
        </p:txBody>
      </p:sp>
      <p:sp>
        <p:nvSpPr>
          <p:cNvPr id="5" name="Footer Placeholder 4">
            <a:extLst>
              <a:ext uri="{FF2B5EF4-FFF2-40B4-BE49-F238E27FC236}">
                <a16:creationId xmlns:a16="http://schemas.microsoft.com/office/drawing/2014/main" id="{99D92728-A0FD-FF4F-9B3B-5F13B68C0A83}"/>
              </a:ext>
            </a:extLst>
          </p:cNvPr>
          <p:cNvSpPr>
            <a:spLocks noGrp="1"/>
          </p:cNvSpPr>
          <p:nvPr>
            <p:ph type="ftr" sz="quarter" idx="11"/>
          </p:nvPr>
        </p:nvSpPr>
        <p:spPr/>
        <p:txBody>
          <a:bodyPr/>
          <a:lstStyle/>
          <a:p>
            <a:pPr>
              <a:defRPr/>
            </a:pPr>
            <a:r>
              <a:rPr lang="en-US"/>
              <a:t>Shiqing Ma, Rutgers University</a:t>
            </a:r>
            <a:endParaRPr lang="en-US">
              <a:solidFill>
                <a:schemeClr val="tx1"/>
              </a:solidFill>
            </a:endParaRPr>
          </a:p>
        </p:txBody>
      </p:sp>
      <p:sp>
        <p:nvSpPr>
          <p:cNvPr id="22531" name="Slide Number Placeholder 5">
            <a:extLst>
              <a:ext uri="{FF2B5EF4-FFF2-40B4-BE49-F238E27FC236}">
                <a16:creationId xmlns:a16="http://schemas.microsoft.com/office/drawing/2014/main" id="{F252403A-F8D3-4A4F-9BD1-BA3F0F5BEFD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Font typeface="Times" pitchFamily="2"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SzTx/>
              <a:buFontTx/>
              <a:buNone/>
            </a:pPr>
            <a:fld id="{D8BDEAA6-9290-0145-B223-A8D53D29AC10}" type="slidenum">
              <a:rPr lang="en-US" altLang="en-US" sz="1400">
                <a:solidFill>
                  <a:srgbClr val="254C9C"/>
                </a:solidFill>
              </a:rPr>
              <a:pPr>
                <a:spcBef>
                  <a:spcPct val="50000"/>
                </a:spcBef>
                <a:buClrTx/>
                <a:buSzTx/>
                <a:buFontTx/>
                <a:buNone/>
              </a:pPr>
              <a:t>4</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53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53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53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53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53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53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53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a:extLst>
              <a:ext uri="{FF2B5EF4-FFF2-40B4-BE49-F238E27FC236}">
                <a16:creationId xmlns:a16="http://schemas.microsoft.com/office/drawing/2014/main" id="{F556D190-3FFD-9643-9A46-E02462434FCF}"/>
              </a:ext>
            </a:extLst>
          </p:cNvPr>
          <p:cNvSpPr>
            <a:spLocks noGrp="1" noChangeArrowheads="1"/>
          </p:cNvSpPr>
          <p:nvPr>
            <p:ph type="title"/>
          </p:nvPr>
        </p:nvSpPr>
        <p:spPr/>
        <p:txBody>
          <a:bodyPr/>
          <a:lstStyle/>
          <a:p>
            <a:pPr eaLnBrk="1" hangingPunct="1"/>
            <a:r>
              <a:rPr lang="en-US" altLang="en-US"/>
              <a:t>Basic Terminology</a:t>
            </a:r>
          </a:p>
        </p:txBody>
      </p:sp>
      <p:sp>
        <p:nvSpPr>
          <p:cNvPr id="24581" name="Rectangle 3">
            <a:extLst>
              <a:ext uri="{FF2B5EF4-FFF2-40B4-BE49-F238E27FC236}">
                <a16:creationId xmlns:a16="http://schemas.microsoft.com/office/drawing/2014/main" id="{E5AE445D-0946-944D-AA1C-DE19E3E04770}"/>
              </a:ext>
            </a:extLst>
          </p:cNvPr>
          <p:cNvSpPr>
            <a:spLocks noGrp="1" noChangeArrowheads="1"/>
          </p:cNvSpPr>
          <p:nvPr>
            <p:ph idx="1"/>
          </p:nvPr>
        </p:nvSpPr>
        <p:spPr/>
        <p:txBody>
          <a:bodyPr/>
          <a:lstStyle/>
          <a:p>
            <a:pPr eaLnBrk="1" hangingPunct="1"/>
            <a:r>
              <a:rPr lang="en-US" altLang="en-US" dirty="0"/>
              <a:t>Plaintext	</a:t>
            </a:r>
            <a:r>
              <a:rPr lang="en-US" altLang="en-US" sz="2400" dirty="0"/>
              <a:t>original message</a:t>
            </a:r>
          </a:p>
          <a:p>
            <a:pPr eaLnBrk="1" hangingPunct="1"/>
            <a:r>
              <a:rPr lang="en-US" altLang="en-US" dirty="0"/>
              <a:t>Ciphertext	</a:t>
            </a:r>
            <a:r>
              <a:rPr lang="en-US" altLang="en-US" sz="2400" dirty="0"/>
              <a:t>transformed message</a:t>
            </a:r>
          </a:p>
          <a:p>
            <a:pPr eaLnBrk="1" hangingPunct="1"/>
            <a:r>
              <a:rPr lang="en-US" altLang="en-US" dirty="0"/>
              <a:t>Key		</a:t>
            </a:r>
            <a:r>
              <a:rPr lang="en-US" altLang="en-US" sz="2400" dirty="0"/>
              <a:t>secret used in transformation</a:t>
            </a:r>
          </a:p>
          <a:p>
            <a:pPr eaLnBrk="1" hangingPunct="1"/>
            <a:r>
              <a:rPr lang="en-US" altLang="en-US" dirty="0"/>
              <a:t>Encryption</a:t>
            </a:r>
          </a:p>
          <a:p>
            <a:pPr eaLnBrk="1" hangingPunct="1"/>
            <a:r>
              <a:rPr lang="en-US" altLang="en-US" dirty="0"/>
              <a:t>Decryption</a:t>
            </a:r>
          </a:p>
          <a:p>
            <a:pPr eaLnBrk="1" hangingPunct="1"/>
            <a:r>
              <a:rPr lang="en-US" altLang="en-US" dirty="0"/>
              <a:t>Cipher	</a:t>
            </a:r>
            <a:r>
              <a:rPr lang="en-US" altLang="en-US" sz="2400" dirty="0"/>
              <a:t>algorithm for encryption/decryption</a:t>
            </a:r>
          </a:p>
        </p:txBody>
      </p:sp>
      <p:sp>
        <p:nvSpPr>
          <p:cNvPr id="4" name="Date Placeholder 3">
            <a:extLst>
              <a:ext uri="{FF2B5EF4-FFF2-40B4-BE49-F238E27FC236}">
                <a16:creationId xmlns:a16="http://schemas.microsoft.com/office/drawing/2014/main" id="{610A4C3D-D37F-2C47-B45B-3E9C1AA845B4}"/>
              </a:ext>
            </a:extLst>
          </p:cNvPr>
          <p:cNvSpPr>
            <a:spLocks noGrp="1"/>
          </p:cNvSpPr>
          <p:nvPr>
            <p:ph type="dt" sz="half" idx="10"/>
          </p:nvPr>
        </p:nvSpPr>
        <p:spPr/>
        <p:txBody>
          <a:bodyPr/>
          <a:lstStyle/>
          <a:p>
            <a:pPr>
              <a:defRPr/>
            </a:pPr>
            <a:r>
              <a:rPr lang="en-US"/>
              <a:t>CS419</a:t>
            </a:r>
            <a:endParaRPr lang="en-US">
              <a:solidFill>
                <a:schemeClr val="tx1"/>
              </a:solidFill>
            </a:endParaRPr>
          </a:p>
        </p:txBody>
      </p:sp>
      <p:sp>
        <p:nvSpPr>
          <p:cNvPr id="5" name="Footer Placeholder 4">
            <a:extLst>
              <a:ext uri="{FF2B5EF4-FFF2-40B4-BE49-F238E27FC236}">
                <a16:creationId xmlns:a16="http://schemas.microsoft.com/office/drawing/2014/main" id="{402C903E-8263-D440-9BF4-674CD6AA3A2F}"/>
              </a:ext>
            </a:extLst>
          </p:cNvPr>
          <p:cNvSpPr>
            <a:spLocks noGrp="1"/>
          </p:cNvSpPr>
          <p:nvPr>
            <p:ph type="ftr" sz="quarter" idx="11"/>
          </p:nvPr>
        </p:nvSpPr>
        <p:spPr/>
        <p:txBody>
          <a:bodyPr/>
          <a:lstStyle/>
          <a:p>
            <a:pPr>
              <a:defRPr/>
            </a:pPr>
            <a:r>
              <a:rPr lang="en-US"/>
              <a:t>Shiqing Ma, Rutgers University</a:t>
            </a:r>
            <a:endParaRPr lang="en-US">
              <a:solidFill>
                <a:schemeClr val="tx1"/>
              </a:solidFill>
            </a:endParaRPr>
          </a:p>
        </p:txBody>
      </p:sp>
      <p:sp>
        <p:nvSpPr>
          <p:cNvPr id="24579" name="Slide Number Placeholder 5">
            <a:extLst>
              <a:ext uri="{FF2B5EF4-FFF2-40B4-BE49-F238E27FC236}">
                <a16:creationId xmlns:a16="http://schemas.microsoft.com/office/drawing/2014/main" id="{30C41D8C-7739-6247-AB33-A7F43D42386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Font typeface="Times" pitchFamily="2"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SzTx/>
              <a:buFontTx/>
              <a:buNone/>
            </a:pPr>
            <a:fld id="{05F15989-D4D7-2D4E-A946-0648F4286533}" type="slidenum">
              <a:rPr lang="en-US" altLang="en-US" sz="1400">
                <a:solidFill>
                  <a:srgbClr val="254C9C"/>
                </a:solidFill>
              </a:rPr>
              <a:pPr>
                <a:spcBef>
                  <a:spcPct val="50000"/>
                </a:spcBef>
                <a:buClrTx/>
                <a:buSzTx/>
                <a:buFontTx/>
                <a:buNone/>
              </a:pPr>
              <a:t>5</a:t>
            </a:fld>
            <a:endParaRPr lang="en-US" alt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a:extLst>
              <a:ext uri="{FF2B5EF4-FFF2-40B4-BE49-F238E27FC236}">
                <a16:creationId xmlns:a16="http://schemas.microsoft.com/office/drawing/2014/main" id="{625688B7-8F25-6D46-921E-BF4520380EB1}"/>
              </a:ext>
            </a:extLst>
          </p:cNvPr>
          <p:cNvSpPr>
            <a:spLocks noGrp="1" noChangeArrowheads="1"/>
          </p:cNvSpPr>
          <p:nvPr>
            <p:ph type="title"/>
          </p:nvPr>
        </p:nvSpPr>
        <p:spPr/>
        <p:txBody>
          <a:bodyPr/>
          <a:lstStyle/>
          <a:p>
            <a:pPr eaLnBrk="1" hangingPunct="1"/>
            <a:r>
              <a:rPr lang="en-US" altLang="en-US"/>
              <a:t>Shift Cipher </a:t>
            </a:r>
          </a:p>
        </p:txBody>
      </p:sp>
      <p:pic>
        <p:nvPicPr>
          <p:cNvPr id="25606" name="Picture 4" descr="j0110936">
            <a:extLst>
              <a:ext uri="{FF2B5EF4-FFF2-40B4-BE49-F238E27FC236}">
                <a16:creationId xmlns:a16="http://schemas.microsoft.com/office/drawing/2014/main" id="{90D49D3B-A544-DB41-9E40-F05D7803F1DF}"/>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a:xfrm>
            <a:off x="2399573" y="2011363"/>
            <a:ext cx="2584316" cy="3448050"/>
          </a:xfrm>
          <a:noFill/>
        </p:spPr>
      </p:pic>
      <p:sp>
        <p:nvSpPr>
          <p:cNvPr id="25605" name="Rectangle 3">
            <a:extLst>
              <a:ext uri="{FF2B5EF4-FFF2-40B4-BE49-F238E27FC236}">
                <a16:creationId xmlns:a16="http://schemas.microsoft.com/office/drawing/2014/main" id="{0EB1EFE5-202A-E64F-9332-FEF205E5A005}"/>
              </a:ext>
            </a:extLst>
          </p:cNvPr>
          <p:cNvSpPr>
            <a:spLocks noGrp="1" noChangeArrowheads="1"/>
          </p:cNvSpPr>
          <p:nvPr>
            <p:ph sz="half" idx="2"/>
          </p:nvPr>
        </p:nvSpPr>
        <p:spPr/>
        <p:txBody>
          <a:bodyPr>
            <a:normAutofit fontScale="92500" lnSpcReduction="10000"/>
          </a:bodyPr>
          <a:lstStyle/>
          <a:p>
            <a:pPr eaLnBrk="1" hangingPunct="1">
              <a:lnSpc>
                <a:spcPct val="90000"/>
              </a:lnSpc>
            </a:pPr>
            <a:r>
              <a:rPr lang="en-US" altLang="en-US">
                <a:cs typeface="Arial" panose="020B0604020202020204" pitchFamily="34" charset="0"/>
              </a:rPr>
              <a:t>The Key Space:</a:t>
            </a:r>
          </a:p>
          <a:p>
            <a:pPr lvl="1" eaLnBrk="1" hangingPunct="1">
              <a:lnSpc>
                <a:spcPct val="90000"/>
              </a:lnSpc>
            </a:pPr>
            <a:r>
              <a:rPr lang="en-US" altLang="en-US">
                <a:cs typeface="Arial" panose="020B0604020202020204" pitchFamily="34" charset="0"/>
              </a:rPr>
              <a:t>[0 .. 25]</a:t>
            </a:r>
          </a:p>
          <a:p>
            <a:pPr eaLnBrk="1" hangingPunct="1">
              <a:lnSpc>
                <a:spcPct val="90000"/>
              </a:lnSpc>
            </a:pPr>
            <a:r>
              <a:rPr lang="en-US" altLang="en-US">
                <a:cs typeface="Arial" panose="020B0604020202020204" pitchFamily="34" charset="0"/>
              </a:rPr>
              <a:t>Encryption given a key K: </a:t>
            </a:r>
          </a:p>
          <a:p>
            <a:pPr lvl="1" eaLnBrk="1" hangingPunct="1">
              <a:lnSpc>
                <a:spcPct val="90000"/>
              </a:lnSpc>
            </a:pPr>
            <a:r>
              <a:rPr lang="en-US" altLang="en-US">
                <a:cs typeface="Arial" panose="020B0604020202020204" pitchFamily="34" charset="0"/>
              </a:rPr>
              <a:t>each letter in the plaintext P is replaced with the K’th letter following corresponding number (shift right) </a:t>
            </a:r>
          </a:p>
          <a:p>
            <a:pPr eaLnBrk="1" hangingPunct="1">
              <a:lnSpc>
                <a:spcPct val="90000"/>
              </a:lnSpc>
            </a:pPr>
            <a:r>
              <a:rPr lang="en-US" altLang="en-US">
                <a:cs typeface="Arial" panose="020B0604020202020204" pitchFamily="34" charset="0"/>
              </a:rPr>
              <a:t>Decryption given K:</a:t>
            </a:r>
          </a:p>
          <a:p>
            <a:pPr lvl="1" eaLnBrk="1" hangingPunct="1">
              <a:lnSpc>
                <a:spcPct val="90000"/>
              </a:lnSpc>
            </a:pPr>
            <a:r>
              <a:rPr lang="en-US" altLang="en-US">
                <a:cs typeface="Arial" panose="020B0604020202020204" pitchFamily="34" charset="0"/>
              </a:rPr>
              <a:t>shift left</a:t>
            </a:r>
          </a:p>
          <a:p>
            <a:pPr eaLnBrk="1" hangingPunct="1">
              <a:lnSpc>
                <a:spcPct val="90000"/>
              </a:lnSpc>
              <a:buFont typeface="Times" pitchFamily="2" charset="0"/>
              <a:buNone/>
            </a:pPr>
            <a:endParaRPr lang="en-US" altLang="en-US" sz="2400">
              <a:solidFill>
                <a:srgbClr val="009900"/>
              </a:solidFill>
              <a:latin typeface="Comic Sans MS" panose="030F0902030302020204" pitchFamily="66" charset="0"/>
              <a:cs typeface="Arial" panose="020B0604020202020204" pitchFamily="34" charset="0"/>
            </a:endParaRPr>
          </a:p>
          <a:p>
            <a:pPr eaLnBrk="1" hangingPunct="1">
              <a:lnSpc>
                <a:spcPct val="90000"/>
              </a:lnSpc>
              <a:buFont typeface="Times" pitchFamily="2" charset="0"/>
              <a:buNone/>
            </a:pPr>
            <a:r>
              <a:rPr lang="en-US" altLang="en-US" sz="2400">
                <a:solidFill>
                  <a:srgbClr val="009900"/>
                </a:solidFill>
                <a:latin typeface="Comic Sans MS" panose="030F0902030302020204" pitchFamily="66" charset="0"/>
                <a:cs typeface="Arial" panose="020B0604020202020204" pitchFamily="34" charset="0"/>
              </a:rPr>
              <a:t>History: K = 3, Caesar</a:t>
            </a:r>
            <a:r>
              <a:rPr lang="en-US" altLang="en-US" sz="2400">
                <a:solidFill>
                  <a:srgbClr val="009900"/>
                </a:solidFill>
                <a:cs typeface="Arial" panose="020B0604020202020204" pitchFamily="34" charset="0"/>
              </a:rPr>
              <a:t>’</a:t>
            </a:r>
            <a:r>
              <a:rPr lang="en-US" altLang="en-US" sz="2400">
                <a:solidFill>
                  <a:srgbClr val="009900"/>
                </a:solidFill>
                <a:latin typeface="Comic Sans MS" panose="030F0902030302020204" pitchFamily="66" charset="0"/>
                <a:cs typeface="Arial" panose="020B0604020202020204" pitchFamily="34" charset="0"/>
              </a:rPr>
              <a:t>s cipher</a:t>
            </a:r>
          </a:p>
        </p:txBody>
      </p:sp>
      <p:sp>
        <p:nvSpPr>
          <p:cNvPr id="5" name="Date Placeholder 4">
            <a:extLst>
              <a:ext uri="{FF2B5EF4-FFF2-40B4-BE49-F238E27FC236}">
                <a16:creationId xmlns:a16="http://schemas.microsoft.com/office/drawing/2014/main" id="{B130E118-FF9E-D247-9CD0-CBE09D2692A1}"/>
              </a:ext>
            </a:extLst>
          </p:cNvPr>
          <p:cNvSpPr>
            <a:spLocks noGrp="1"/>
          </p:cNvSpPr>
          <p:nvPr>
            <p:ph type="dt" sz="half" idx="10"/>
          </p:nvPr>
        </p:nvSpPr>
        <p:spPr/>
        <p:txBody>
          <a:bodyPr/>
          <a:lstStyle/>
          <a:p>
            <a:pPr>
              <a:defRPr/>
            </a:pPr>
            <a:r>
              <a:rPr lang="en-US"/>
              <a:t>CS419</a:t>
            </a:r>
            <a:endParaRPr lang="en-US">
              <a:solidFill>
                <a:schemeClr val="tx1"/>
              </a:solidFill>
            </a:endParaRPr>
          </a:p>
        </p:txBody>
      </p:sp>
      <p:sp>
        <p:nvSpPr>
          <p:cNvPr id="6" name="Footer Placeholder 5">
            <a:extLst>
              <a:ext uri="{FF2B5EF4-FFF2-40B4-BE49-F238E27FC236}">
                <a16:creationId xmlns:a16="http://schemas.microsoft.com/office/drawing/2014/main" id="{E76E4880-1FAB-3C4C-9956-6F792A15D81A}"/>
              </a:ext>
            </a:extLst>
          </p:cNvPr>
          <p:cNvSpPr>
            <a:spLocks noGrp="1"/>
          </p:cNvSpPr>
          <p:nvPr>
            <p:ph type="ftr" sz="quarter" idx="11"/>
          </p:nvPr>
        </p:nvSpPr>
        <p:spPr/>
        <p:txBody>
          <a:bodyPr/>
          <a:lstStyle/>
          <a:p>
            <a:pPr>
              <a:defRPr/>
            </a:pPr>
            <a:r>
              <a:rPr lang="en-US"/>
              <a:t>Shiqing Ma, Rutgers University</a:t>
            </a:r>
            <a:endParaRPr lang="en-US">
              <a:solidFill>
                <a:schemeClr val="tx1"/>
              </a:solidFill>
            </a:endParaRPr>
          </a:p>
        </p:txBody>
      </p:sp>
      <p:sp>
        <p:nvSpPr>
          <p:cNvPr id="25603" name="Slide Number Placeholder 6">
            <a:extLst>
              <a:ext uri="{FF2B5EF4-FFF2-40B4-BE49-F238E27FC236}">
                <a16:creationId xmlns:a16="http://schemas.microsoft.com/office/drawing/2014/main" id="{B8109640-DC11-B34F-A980-FE937AAE848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Font typeface="Times" pitchFamily="2"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SzTx/>
              <a:buFontTx/>
              <a:buNone/>
            </a:pPr>
            <a:fld id="{20457463-47D8-A54C-A3D1-32B6594C5E74}" type="slidenum">
              <a:rPr lang="en-US" altLang="en-US" sz="1400">
                <a:solidFill>
                  <a:srgbClr val="254C9C"/>
                </a:solidFill>
              </a:rPr>
              <a:pPr>
                <a:spcBef>
                  <a:spcPct val="50000"/>
                </a:spcBef>
                <a:buClrTx/>
                <a:buSzTx/>
                <a:buFontTx/>
                <a:buNone/>
              </a:pPr>
              <a:t>6</a:t>
            </a:fld>
            <a:endParaRPr lang="en-US" alt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86AAE-E0AC-6E40-9AB9-AE9236DFAE77}"/>
              </a:ext>
            </a:extLst>
          </p:cNvPr>
          <p:cNvSpPr>
            <a:spLocks noGrp="1"/>
          </p:cNvSpPr>
          <p:nvPr>
            <p:ph type="title"/>
          </p:nvPr>
        </p:nvSpPr>
        <p:spPr>
          <a:xfrm>
            <a:off x="3505200" y="804519"/>
            <a:ext cx="5105400" cy="1024281"/>
          </a:xfrm>
        </p:spPr>
        <p:txBody>
          <a:bodyPr/>
          <a:lstStyle/>
          <a:p>
            <a:endParaRPr lang="en-US" dirty="0"/>
          </a:p>
        </p:txBody>
      </p:sp>
      <p:sp>
        <p:nvSpPr>
          <p:cNvPr id="3" name="Content Placeholder 2">
            <a:extLst>
              <a:ext uri="{FF2B5EF4-FFF2-40B4-BE49-F238E27FC236}">
                <a16:creationId xmlns:a16="http://schemas.microsoft.com/office/drawing/2014/main" id="{E49A1123-5B11-0A48-9F29-56296E88E4B9}"/>
              </a:ext>
            </a:extLst>
          </p:cNvPr>
          <p:cNvSpPr>
            <a:spLocks noGrp="1"/>
          </p:cNvSpPr>
          <p:nvPr>
            <p:ph idx="1"/>
          </p:nvPr>
        </p:nvSpPr>
        <p:spPr>
          <a:xfrm>
            <a:off x="3505200" y="2590800"/>
            <a:ext cx="5790500" cy="2632468"/>
          </a:xfrm>
        </p:spPr>
        <p:txBody>
          <a:bodyPr/>
          <a:lstStyle/>
          <a:p>
            <a:pPr marL="0" indent="0">
              <a:buNone/>
            </a:pPr>
            <a:endParaRPr lang="en-US" dirty="0"/>
          </a:p>
        </p:txBody>
      </p:sp>
      <p:sp>
        <p:nvSpPr>
          <p:cNvPr id="4" name="Date Placeholder 3">
            <a:extLst>
              <a:ext uri="{FF2B5EF4-FFF2-40B4-BE49-F238E27FC236}">
                <a16:creationId xmlns:a16="http://schemas.microsoft.com/office/drawing/2014/main" id="{8C9397B4-0FE7-3840-A15E-8F55A119ECAF}"/>
              </a:ext>
            </a:extLst>
          </p:cNvPr>
          <p:cNvSpPr>
            <a:spLocks noGrp="1"/>
          </p:cNvSpPr>
          <p:nvPr>
            <p:ph type="dt" sz="half" idx="10"/>
          </p:nvPr>
        </p:nvSpPr>
        <p:spPr/>
        <p:txBody>
          <a:bodyPr/>
          <a:lstStyle/>
          <a:p>
            <a:pPr>
              <a:defRPr/>
            </a:pPr>
            <a:r>
              <a:rPr lang="en-US"/>
              <a:t>CS419</a:t>
            </a:r>
            <a:endParaRPr lang="en-US">
              <a:solidFill>
                <a:schemeClr val="tx1"/>
              </a:solidFill>
            </a:endParaRPr>
          </a:p>
        </p:txBody>
      </p:sp>
      <p:sp>
        <p:nvSpPr>
          <p:cNvPr id="5" name="Footer Placeholder 4">
            <a:extLst>
              <a:ext uri="{FF2B5EF4-FFF2-40B4-BE49-F238E27FC236}">
                <a16:creationId xmlns:a16="http://schemas.microsoft.com/office/drawing/2014/main" id="{141FD912-A79D-364F-8D5E-CDA4B67CD21C}"/>
              </a:ext>
            </a:extLst>
          </p:cNvPr>
          <p:cNvSpPr>
            <a:spLocks noGrp="1"/>
          </p:cNvSpPr>
          <p:nvPr>
            <p:ph type="ftr" sz="quarter" idx="11"/>
          </p:nvPr>
        </p:nvSpPr>
        <p:spPr/>
        <p:txBody>
          <a:bodyPr/>
          <a:lstStyle/>
          <a:p>
            <a:pPr>
              <a:defRPr/>
            </a:pPr>
            <a:r>
              <a:rPr lang="en-US"/>
              <a:t>Shiqing Ma, Rutgers University</a:t>
            </a:r>
            <a:endParaRPr lang="en-US">
              <a:solidFill>
                <a:schemeClr val="tx1"/>
              </a:solidFill>
            </a:endParaRPr>
          </a:p>
        </p:txBody>
      </p:sp>
      <p:sp>
        <p:nvSpPr>
          <p:cNvPr id="6" name="Slide Number Placeholder 5">
            <a:extLst>
              <a:ext uri="{FF2B5EF4-FFF2-40B4-BE49-F238E27FC236}">
                <a16:creationId xmlns:a16="http://schemas.microsoft.com/office/drawing/2014/main" id="{BFDAF9EA-5ABC-C345-8F66-4203551980D9}"/>
              </a:ext>
            </a:extLst>
          </p:cNvPr>
          <p:cNvSpPr>
            <a:spLocks noGrp="1"/>
          </p:cNvSpPr>
          <p:nvPr>
            <p:ph type="sldNum" sz="quarter" idx="12"/>
          </p:nvPr>
        </p:nvSpPr>
        <p:spPr/>
        <p:txBody>
          <a:bodyPr/>
          <a:lstStyle/>
          <a:p>
            <a:pPr>
              <a:defRPr/>
            </a:pPr>
            <a:r>
              <a:rPr lang="en-US" altLang="en-US" dirty="0">
                <a:solidFill>
                  <a:schemeClr val="tx1"/>
                </a:solidFill>
              </a:rPr>
              <a:t>7</a:t>
            </a:r>
          </a:p>
        </p:txBody>
      </p:sp>
      <p:pic>
        <p:nvPicPr>
          <p:cNvPr id="7" name="Picture 6">
            <a:extLst>
              <a:ext uri="{FF2B5EF4-FFF2-40B4-BE49-F238E27FC236}">
                <a16:creationId xmlns:a16="http://schemas.microsoft.com/office/drawing/2014/main" id="{E5047125-A059-2046-BF34-C47459DE0B4E}"/>
              </a:ext>
            </a:extLst>
          </p:cNvPr>
          <p:cNvPicPr>
            <a:picLocks noChangeAspect="1"/>
          </p:cNvPicPr>
          <p:nvPr/>
        </p:nvPicPr>
        <p:blipFill>
          <a:blip r:embed="rId2"/>
          <a:stretch>
            <a:fillRect/>
          </a:stretch>
        </p:blipFill>
        <p:spPr>
          <a:xfrm>
            <a:off x="1658804" y="76200"/>
            <a:ext cx="8876763" cy="6858000"/>
          </a:xfrm>
          <a:prstGeom prst="rect">
            <a:avLst/>
          </a:prstGeom>
        </p:spPr>
      </p:pic>
    </p:spTree>
    <p:extLst>
      <p:ext uri="{BB962C8B-B14F-4D97-AF65-F5344CB8AC3E}">
        <p14:creationId xmlns:p14="http://schemas.microsoft.com/office/powerpoint/2010/main" val="3538779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a:extLst>
              <a:ext uri="{FF2B5EF4-FFF2-40B4-BE49-F238E27FC236}">
                <a16:creationId xmlns:a16="http://schemas.microsoft.com/office/drawing/2014/main" id="{124C987B-C33D-9149-B397-98975BBEBA7C}"/>
              </a:ext>
            </a:extLst>
          </p:cNvPr>
          <p:cNvSpPr>
            <a:spLocks noGrp="1" noChangeArrowheads="1"/>
          </p:cNvSpPr>
          <p:nvPr>
            <p:ph type="title"/>
          </p:nvPr>
        </p:nvSpPr>
        <p:spPr/>
        <p:txBody>
          <a:bodyPr/>
          <a:lstStyle/>
          <a:p>
            <a:pPr eaLnBrk="1" hangingPunct="1"/>
            <a:r>
              <a:rPr lang="en-US" altLang="en-US"/>
              <a:t>Shift Cipher: Cryptanalysis</a:t>
            </a:r>
          </a:p>
        </p:txBody>
      </p:sp>
      <p:sp>
        <p:nvSpPr>
          <p:cNvPr id="27653" name="Rectangle 3">
            <a:extLst>
              <a:ext uri="{FF2B5EF4-FFF2-40B4-BE49-F238E27FC236}">
                <a16:creationId xmlns:a16="http://schemas.microsoft.com/office/drawing/2014/main" id="{31F1C9A0-7A9C-FC4B-ADEA-B84D8AE1B59D}"/>
              </a:ext>
            </a:extLst>
          </p:cNvPr>
          <p:cNvSpPr>
            <a:spLocks noGrp="1" noChangeArrowheads="1"/>
          </p:cNvSpPr>
          <p:nvPr>
            <p:ph idx="1"/>
          </p:nvPr>
        </p:nvSpPr>
        <p:spPr/>
        <p:txBody>
          <a:bodyPr>
            <a:normAutofit lnSpcReduction="10000"/>
          </a:bodyPr>
          <a:lstStyle/>
          <a:p>
            <a:pPr eaLnBrk="1" hangingPunct="1"/>
            <a:r>
              <a:rPr lang="en-US" altLang="en-US">
                <a:cs typeface="Arial" panose="020B0604020202020204" pitchFamily="34" charset="0"/>
              </a:rPr>
              <a:t>Can an attacker find K? </a:t>
            </a:r>
          </a:p>
          <a:p>
            <a:pPr lvl="1" eaLnBrk="1" hangingPunct="1"/>
            <a:r>
              <a:rPr lang="en-US" altLang="en-US">
                <a:cs typeface="Arial" panose="020B0604020202020204" pitchFamily="34" charset="0"/>
              </a:rPr>
              <a:t>YES: by a bruteforce attack through exhaustive key search, </a:t>
            </a:r>
          </a:p>
          <a:p>
            <a:pPr lvl="1" eaLnBrk="1" hangingPunct="1"/>
            <a:r>
              <a:rPr lang="en-US" altLang="en-US">
                <a:cs typeface="Arial" panose="020B0604020202020204" pitchFamily="34" charset="0"/>
              </a:rPr>
              <a:t>key space is small (&lt;= 26 possible keys).</a:t>
            </a:r>
          </a:p>
          <a:p>
            <a:pPr eaLnBrk="1" hangingPunct="1"/>
            <a:endParaRPr lang="en-US" altLang="en-US">
              <a:cs typeface="Arial" panose="020B0604020202020204" pitchFamily="34" charset="0"/>
            </a:endParaRPr>
          </a:p>
          <a:p>
            <a:pPr eaLnBrk="1" hangingPunct="1"/>
            <a:r>
              <a:rPr lang="en-US" altLang="en-US">
                <a:cs typeface="Arial" panose="020B0604020202020204" pitchFamily="34" charset="0"/>
              </a:rPr>
              <a:t>Lessons:</a:t>
            </a:r>
          </a:p>
          <a:p>
            <a:pPr lvl="1" eaLnBrk="1" hangingPunct="1"/>
            <a:r>
              <a:rPr lang="en-US" altLang="en-US">
                <a:cs typeface="Arial" panose="020B0604020202020204" pitchFamily="34" charset="0"/>
              </a:rPr>
              <a:t>Cipher key space needs to be large enough.</a:t>
            </a:r>
          </a:p>
          <a:p>
            <a:pPr lvl="1" eaLnBrk="1" hangingPunct="1"/>
            <a:r>
              <a:rPr lang="en-US" altLang="en-US">
                <a:cs typeface="Arial" panose="020B0604020202020204" pitchFamily="34" charset="0"/>
              </a:rPr>
              <a:t>Exhaustive key search can be effective.</a:t>
            </a:r>
          </a:p>
          <a:p>
            <a:pPr eaLnBrk="1" hangingPunct="1">
              <a:buFont typeface="Times" pitchFamily="2" charset="0"/>
              <a:buNone/>
            </a:pPr>
            <a:r>
              <a:rPr lang="en-US" altLang="en-US" sz="2400">
                <a:cs typeface="Arial" panose="020B0604020202020204" pitchFamily="34" charset="0"/>
              </a:rPr>
              <a:t>   </a:t>
            </a:r>
            <a:endParaRPr lang="en-US" altLang="en-US" sz="2400">
              <a:solidFill>
                <a:srgbClr val="009900"/>
              </a:solidFill>
              <a:latin typeface="Comic Sans MS" panose="030F0902030302020204" pitchFamily="66" charset="0"/>
              <a:cs typeface="Arial" panose="020B0604020202020204" pitchFamily="34" charset="0"/>
            </a:endParaRPr>
          </a:p>
        </p:txBody>
      </p:sp>
      <p:sp>
        <p:nvSpPr>
          <p:cNvPr id="4" name="Date Placeholder 3">
            <a:extLst>
              <a:ext uri="{FF2B5EF4-FFF2-40B4-BE49-F238E27FC236}">
                <a16:creationId xmlns:a16="http://schemas.microsoft.com/office/drawing/2014/main" id="{82EA6774-35AB-DB41-BBF1-C4B510513F2E}"/>
              </a:ext>
            </a:extLst>
          </p:cNvPr>
          <p:cNvSpPr>
            <a:spLocks noGrp="1"/>
          </p:cNvSpPr>
          <p:nvPr>
            <p:ph type="dt" sz="half" idx="10"/>
          </p:nvPr>
        </p:nvSpPr>
        <p:spPr/>
        <p:txBody>
          <a:bodyPr/>
          <a:lstStyle/>
          <a:p>
            <a:pPr>
              <a:defRPr/>
            </a:pPr>
            <a:r>
              <a:rPr lang="en-US"/>
              <a:t>CS419</a:t>
            </a:r>
            <a:endParaRPr lang="en-US">
              <a:solidFill>
                <a:schemeClr val="tx1"/>
              </a:solidFill>
            </a:endParaRPr>
          </a:p>
        </p:txBody>
      </p:sp>
      <p:sp>
        <p:nvSpPr>
          <p:cNvPr id="5" name="Footer Placeholder 4">
            <a:extLst>
              <a:ext uri="{FF2B5EF4-FFF2-40B4-BE49-F238E27FC236}">
                <a16:creationId xmlns:a16="http://schemas.microsoft.com/office/drawing/2014/main" id="{479EA95C-B60C-884E-915F-FFEC1A51BEBE}"/>
              </a:ext>
            </a:extLst>
          </p:cNvPr>
          <p:cNvSpPr>
            <a:spLocks noGrp="1"/>
          </p:cNvSpPr>
          <p:nvPr>
            <p:ph type="ftr" sz="quarter" idx="11"/>
          </p:nvPr>
        </p:nvSpPr>
        <p:spPr/>
        <p:txBody>
          <a:bodyPr/>
          <a:lstStyle/>
          <a:p>
            <a:pPr>
              <a:defRPr/>
            </a:pPr>
            <a:r>
              <a:rPr lang="en-US"/>
              <a:t>Shiqing Ma, Rutgers University</a:t>
            </a:r>
            <a:endParaRPr lang="en-US">
              <a:solidFill>
                <a:schemeClr val="tx1"/>
              </a:solidFill>
            </a:endParaRPr>
          </a:p>
        </p:txBody>
      </p:sp>
      <p:sp>
        <p:nvSpPr>
          <p:cNvPr id="27651" name="Slide Number Placeholder 5">
            <a:extLst>
              <a:ext uri="{FF2B5EF4-FFF2-40B4-BE49-F238E27FC236}">
                <a16:creationId xmlns:a16="http://schemas.microsoft.com/office/drawing/2014/main" id="{1FDB2D6F-9E8F-1348-A1C8-920C295234B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Font typeface="Times" pitchFamily="2"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SzTx/>
              <a:buFontTx/>
              <a:buNone/>
            </a:pPr>
            <a:fld id="{5186EE67-AFDC-9D42-AF9B-E45160554FFB}" type="slidenum">
              <a:rPr lang="en-US" altLang="en-US" sz="1400">
                <a:solidFill>
                  <a:srgbClr val="254C9C"/>
                </a:solidFill>
              </a:rPr>
              <a:pPr>
                <a:spcBef>
                  <a:spcPct val="50000"/>
                </a:spcBef>
                <a:buClrTx/>
                <a:buSzTx/>
                <a:buFontTx/>
                <a:buNone/>
              </a:pPr>
              <a:t>8</a:t>
            </a:fld>
            <a:endParaRPr lang="en-US" alt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a:extLst>
              <a:ext uri="{FF2B5EF4-FFF2-40B4-BE49-F238E27FC236}">
                <a16:creationId xmlns:a16="http://schemas.microsoft.com/office/drawing/2014/main" id="{E1BC1B30-820D-024C-9CE0-38F65EA03E5C}"/>
              </a:ext>
            </a:extLst>
          </p:cNvPr>
          <p:cNvSpPr>
            <a:spLocks noGrp="1" noChangeArrowheads="1"/>
          </p:cNvSpPr>
          <p:nvPr>
            <p:ph type="title"/>
          </p:nvPr>
        </p:nvSpPr>
        <p:spPr/>
        <p:txBody>
          <a:bodyPr>
            <a:normAutofit fontScale="90000"/>
          </a:bodyPr>
          <a:lstStyle/>
          <a:p>
            <a:pPr eaLnBrk="1" hangingPunct="1"/>
            <a:r>
              <a:rPr lang="en-US" altLang="en-US" sz="4000"/>
              <a:t>Mono-alphabetic Substitution Cipher </a:t>
            </a:r>
          </a:p>
        </p:txBody>
      </p:sp>
      <p:sp>
        <p:nvSpPr>
          <p:cNvPr id="28677" name="Rectangle 3">
            <a:extLst>
              <a:ext uri="{FF2B5EF4-FFF2-40B4-BE49-F238E27FC236}">
                <a16:creationId xmlns:a16="http://schemas.microsoft.com/office/drawing/2014/main" id="{A7FC3EC8-4157-AF45-A622-F3149AE2032C}"/>
              </a:ext>
            </a:extLst>
          </p:cNvPr>
          <p:cNvSpPr>
            <a:spLocks noGrp="1" noChangeArrowheads="1"/>
          </p:cNvSpPr>
          <p:nvPr>
            <p:ph idx="1"/>
          </p:nvPr>
        </p:nvSpPr>
        <p:spPr/>
        <p:txBody>
          <a:bodyPr>
            <a:normAutofit fontScale="92500" lnSpcReduction="10000"/>
          </a:bodyPr>
          <a:lstStyle/>
          <a:p>
            <a:pPr eaLnBrk="1" hangingPunct="1">
              <a:lnSpc>
                <a:spcPct val="90000"/>
              </a:lnSpc>
            </a:pPr>
            <a:r>
              <a:rPr lang="en-US" altLang="en-US" sz="2400" dirty="0">
                <a:cs typeface="Arial" panose="020B0604020202020204" pitchFamily="34" charset="0"/>
              </a:rPr>
              <a:t>The key space: all permutations of </a:t>
            </a:r>
            <a:r>
              <a:rPr lang="en-US" altLang="en-US" sz="2400" dirty="0">
                <a:cs typeface="Arial" panose="020B0604020202020204" pitchFamily="34" charset="0"/>
                <a:sym typeface="Symbol" pitchFamily="2" charset="2"/>
              </a:rPr>
              <a:t> = {A, B, C, …, Z}</a:t>
            </a:r>
            <a:endParaRPr lang="en-US" altLang="en-US" sz="2400" dirty="0">
              <a:cs typeface="Arial" panose="020B0604020202020204" pitchFamily="34" charset="0"/>
            </a:endParaRPr>
          </a:p>
          <a:p>
            <a:pPr eaLnBrk="1" hangingPunct="1">
              <a:lnSpc>
                <a:spcPct val="90000"/>
              </a:lnSpc>
            </a:pPr>
            <a:r>
              <a:rPr lang="en-US" altLang="en-US" sz="2400" dirty="0">
                <a:cs typeface="Arial" panose="020B0604020202020204" pitchFamily="34" charset="0"/>
              </a:rPr>
              <a:t>Encryption given a key </a:t>
            </a:r>
            <a:r>
              <a:rPr lang="en-US" altLang="en-US" sz="2400" dirty="0">
                <a:cs typeface="Arial" panose="020B0604020202020204" pitchFamily="34" charset="0"/>
                <a:sym typeface="Symbol" pitchFamily="2" charset="2"/>
              </a:rPr>
              <a:t></a:t>
            </a:r>
            <a:r>
              <a:rPr lang="en-US" altLang="en-US" sz="2400" dirty="0">
                <a:cs typeface="Arial" panose="020B0604020202020204" pitchFamily="34" charset="0"/>
              </a:rPr>
              <a:t>: </a:t>
            </a:r>
          </a:p>
          <a:p>
            <a:pPr lvl="1" eaLnBrk="1" hangingPunct="1">
              <a:lnSpc>
                <a:spcPct val="90000"/>
              </a:lnSpc>
            </a:pPr>
            <a:r>
              <a:rPr lang="en-US" altLang="en-US" dirty="0">
                <a:cs typeface="Arial" panose="020B0604020202020204" pitchFamily="34" charset="0"/>
              </a:rPr>
              <a:t>each letter </a:t>
            </a:r>
            <a:r>
              <a:rPr lang="en-US" altLang="en-US" dirty="0">
                <a:cs typeface="Arial" panose="020B0604020202020204" pitchFamily="34" charset="0"/>
                <a:sym typeface="Symbol" pitchFamily="2" charset="2"/>
              </a:rPr>
              <a:t>X</a:t>
            </a:r>
            <a:r>
              <a:rPr lang="en-US" altLang="en-US" dirty="0">
                <a:cs typeface="Arial" panose="020B0604020202020204" pitchFamily="34" charset="0"/>
              </a:rPr>
              <a:t> in the plaintext P is replaced with </a:t>
            </a:r>
            <a:r>
              <a:rPr lang="en-US" altLang="en-US" sz="2000" dirty="0">
                <a:cs typeface="Arial" panose="020B0604020202020204" pitchFamily="34" charset="0"/>
                <a:sym typeface="Symbol" pitchFamily="2" charset="2"/>
              </a:rPr>
              <a:t>(X)</a:t>
            </a:r>
            <a:endParaRPr lang="en-US" altLang="en-US" dirty="0">
              <a:cs typeface="Arial" panose="020B0604020202020204" pitchFamily="34" charset="0"/>
            </a:endParaRPr>
          </a:p>
          <a:p>
            <a:pPr eaLnBrk="1" hangingPunct="1">
              <a:lnSpc>
                <a:spcPct val="90000"/>
              </a:lnSpc>
            </a:pPr>
            <a:r>
              <a:rPr lang="en-US" altLang="en-US" sz="2400" dirty="0">
                <a:cs typeface="Arial" panose="020B0604020202020204" pitchFamily="34" charset="0"/>
              </a:rPr>
              <a:t>Decryption given a key </a:t>
            </a:r>
            <a:r>
              <a:rPr lang="en-US" altLang="en-US" sz="2400" dirty="0">
                <a:cs typeface="Arial" panose="020B0604020202020204" pitchFamily="34" charset="0"/>
                <a:sym typeface="Symbol" pitchFamily="2" charset="2"/>
              </a:rPr>
              <a:t></a:t>
            </a:r>
            <a:r>
              <a:rPr lang="en-US" altLang="en-US" sz="2400" dirty="0">
                <a:cs typeface="Arial" panose="020B0604020202020204" pitchFamily="34" charset="0"/>
              </a:rPr>
              <a:t>: </a:t>
            </a:r>
          </a:p>
          <a:p>
            <a:pPr lvl="1" eaLnBrk="1" hangingPunct="1">
              <a:lnSpc>
                <a:spcPct val="90000"/>
              </a:lnSpc>
            </a:pPr>
            <a:r>
              <a:rPr lang="en-US" altLang="en-US" dirty="0">
                <a:cs typeface="Arial" panose="020B0604020202020204" pitchFamily="34" charset="0"/>
              </a:rPr>
              <a:t>each letter </a:t>
            </a:r>
            <a:r>
              <a:rPr lang="en-US" altLang="en-US" dirty="0">
                <a:cs typeface="Arial" panose="020B0604020202020204" pitchFamily="34" charset="0"/>
                <a:sym typeface="Symbol" pitchFamily="2" charset="2"/>
              </a:rPr>
              <a:t>Y</a:t>
            </a:r>
            <a:r>
              <a:rPr lang="en-US" altLang="en-US" dirty="0">
                <a:cs typeface="Arial" panose="020B0604020202020204" pitchFamily="34" charset="0"/>
              </a:rPr>
              <a:t> in the </a:t>
            </a:r>
            <a:r>
              <a:rPr lang="en-US" altLang="en-US" dirty="0" err="1">
                <a:cs typeface="Arial" panose="020B0604020202020204" pitchFamily="34" charset="0"/>
              </a:rPr>
              <a:t>cipherext</a:t>
            </a:r>
            <a:r>
              <a:rPr lang="en-US" altLang="en-US" dirty="0">
                <a:cs typeface="Arial" panose="020B0604020202020204" pitchFamily="34" charset="0"/>
              </a:rPr>
              <a:t> P is replaced with </a:t>
            </a:r>
            <a:r>
              <a:rPr lang="en-US" altLang="en-US" sz="2000" dirty="0">
                <a:cs typeface="Arial" panose="020B0604020202020204" pitchFamily="34" charset="0"/>
                <a:sym typeface="Symbol" pitchFamily="2" charset="2"/>
              </a:rPr>
              <a:t></a:t>
            </a:r>
            <a:r>
              <a:rPr lang="en-US" altLang="en-US" sz="2000" baseline="30000" dirty="0">
                <a:cs typeface="Arial" panose="020B0604020202020204" pitchFamily="34" charset="0"/>
                <a:sym typeface="Symbol" pitchFamily="2" charset="2"/>
              </a:rPr>
              <a:t>-1</a:t>
            </a:r>
            <a:r>
              <a:rPr lang="en-US" altLang="en-US" sz="2000" dirty="0">
                <a:cs typeface="Arial" panose="020B0604020202020204" pitchFamily="34" charset="0"/>
                <a:sym typeface="Symbol" pitchFamily="2" charset="2"/>
              </a:rPr>
              <a:t>(Y)</a:t>
            </a:r>
            <a:endParaRPr lang="en-US" altLang="en-US" sz="2400" dirty="0">
              <a:cs typeface="Arial" panose="020B0604020202020204" pitchFamily="34" charset="0"/>
            </a:endParaRPr>
          </a:p>
          <a:p>
            <a:pPr eaLnBrk="1" hangingPunct="1">
              <a:lnSpc>
                <a:spcPct val="90000"/>
              </a:lnSpc>
              <a:buFont typeface="Times" pitchFamily="2" charset="0"/>
              <a:buNone/>
            </a:pPr>
            <a:r>
              <a:rPr lang="en-US" altLang="en-US" sz="2400" b="1" dirty="0">
                <a:solidFill>
                  <a:schemeClr val="accent1"/>
                </a:solidFill>
                <a:cs typeface="Arial" panose="020B0604020202020204" pitchFamily="34" charset="0"/>
              </a:rPr>
              <a:t>Example:</a:t>
            </a:r>
          </a:p>
          <a:p>
            <a:pPr eaLnBrk="1" hangingPunct="1">
              <a:lnSpc>
                <a:spcPct val="90000"/>
              </a:lnSpc>
              <a:buFont typeface="Times" pitchFamily="2" charset="0"/>
              <a:buNone/>
            </a:pPr>
            <a:r>
              <a:rPr lang="en-US" altLang="en-US" sz="2000" dirty="0">
                <a:latin typeface="Courier New" panose="02070309020205020404" pitchFamily="49" charset="0"/>
                <a:cs typeface="Arial" panose="020B0604020202020204" pitchFamily="34" charset="0"/>
              </a:rPr>
              <a:t>   A B C D E F G H I J K L M N O P Q R S T U V W X Y Z</a:t>
            </a:r>
          </a:p>
          <a:p>
            <a:pPr eaLnBrk="1" hangingPunct="1">
              <a:lnSpc>
                <a:spcPct val="90000"/>
              </a:lnSpc>
              <a:buFont typeface="Times" pitchFamily="2" charset="0"/>
              <a:buNone/>
            </a:pPr>
            <a:r>
              <a:rPr lang="en-US" altLang="en-US" sz="2400" dirty="0">
                <a:cs typeface="Arial" panose="020B0604020202020204" pitchFamily="34" charset="0"/>
                <a:sym typeface="Symbol" pitchFamily="2" charset="2"/>
              </a:rPr>
              <a:t>= </a:t>
            </a:r>
            <a:r>
              <a:rPr lang="en-US" altLang="en-US" sz="2000" dirty="0">
                <a:latin typeface="Courier New" panose="02070309020205020404" pitchFamily="49" charset="0"/>
                <a:cs typeface="Arial" panose="020B0604020202020204" pitchFamily="34" charset="0"/>
              </a:rPr>
              <a:t>B A D C Z H W Y G O Q X S V T R N M L K J I P F E U</a:t>
            </a:r>
            <a:r>
              <a:rPr lang="en-US" altLang="en-US" sz="2000" dirty="0">
                <a:latin typeface="Courier New" panose="02070309020205020404" pitchFamily="49" charset="0"/>
                <a:cs typeface="Arial" panose="020B0604020202020204" pitchFamily="34" charset="0"/>
                <a:sym typeface="Symbol" pitchFamily="2" charset="2"/>
              </a:rPr>
              <a:t> </a:t>
            </a:r>
            <a:endParaRPr lang="en-US" altLang="en-US" sz="2000" dirty="0">
              <a:latin typeface="Courier New" panose="02070309020205020404" pitchFamily="49" charset="0"/>
              <a:cs typeface="Arial" panose="020B0604020202020204" pitchFamily="34" charset="0"/>
            </a:endParaRPr>
          </a:p>
          <a:p>
            <a:pPr eaLnBrk="1" hangingPunct="1">
              <a:lnSpc>
                <a:spcPct val="90000"/>
              </a:lnSpc>
              <a:buFont typeface="Times" pitchFamily="2" charset="0"/>
              <a:buNone/>
            </a:pPr>
            <a:r>
              <a:rPr lang="en-US" altLang="en-US" sz="3200" dirty="0">
                <a:solidFill>
                  <a:srgbClr val="FF0000"/>
                </a:solidFill>
              </a:rPr>
              <a:t>BECAUSE</a:t>
            </a:r>
            <a:r>
              <a:rPr lang="en-US" altLang="en-US" sz="3200" dirty="0"/>
              <a:t> </a:t>
            </a:r>
            <a:r>
              <a:rPr lang="en-US" altLang="en-US" sz="3200" dirty="0">
                <a:sym typeface="Symbol" pitchFamily="2" charset="2"/>
              </a:rPr>
              <a:t></a:t>
            </a:r>
            <a:r>
              <a:rPr lang="en-US" altLang="en-US" sz="3200" dirty="0"/>
              <a:t>  </a:t>
            </a:r>
            <a:r>
              <a:rPr lang="en-US" altLang="en-US" sz="3200" dirty="0">
                <a:solidFill>
                  <a:schemeClr val="accent1"/>
                </a:solidFill>
              </a:rPr>
              <a:t>AZDBJSZ</a:t>
            </a:r>
          </a:p>
        </p:txBody>
      </p:sp>
      <p:sp>
        <p:nvSpPr>
          <p:cNvPr id="4" name="Date Placeholder 3">
            <a:extLst>
              <a:ext uri="{FF2B5EF4-FFF2-40B4-BE49-F238E27FC236}">
                <a16:creationId xmlns:a16="http://schemas.microsoft.com/office/drawing/2014/main" id="{0DD62A77-3FDA-FE40-B747-BEAEDCFC45B5}"/>
              </a:ext>
            </a:extLst>
          </p:cNvPr>
          <p:cNvSpPr>
            <a:spLocks noGrp="1"/>
          </p:cNvSpPr>
          <p:nvPr>
            <p:ph type="dt" sz="half" idx="10"/>
          </p:nvPr>
        </p:nvSpPr>
        <p:spPr/>
        <p:txBody>
          <a:bodyPr/>
          <a:lstStyle/>
          <a:p>
            <a:pPr>
              <a:defRPr/>
            </a:pPr>
            <a:r>
              <a:rPr lang="en-US"/>
              <a:t>CS419</a:t>
            </a:r>
            <a:endParaRPr lang="en-US">
              <a:solidFill>
                <a:schemeClr val="tx1"/>
              </a:solidFill>
            </a:endParaRPr>
          </a:p>
        </p:txBody>
      </p:sp>
      <p:sp>
        <p:nvSpPr>
          <p:cNvPr id="5" name="Footer Placeholder 4">
            <a:extLst>
              <a:ext uri="{FF2B5EF4-FFF2-40B4-BE49-F238E27FC236}">
                <a16:creationId xmlns:a16="http://schemas.microsoft.com/office/drawing/2014/main" id="{C19934DC-365D-D54E-9AAA-74D5FA2EDF97}"/>
              </a:ext>
            </a:extLst>
          </p:cNvPr>
          <p:cNvSpPr>
            <a:spLocks noGrp="1"/>
          </p:cNvSpPr>
          <p:nvPr>
            <p:ph type="ftr" sz="quarter" idx="11"/>
          </p:nvPr>
        </p:nvSpPr>
        <p:spPr/>
        <p:txBody>
          <a:bodyPr/>
          <a:lstStyle/>
          <a:p>
            <a:pPr>
              <a:defRPr/>
            </a:pPr>
            <a:r>
              <a:rPr lang="en-US"/>
              <a:t>Shiqing Ma, Rutgers University</a:t>
            </a:r>
            <a:endParaRPr lang="en-US">
              <a:solidFill>
                <a:schemeClr val="tx1"/>
              </a:solidFill>
            </a:endParaRPr>
          </a:p>
        </p:txBody>
      </p:sp>
      <p:sp>
        <p:nvSpPr>
          <p:cNvPr id="28675" name="Slide Number Placeholder 5">
            <a:extLst>
              <a:ext uri="{FF2B5EF4-FFF2-40B4-BE49-F238E27FC236}">
                <a16:creationId xmlns:a16="http://schemas.microsoft.com/office/drawing/2014/main" id="{24FB50F1-CD44-744E-BB2F-6110F01F774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Font typeface="Times" pitchFamily="2"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SzTx/>
              <a:buFontTx/>
              <a:buNone/>
            </a:pPr>
            <a:fld id="{42DB0104-6664-1742-8C94-D8DFA418999A}" type="slidenum">
              <a:rPr lang="en-US" altLang="en-US" sz="1400">
                <a:solidFill>
                  <a:srgbClr val="254C9C"/>
                </a:solidFill>
              </a:rPr>
              <a:pPr>
                <a:spcBef>
                  <a:spcPct val="50000"/>
                </a:spcBef>
                <a:buClrTx/>
                <a:buSzTx/>
                <a:buFontTx/>
                <a:buNone/>
              </a:pPr>
              <a:t>9</a:t>
            </a:fld>
            <a:endParaRPr lang="en-US" altLang="en-US" sz="1400"/>
          </a:p>
        </p:txBody>
      </p:sp>
    </p:spTree>
  </p:cSld>
  <p:clrMapOvr>
    <a:masterClrMapping/>
  </p:clrMapOvr>
</p:sld>
</file>

<file path=ppt/theme/theme1.xml><?xml version="1.0" encoding="utf-8"?>
<a:theme xmlns:a="http://schemas.openxmlformats.org/drawingml/2006/main" name="Gallery">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{0B777044-E3C5-6946-9341-0C20588BFAE7}tf10001119</Template>
  <TotalTime>8025</TotalTime>
  <Words>1740</Words>
  <Application>Microsoft Macintosh PowerPoint</Application>
  <PresentationFormat>Widescreen</PresentationFormat>
  <Paragraphs>267</Paragraphs>
  <Slides>29</Slides>
  <Notes>10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9" baseType="lpstr">
      <vt:lpstr>Arial</vt:lpstr>
      <vt:lpstr>Calibri</vt:lpstr>
      <vt:lpstr>Comic Sans MS</vt:lpstr>
      <vt:lpstr>Courier New</vt:lpstr>
      <vt:lpstr>Rockwell</vt:lpstr>
      <vt:lpstr>Symbol</vt:lpstr>
      <vt:lpstr>Times</vt:lpstr>
      <vt:lpstr>Times New Roman</vt:lpstr>
      <vt:lpstr>Gallery</vt:lpstr>
      <vt:lpstr>Chart</vt:lpstr>
      <vt:lpstr>Computer Security  CS 419</vt:lpstr>
      <vt:lpstr>Readings for This Lecture</vt:lpstr>
      <vt:lpstr>Goals of Cryptography</vt:lpstr>
      <vt:lpstr>Approaches to Secure Communication</vt:lpstr>
      <vt:lpstr>Basic Terminology</vt:lpstr>
      <vt:lpstr>Shift Cipher </vt:lpstr>
      <vt:lpstr>PowerPoint Presentation</vt:lpstr>
      <vt:lpstr>Shift Cipher: Cryptanalysis</vt:lpstr>
      <vt:lpstr>Mono-alphabetic Substitution Cipher </vt:lpstr>
      <vt:lpstr>Strength of the Mono-alphabetic Substitution Cipher</vt:lpstr>
      <vt:lpstr>Cryptanalysis of Substitution Ciphers: Frequency Analysis</vt:lpstr>
      <vt:lpstr>Frequency of Letters in English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to Defeat Frequency Analysis?</vt:lpstr>
      <vt:lpstr>Towards the Polyalphabetic Substitution Ciphers</vt:lpstr>
      <vt:lpstr>The Vigenère Cipher </vt:lpstr>
      <vt:lpstr>Security of Vigenere Cipher </vt:lpstr>
      <vt:lpstr>Vigenere Cipher: Cryptanalysis</vt:lpstr>
      <vt:lpstr>Kasisky Test for Finding Key Length</vt:lpstr>
      <vt:lpstr>Example of the Kasisky Test</vt:lpstr>
      <vt:lpstr>Adversarial Models for Ciphers</vt:lpstr>
      <vt:lpstr>Security Principles</vt:lpstr>
      <vt:lpstr>Next Class</vt:lpstr>
    </vt:vector>
  </TitlesOfParts>
  <Company>CNDS</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Ninghui Li</dc:creator>
  <cp:lastModifiedBy>congzhang88@outlook.com</cp:lastModifiedBy>
  <cp:revision>1020</cp:revision>
  <cp:lastPrinted>2003-08-26T19:30:50Z</cp:lastPrinted>
  <dcterms:created xsi:type="dcterms:W3CDTF">2003-06-16T20:07:26Z</dcterms:created>
  <dcterms:modified xsi:type="dcterms:W3CDTF">2020-01-27T16:46:56Z</dcterms:modified>
</cp:coreProperties>
</file>