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8" r:id="rId2"/>
    <p:sldId id="257"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56" d="100"/>
          <a:sy n="56" d="100"/>
        </p:scale>
        <p:origin x="10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F6DD2-6498-2944-8009-B20CD0DD330F}" type="datetimeFigureOut">
              <a:rPr lang="en-US" smtClean="0"/>
              <a:t>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1AA62-CC77-3247-AAE0-195E5A2A7B43}" type="slidenum">
              <a:rPr lang="en-US" smtClean="0"/>
              <a:t>‹#›</a:t>
            </a:fld>
            <a:endParaRPr lang="en-US"/>
          </a:p>
        </p:txBody>
      </p:sp>
    </p:spTree>
    <p:extLst>
      <p:ext uri="{BB962C8B-B14F-4D97-AF65-F5344CB8AC3E}">
        <p14:creationId xmlns:p14="http://schemas.microsoft.com/office/powerpoint/2010/main" val="405719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07B3BD-FC87-5641-B39D-592C7E9A92F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258740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7B3BD-FC87-5641-B39D-592C7E9A92F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175755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7B3BD-FC87-5641-B39D-592C7E9A92F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317783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7B3BD-FC87-5641-B39D-592C7E9A92F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109261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7B3BD-FC87-5641-B39D-592C7E9A92F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94075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07B3BD-FC87-5641-B39D-592C7E9A92F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254151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7B3BD-FC87-5641-B39D-592C7E9A92F7}"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286960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07B3BD-FC87-5641-B39D-592C7E9A92F7}"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392070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7B3BD-FC87-5641-B39D-592C7E9A92F7}"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237118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07B3BD-FC87-5641-B39D-592C7E9A92F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100656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07B3BD-FC87-5641-B39D-592C7E9A92F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023F-D774-E845-9D93-4396CA62491A}" type="slidenum">
              <a:rPr lang="en-US" smtClean="0"/>
              <a:t>‹#›</a:t>
            </a:fld>
            <a:endParaRPr lang="en-US"/>
          </a:p>
        </p:txBody>
      </p:sp>
    </p:spTree>
    <p:extLst>
      <p:ext uri="{BB962C8B-B14F-4D97-AF65-F5344CB8AC3E}">
        <p14:creationId xmlns:p14="http://schemas.microsoft.com/office/powerpoint/2010/main" val="215194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7B3BD-FC87-5641-B39D-592C7E9A92F7}" type="datetimeFigureOut">
              <a:rPr lang="en-US" smtClean="0"/>
              <a:t>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E023F-D774-E845-9D93-4396CA62491A}" type="slidenum">
              <a:rPr lang="en-US" smtClean="0"/>
              <a:t>‹#›</a:t>
            </a:fld>
            <a:endParaRPr lang="en-US"/>
          </a:p>
        </p:txBody>
      </p:sp>
    </p:spTree>
    <p:extLst>
      <p:ext uri="{BB962C8B-B14F-4D97-AF65-F5344CB8AC3E}">
        <p14:creationId xmlns:p14="http://schemas.microsoft.com/office/powerpoint/2010/main" val="3771973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EA9DF5-1995-F14C-B4E3-107C9379074D}"/>
              </a:ext>
            </a:extLst>
          </p:cNvPr>
          <p:cNvSpPr txBox="1"/>
          <p:nvPr/>
        </p:nvSpPr>
        <p:spPr>
          <a:xfrm>
            <a:off x="1064713" y="2262356"/>
            <a:ext cx="6789106" cy="3139321"/>
          </a:xfrm>
          <a:prstGeom prst="rect">
            <a:avLst/>
          </a:prstGeom>
          <a:noFill/>
        </p:spPr>
        <p:txBody>
          <a:bodyPr wrap="square" rtlCol="0">
            <a:spAutoFit/>
          </a:bodyPr>
          <a:lstStyle/>
          <a:p>
            <a:r>
              <a:rPr lang="en-US" dirty="0"/>
              <a:t>Your paper should be typed, </a:t>
            </a:r>
            <a:r>
              <a:rPr lang="en-US" dirty="0">
                <a:solidFill>
                  <a:srgbClr val="FF0000"/>
                </a:solidFill>
              </a:rPr>
              <a:t>double spaced</a:t>
            </a:r>
            <a:r>
              <a:rPr lang="en-US" dirty="0"/>
              <a:t>, on 8 ½” x 11” pages with 1” margins in 12-point Times New Roman font. You will need to number your pages, starting with your introduction. You will need to cite your sources using MLA style. </a:t>
            </a:r>
          </a:p>
          <a:p>
            <a:endParaRPr lang="en-US" dirty="0"/>
          </a:p>
          <a:p>
            <a:pPr marL="285750" indent="-285750">
              <a:buFont typeface="Wingdings" pitchFamily="2" charset="2"/>
              <a:buChar char="ü"/>
            </a:pPr>
            <a:r>
              <a:rPr lang="en-US" i="1" dirty="0">
                <a:solidFill>
                  <a:srgbClr val="0432FF"/>
                </a:solidFill>
              </a:rPr>
              <a:t>Use citation formatting tools on library site and also consult the MLA style section in our textbook.</a:t>
            </a:r>
          </a:p>
          <a:p>
            <a:endParaRPr lang="en-US" dirty="0"/>
          </a:p>
          <a:p>
            <a:r>
              <a:rPr lang="en-US" dirty="0"/>
              <a:t>The body of the paper – </a:t>
            </a:r>
            <a:r>
              <a:rPr lang="en-US" dirty="0">
                <a:solidFill>
                  <a:srgbClr val="FF0000"/>
                </a:solidFill>
              </a:rPr>
              <a:t>the section between the start of your introduction and end of your conclusion</a:t>
            </a:r>
            <a:r>
              <a:rPr lang="en-US" dirty="0"/>
              <a:t> – should be between 2,000 and 2,300 words. </a:t>
            </a:r>
            <a:endParaRPr lang="en-US" dirty="0">
              <a:solidFill>
                <a:srgbClr val="0432FF"/>
              </a:solidFill>
            </a:endParaRPr>
          </a:p>
        </p:txBody>
      </p:sp>
      <p:sp>
        <p:nvSpPr>
          <p:cNvPr id="10" name="Rectangle 9">
            <a:extLst>
              <a:ext uri="{FF2B5EF4-FFF2-40B4-BE49-F238E27FC236}">
                <a16:creationId xmlns:a16="http://schemas.microsoft.com/office/drawing/2014/main" id="{770DE79C-925F-6E49-8720-F34A43DC88FF}"/>
              </a:ext>
            </a:extLst>
          </p:cNvPr>
          <p:cNvSpPr/>
          <p:nvPr/>
        </p:nvSpPr>
        <p:spPr>
          <a:xfrm>
            <a:off x="745298" y="724102"/>
            <a:ext cx="4572000" cy="1046440"/>
          </a:xfrm>
          <a:prstGeom prst="rect">
            <a:avLst/>
          </a:prstGeom>
        </p:spPr>
        <p:txBody>
          <a:bodyPr>
            <a:spAutoFit/>
          </a:bodyPr>
          <a:lstStyle/>
          <a:p>
            <a:r>
              <a:rPr lang="en-US" sz="2800" dirty="0">
                <a:solidFill>
                  <a:srgbClr val="0000FF"/>
                </a:solidFill>
                <a:effectLst/>
                <a:latin typeface="Times New Roman" panose="02020603050405020304" pitchFamily="18" charset="0"/>
                <a:ea typeface="Times New Roman" panose="02020603050405020304" pitchFamily="18" charset="0"/>
              </a:rPr>
              <a:t>Project I </a:t>
            </a:r>
            <a:endParaRPr lang="en-US" sz="1600" dirty="0">
              <a:effectLst/>
              <a:latin typeface="Times New Roman" panose="02020603050405020304" pitchFamily="18" charset="0"/>
              <a:ea typeface="Times New Roman" panose="02020603050405020304" pitchFamily="18" charset="0"/>
            </a:endParaRPr>
          </a:p>
          <a:p>
            <a:r>
              <a:rPr lang="en-US" dirty="0">
                <a:solidFill>
                  <a:srgbClr val="0000FF"/>
                </a:solidFill>
                <a:latin typeface="Times New Roman" panose="02020603050405020304" pitchFamily="18" charset="0"/>
                <a:ea typeface="Times New Roman" panose="02020603050405020304" pitchFamily="18" charset="0"/>
              </a:rPr>
              <a:t>Research Paper on Workplace Writing</a:t>
            </a:r>
          </a:p>
          <a:p>
            <a:r>
              <a:rPr lang="en-US" sz="1600" dirty="0">
                <a:solidFill>
                  <a:srgbClr val="0000FF"/>
                </a:solidFill>
                <a:latin typeface="Times New Roman" panose="02020603050405020304" pitchFamily="18" charset="0"/>
                <a:ea typeface="Times New Roman" panose="02020603050405020304" pitchFamily="18" charset="0"/>
              </a:rPr>
              <a:t>Assembly Instructions Review</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032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236A31-E086-B34E-BF32-30BDCD896F34}"/>
              </a:ext>
            </a:extLst>
          </p:cNvPr>
          <p:cNvGrpSpPr/>
          <p:nvPr/>
        </p:nvGrpSpPr>
        <p:grpSpPr>
          <a:xfrm>
            <a:off x="270951" y="222801"/>
            <a:ext cx="1705510" cy="2280863"/>
            <a:chOff x="472611" y="534256"/>
            <a:chExt cx="1705510" cy="2280863"/>
          </a:xfrm>
          <a:solidFill>
            <a:schemeClr val="bg1"/>
          </a:solidFill>
          <a:effectLst>
            <a:outerShdw blurRad="50800" dist="50800" dir="5400000" sx="1000" sy="1000" algn="ctr" rotWithShape="0">
              <a:srgbClr val="000000">
                <a:alpha val="43137"/>
              </a:srgbClr>
            </a:outerShdw>
          </a:effectLst>
        </p:grpSpPr>
        <p:sp>
          <p:nvSpPr>
            <p:cNvPr id="2" name="Rectangle 1">
              <a:extLst>
                <a:ext uri="{FF2B5EF4-FFF2-40B4-BE49-F238E27FC236}">
                  <a16:creationId xmlns:a16="http://schemas.microsoft.com/office/drawing/2014/main" id="{AA5556F6-634D-C546-80ED-675FC1C457AD}"/>
                </a:ext>
              </a:extLst>
            </p:cNvPr>
            <p:cNvSpPr/>
            <p:nvPr/>
          </p:nvSpPr>
          <p:spPr>
            <a:xfrm>
              <a:off x="472611" y="534256"/>
              <a:ext cx="1705510" cy="2280863"/>
            </a:xfrm>
            <a:prstGeom prst="rect">
              <a:avLst/>
            </a:prstGeom>
            <a:grpFill/>
            <a:ln>
              <a:solidFill>
                <a:schemeClr val="tx1"/>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23F95E-080C-4446-B87E-5860963ADF90}"/>
                </a:ext>
              </a:extLst>
            </p:cNvPr>
            <p:cNvSpPr txBox="1"/>
            <p:nvPr/>
          </p:nvSpPr>
          <p:spPr>
            <a:xfrm>
              <a:off x="678094" y="729465"/>
              <a:ext cx="1191803" cy="400110"/>
            </a:xfrm>
            <a:prstGeom prst="rect">
              <a:avLst/>
            </a:prstGeom>
            <a:grpFill/>
          </p:spPr>
          <p:txBody>
            <a:bodyPr wrap="square" rtlCol="0">
              <a:spAutoFit/>
            </a:bodyPr>
            <a:lstStyle/>
            <a:p>
              <a:r>
                <a:rPr lang="en-US" sz="2000" dirty="0"/>
                <a:t>Title Page</a:t>
              </a:r>
            </a:p>
          </p:txBody>
        </p:sp>
      </p:grpSp>
      <p:grpSp>
        <p:nvGrpSpPr>
          <p:cNvPr id="5" name="Group 4">
            <a:extLst>
              <a:ext uri="{FF2B5EF4-FFF2-40B4-BE49-F238E27FC236}">
                <a16:creationId xmlns:a16="http://schemas.microsoft.com/office/drawing/2014/main" id="{0C1ADD9C-D0EE-AD4F-8126-F637E2E6B6B2}"/>
              </a:ext>
            </a:extLst>
          </p:cNvPr>
          <p:cNvGrpSpPr/>
          <p:nvPr/>
        </p:nvGrpSpPr>
        <p:grpSpPr>
          <a:xfrm>
            <a:off x="949045" y="3230564"/>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6" name="Rectangle 5">
              <a:extLst>
                <a:ext uri="{FF2B5EF4-FFF2-40B4-BE49-F238E27FC236}">
                  <a16:creationId xmlns:a16="http://schemas.microsoft.com/office/drawing/2014/main" id="{48808DFC-9867-9742-9CC5-63A2AB22523A}"/>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8C6790F-3717-4448-B641-8405EFD00028}"/>
                </a:ext>
              </a:extLst>
            </p:cNvPr>
            <p:cNvSpPr txBox="1"/>
            <p:nvPr/>
          </p:nvSpPr>
          <p:spPr>
            <a:xfrm>
              <a:off x="575352" y="677833"/>
              <a:ext cx="1500027" cy="400110"/>
            </a:xfrm>
            <a:prstGeom prst="rect">
              <a:avLst/>
            </a:prstGeom>
            <a:grpFill/>
          </p:spPr>
          <p:txBody>
            <a:bodyPr wrap="square" rtlCol="0">
              <a:spAutoFit/>
            </a:bodyPr>
            <a:lstStyle/>
            <a:p>
              <a:r>
                <a:rPr lang="en-US" sz="2000" dirty="0"/>
                <a:t>Introduction</a:t>
              </a:r>
            </a:p>
          </p:txBody>
        </p:sp>
      </p:grpSp>
      <p:sp>
        <p:nvSpPr>
          <p:cNvPr id="8" name="TextBox 7">
            <a:extLst>
              <a:ext uri="{FF2B5EF4-FFF2-40B4-BE49-F238E27FC236}">
                <a16:creationId xmlns:a16="http://schemas.microsoft.com/office/drawing/2014/main" id="{03900E35-5AA5-DB40-A432-91B9E95B700F}"/>
              </a:ext>
            </a:extLst>
          </p:cNvPr>
          <p:cNvSpPr txBox="1"/>
          <p:nvPr/>
        </p:nvSpPr>
        <p:spPr>
          <a:xfrm>
            <a:off x="2880586" y="2247338"/>
            <a:ext cx="5711869" cy="4247317"/>
          </a:xfrm>
          <a:prstGeom prst="rect">
            <a:avLst/>
          </a:prstGeom>
          <a:noFill/>
        </p:spPr>
        <p:txBody>
          <a:bodyPr wrap="square" rtlCol="0">
            <a:spAutoFit/>
          </a:bodyPr>
          <a:lstStyle/>
          <a:p>
            <a:r>
              <a:rPr lang="en-US" i="1" dirty="0"/>
              <a:t>An introduction</a:t>
            </a:r>
            <a:r>
              <a:rPr lang="en-US" dirty="0"/>
              <a:t> that makes clear the purpose and structure of the paper to follow. This should include a description of the importance of writing in the workplace. Note why it matters and explain how the examples to follow can help us better understand this.</a:t>
            </a:r>
          </a:p>
          <a:p>
            <a:endParaRPr lang="en-US" dirty="0"/>
          </a:p>
          <a:p>
            <a:pPr marL="285750" indent="-285750">
              <a:buFont typeface="Wingdings" pitchFamily="2" charset="2"/>
              <a:buChar char="ü"/>
            </a:pPr>
            <a:r>
              <a:rPr lang="en-US" i="1" dirty="0">
                <a:solidFill>
                  <a:srgbClr val="0432FF"/>
                </a:solidFill>
              </a:rPr>
              <a:t>See Project I Example Excerpts on Canvas for a sample introduction.</a:t>
            </a:r>
          </a:p>
          <a:p>
            <a:pPr marL="285750" indent="-285750">
              <a:buFont typeface="Wingdings" pitchFamily="2" charset="2"/>
              <a:buChar char="ü"/>
            </a:pPr>
            <a:r>
              <a:rPr lang="en-US" i="1" dirty="0">
                <a:solidFill>
                  <a:srgbClr val="0432FF"/>
                </a:solidFill>
              </a:rPr>
              <a:t>You can consult several references for writing and editing advice as you work on your paper. These include sections in our textbook on writing and researching papers, our Qualities of Good Writing list on Canvas, our textbook’s Grammar and Punctuation Guide (appendix A), the </a:t>
            </a:r>
            <a:r>
              <a:rPr lang="en-US" i="1" dirty="0" err="1">
                <a:solidFill>
                  <a:srgbClr val="0432FF"/>
                </a:solidFill>
              </a:rPr>
              <a:t>Lannon</a:t>
            </a:r>
            <a:r>
              <a:rPr lang="en-US" i="1" dirty="0">
                <a:solidFill>
                  <a:srgbClr val="0432FF"/>
                </a:solidFill>
              </a:rPr>
              <a:t> Chapter pdf on Canvas, and the Project I Proofreading Examples document on Canvas.</a:t>
            </a:r>
          </a:p>
        </p:txBody>
      </p:sp>
      <p:sp>
        <p:nvSpPr>
          <p:cNvPr id="9" name="TextBox 8">
            <a:extLst>
              <a:ext uri="{FF2B5EF4-FFF2-40B4-BE49-F238E27FC236}">
                <a16:creationId xmlns:a16="http://schemas.microsoft.com/office/drawing/2014/main" id="{58EA9DF5-1995-F14C-B4E3-107C9379074D}"/>
              </a:ext>
            </a:extLst>
          </p:cNvPr>
          <p:cNvSpPr txBox="1"/>
          <p:nvPr/>
        </p:nvSpPr>
        <p:spPr>
          <a:xfrm>
            <a:off x="2181944" y="222801"/>
            <a:ext cx="5711869" cy="1754326"/>
          </a:xfrm>
          <a:prstGeom prst="rect">
            <a:avLst/>
          </a:prstGeom>
          <a:noFill/>
        </p:spPr>
        <p:txBody>
          <a:bodyPr wrap="square" rtlCol="0">
            <a:spAutoFit/>
          </a:bodyPr>
          <a:lstStyle/>
          <a:p>
            <a:r>
              <a:rPr lang="en-US" dirty="0"/>
              <a:t>This should include a title for your paper, your name, my name, the date, and the name and section of our course. </a:t>
            </a:r>
          </a:p>
          <a:p>
            <a:endParaRPr lang="en-US" dirty="0"/>
          </a:p>
          <a:p>
            <a:pPr marL="285750" indent="-285750">
              <a:buFont typeface="Wingdings" pitchFamily="2" charset="2"/>
              <a:buChar char="ü"/>
            </a:pPr>
            <a:r>
              <a:rPr lang="en-US" i="1" dirty="0">
                <a:solidFill>
                  <a:srgbClr val="0432FF"/>
                </a:solidFill>
              </a:rPr>
              <a:t>Look for examples in your textbook or another writing textbook. They can be plain and simple or fancier, if you like.</a:t>
            </a:r>
          </a:p>
        </p:txBody>
      </p:sp>
    </p:spTree>
    <p:extLst>
      <p:ext uri="{BB962C8B-B14F-4D97-AF65-F5344CB8AC3E}">
        <p14:creationId xmlns:p14="http://schemas.microsoft.com/office/powerpoint/2010/main" val="410800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EA9DF5-1995-F14C-B4E3-107C9379074D}"/>
              </a:ext>
            </a:extLst>
          </p:cNvPr>
          <p:cNvSpPr txBox="1"/>
          <p:nvPr/>
        </p:nvSpPr>
        <p:spPr>
          <a:xfrm>
            <a:off x="2675906" y="273757"/>
            <a:ext cx="6123140" cy="4247317"/>
          </a:xfrm>
          <a:prstGeom prst="rect">
            <a:avLst/>
          </a:prstGeom>
          <a:noFill/>
        </p:spPr>
        <p:txBody>
          <a:bodyPr wrap="square" rtlCol="0">
            <a:spAutoFit/>
          </a:bodyPr>
          <a:lstStyle/>
          <a:p>
            <a:r>
              <a:rPr lang="en-US" i="1" dirty="0"/>
              <a:t>Two sections</a:t>
            </a:r>
            <a:r>
              <a:rPr lang="en-US" dirty="0"/>
              <a:t>, one for each career you describe. We’ll use subheads to label and separate these sections. In each, you must describe the career (for example, what does a public health nurse do?) and then describe </a:t>
            </a:r>
            <a:r>
              <a:rPr lang="en-US" dirty="0">
                <a:solidFill>
                  <a:srgbClr val="FF0000"/>
                </a:solidFill>
              </a:rPr>
              <a:t>three discrete documents</a:t>
            </a:r>
            <a:r>
              <a:rPr lang="en-US" dirty="0"/>
              <a:t> essential to their work. Name the audience(s) and purpose(s) of each document and include an actual example of one of these documents in your paper’s Appendix. </a:t>
            </a:r>
          </a:p>
          <a:p>
            <a:endParaRPr lang="en-US" dirty="0"/>
          </a:p>
          <a:p>
            <a:pPr marL="285750" indent="-285750">
              <a:buFont typeface="Wingdings" pitchFamily="2" charset="2"/>
              <a:buChar char="ü"/>
            </a:pPr>
            <a:r>
              <a:rPr lang="en-US" i="1" dirty="0">
                <a:solidFill>
                  <a:srgbClr val="0432FF"/>
                </a:solidFill>
              </a:rPr>
              <a:t>Consult our class list of Interviewing tips on Canvas.</a:t>
            </a:r>
          </a:p>
          <a:p>
            <a:pPr marL="285750" indent="-285750">
              <a:buFont typeface="Wingdings" pitchFamily="2" charset="2"/>
              <a:buChar char="ü"/>
            </a:pPr>
            <a:r>
              <a:rPr lang="en-US" i="1" dirty="0">
                <a:solidFill>
                  <a:srgbClr val="0432FF"/>
                </a:solidFill>
              </a:rPr>
              <a:t>See Project I Example Excerpts on Canvas – the section on the work and writing responsibilities of a school band director, Stephanie Paine. Note (with the exception of required parenthetical citations) how this looks and reads much like a news or magazine feature article. That’s what we’re going for here.</a:t>
            </a:r>
          </a:p>
        </p:txBody>
      </p:sp>
      <p:grpSp>
        <p:nvGrpSpPr>
          <p:cNvPr id="10" name="Group 9">
            <a:extLst>
              <a:ext uri="{FF2B5EF4-FFF2-40B4-BE49-F238E27FC236}">
                <a16:creationId xmlns:a16="http://schemas.microsoft.com/office/drawing/2014/main" id="{6E431930-61A6-BB45-9D62-60127199DEA5}"/>
              </a:ext>
            </a:extLst>
          </p:cNvPr>
          <p:cNvGrpSpPr/>
          <p:nvPr/>
        </p:nvGrpSpPr>
        <p:grpSpPr>
          <a:xfrm>
            <a:off x="293549" y="4184582"/>
            <a:ext cx="1705510" cy="2280863"/>
            <a:chOff x="472611" y="534256"/>
            <a:chExt cx="1705510" cy="2280863"/>
          </a:xfrm>
          <a:solidFill>
            <a:schemeClr val="bg1"/>
          </a:solidFill>
        </p:grpSpPr>
        <p:sp>
          <p:nvSpPr>
            <p:cNvPr id="11" name="Rectangle 10">
              <a:extLst>
                <a:ext uri="{FF2B5EF4-FFF2-40B4-BE49-F238E27FC236}">
                  <a16:creationId xmlns:a16="http://schemas.microsoft.com/office/drawing/2014/main" id="{C6E9F1EC-B84F-C54D-91E8-370C3172EC8D}"/>
                </a:ext>
              </a:extLst>
            </p:cNvPr>
            <p:cNvSpPr/>
            <p:nvPr/>
          </p:nvSpPr>
          <p:spPr>
            <a:xfrm>
              <a:off x="472611" y="534256"/>
              <a:ext cx="1705510" cy="2280863"/>
            </a:xfrm>
            <a:prstGeom prst="rect">
              <a:avLst/>
            </a:prstGeom>
            <a:grpFill/>
            <a:ln>
              <a:solidFill>
                <a:schemeClr val="tx1"/>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122E2CC-0D5F-5A42-A39E-8968261D770F}"/>
                </a:ext>
              </a:extLst>
            </p:cNvPr>
            <p:cNvSpPr txBox="1"/>
            <p:nvPr/>
          </p:nvSpPr>
          <p:spPr>
            <a:xfrm>
              <a:off x="678095" y="729465"/>
              <a:ext cx="1391376" cy="400110"/>
            </a:xfrm>
            <a:prstGeom prst="rect">
              <a:avLst/>
            </a:prstGeom>
            <a:grpFill/>
          </p:spPr>
          <p:txBody>
            <a:bodyPr wrap="square" rtlCol="0">
              <a:spAutoFit/>
            </a:bodyPr>
            <a:lstStyle/>
            <a:p>
              <a:r>
                <a:rPr lang="en-US" sz="2000" dirty="0"/>
                <a:t>Conclusion</a:t>
              </a:r>
            </a:p>
          </p:txBody>
        </p:sp>
      </p:grpSp>
      <p:sp>
        <p:nvSpPr>
          <p:cNvPr id="16" name="TextBox 15">
            <a:extLst>
              <a:ext uri="{FF2B5EF4-FFF2-40B4-BE49-F238E27FC236}">
                <a16:creationId xmlns:a16="http://schemas.microsoft.com/office/drawing/2014/main" id="{A4074351-1440-3B45-804C-996F1DAF5888}"/>
              </a:ext>
            </a:extLst>
          </p:cNvPr>
          <p:cNvSpPr txBox="1"/>
          <p:nvPr/>
        </p:nvSpPr>
        <p:spPr>
          <a:xfrm>
            <a:off x="2380091" y="4855787"/>
            <a:ext cx="4985474" cy="2031325"/>
          </a:xfrm>
          <a:prstGeom prst="rect">
            <a:avLst/>
          </a:prstGeom>
          <a:noFill/>
        </p:spPr>
        <p:txBody>
          <a:bodyPr wrap="square" rtlCol="0">
            <a:spAutoFit/>
          </a:bodyPr>
          <a:lstStyle/>
          <a:p>
            <a:r>
              <a:rPr lang="en-US" i="1" dirty="0"/>
              <a:t>A conclusion</a:t>
            </a:r>
            <a:r>
              <a:rPr lang="en-US" dirty="0"/>
              <a:t> that reflects on the importance of writing in the workplace in general, and specifically on the careers highlighted in your paper. Consider important similarities and differences in the role writing plays across these professions. What lessons/ conclusions can we draw from it?</a:t>
            </a:r>
          </a:p>
          <a:p>
            <a:endParaRPr lang="en-US" dirty="0">
              <a:solidFill>
                <a:srgbClr val="0432FF"/>
              </a:solidFill>
            </a:endParaRPr>
          </a:p>
        </p:txBody>
      </p:sp>
      <p:sp>
        <p:nvSpPr>
          <p:cNvPr id="19" name="Rectangle 18">
            <a:extLst>
              <a:ext uri="{FF2B5EF4-FFF2-40B4-BE49-F238E27FC236}">
                <a16:creationId xmlns:a16="http://schemas.microsoft.com/office/drawing/2014/main" id="{84813570-3D22-9F4B-A193-2B98EF34CE4D}"/>
              </a:ext>
            </a:extLst>
          </p:cNvPr>
          <p:cNvSpPr/>
          <p:nvPr/>
        </p:nvSpPr>
        <p:spPr>
          <a:xfrm>
            <a:off x="401764" y="641786"/>
            <a:ext cx="1705510" cy="2280863"/>
          </a:xfrm>
          <a:prstGeom prst="rect">
            <a:avLst/>
          </a:prstGeom>
          <a:solidFill>
            <a:schemeClr val="bg1"/>
          </a:solidFill>
          <a:ln>
            <a:solidFill>
              <a:schemeClr val="tx1"/>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8236A31-E086-B34E-BF32-30BDCD896F34}"/>
              </a:ext>
            </a:extLst>
          </p:cNvPr>
          <p:cNvGrpSpPr/>
          <p:nvPr/>
        </p:nvGrpSpPr>
        <p:grpSpPr>
          <a:xfrm>
            <a:off x="208331" y="395407"/>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2" name="Rectangle 1">
              <a:extLst>
                <a:ext uri="{FF2B5EF4-FFF2-40B4-BE49-F238E27FC236}">
                  <a16:creationId xmlns:a16="http://schemas.microsoft.com/office/drawing/2014/main" id="{AA5556F6-634D-C546-80ED-675FC1C457AD}"/>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23F95E-080C-4446-B87E-5860963ADF90}"/>
                </a:ext>
              </a:extLst>
            </p:cNvPr>
            <p:cNvSpPr txBox="1"/>
            <p:nvPr/>
          </p:nvSpPr>
          <p:spPr>
            <a:xfrm>
              <a:off x="678094" y="729465"/>
              <a:ext cx="1191803" cy="1015663"/>
            </a:xfrm>
            <a:prstGeom prst="rect">
              <a:avLst/>
            </a:prstGeom>
            <a:grpFill/>
          </p:spPr>
          <p:txBody>
            <a:bodyPr wrap="square" rtlCol="0">
              <a:spAutoFit/>
            </a:bodyPr>
            <a:lstStyle/>
            <a:p>
              <a:pPr algn="ctr"/>
              <a:r>
                <a:rPr lang="en-US" sz="2000" dirty="0"/>
                <a:t>Career Sections 1-2</a:t>
              </a:r>
            </a:p>
          </p:txBody>
        </p:sp>
      </p:grpSp>
    </p:spTree>
    <p:extLst>
      <p:ext uri="{BB962C8B-B14F-4D97-AF65-F5344CB8AC3E}">
        <p14:creationId xmlns:p14="http://schemas.microsoft.com/office/powerpoint/2010/main" val="241698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236A31-E086-B34E-BF32-30BDCD896F34}"/>
              </a:ext>
            </a:extLst>
          </p:cNvPr>
          <p:cNvGrpSpPr/>
          <p:nvPr/>
        </p:nvGrpSpPr>
        <p:grpSpPr>
          <a:xfrm>
            <a:off x="597871" y="775277"/>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2" name="Rectangle 1">
              <a:extLst>
                <a:ext uri="{FF2B5EF4-FFF2-40B4-BE49-F238E27FC236}">
                  <a16:creationId xmlns:a16="http://schemas.microsoft.com/office/drawing/2014/main" id="{AA5556F6-634D-C546-80ED-675FC1C457AD}"/>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23F95E-080C-4446-B87E-5860963ADF90}"/>
                </a:ext>
              </a:extLst>
            </p:cNvPr>
            <p:cNvSpPr txBox="1"/>
            <p:nvPr/>
          </p:nvSpPr>
          <p:spPr>
            <a:xfrm>
              <a:off x="576198" y="741991"/>
              <a:ext cx="1478216" cy="400110"/>
            </a:xfrm>
            <a:prstGeom prst="rect">
              <a:avLst/>
            </a:prstGeom>
            <a:grpFill/>
          </p:spPr>
          <p:txBody>
            <a:bodyPr wrap="square" rtlCol="0">
              <a:spAutoFit/>
            </a:bodyPr>
            <a:lstStyle/>
            <a:p>
              <a:pPr algn="ctr"/>
              <a:r>
                <a:rPr lang="en-US" sz="2000" dirty="0"/>
                <a:t>Bibliography</a:t>
              </a:r>
            </a:p>
          </p:txBody>
        </p:sp>
      </p:grpSp>
      <p:sp>
        <p:nvSpPr>
          <p:cNvPr id="9" name="TextBox 8">
            <a:extLst>
              <a:ext uri="{FF2B5EF4-FFF2-40B4-BE49-F238E27FC236}">
                <a16:creationId xmlns:a16="http://schemas.microsoft.com/office/drawing/2014/main" id="{58EA9DF5-1995-F14C-B4E3-107C9379074D}"/>
              </a:ext>
            </a:extLst>
          </p:cNvPr>
          <p:cNvSpPr txBox="1"/>
          <p:nvPr/>
        </p:nvSpPr>
        <p:spPr>
          <a:xfrm>
            <a:off x="2880986" y="715379"/>
            <a:ext cx="5361140" cy="4524315"/>
          </a:xfrm>
          <a:prstGeom prst="rect">
            <a:avLst/>
          </a:prstGeom>
          <a:noFill/>
        </p:spPr>
        <p:txBody>
          <a:bodyPr wrap="square" rtlCol="0">
            <a:spAutoFit/>
          </a:bodyPr>
          <a:lstStyle/>
          <a:p>
            <a:r>
              <a:rPr lang="en-US" dirty="0"/>
              <a:t>Your bibliography, in MLA style, must include a minimum of 9: at least two interviews (conducted by you of your professionals), the four example documents in your appendix, a news article, a book, and a peer-reviewed academic article.</a:t>
            </a:r>
          </a:p>
          <a:p>
            <a:endParaRPr lang="en-US" i="1" dirty="0">
              <a:solidFill>
                <a:srgbClr val="0432FF"/>
              </a:solidFill>
            </a:endParaRPr>
          </a:p>
          <a:p>
            <a:pPr marL="285750" indent="-285750">
              <a:buFont typeface="Wingdings" pitchFamily="2" charset="2"/>
              <a:buChar char="ü"/>
            </a:pPr>
            <a:r>
              <a:rPr lang="en-US" i="1" dirty="0">
                <a:solidFill>
                  <a:srgbClr val="0432FF"/>
                </a:solidFill>
              </a:rPr>
              <a:t>Consult your textbook for proper MLA citation (2016, eighth edition) formatting. Recall from our library class that Rutgers and EBSCOhost systems, as well as RefWorks programs can help you with formatting. Do be sure as you proofread that your references and your formatting are consistent.</a:t>
            </a:r>
          </a:p>
          <a:p>
            <a:pPr marL="285750" indent="-285750">
              <a:buFont typeface="Wingdings" pitchFamily="2" charset="2"/>
              <a:buChar char="ü"/>
            </a:pPr>
            <a:endParaRPr lang="en-US" i="1" dirty="0">
              <a:solidFill>
                <a:srgbClr val="0432FF"/>
              </a:solidFill>
            </a:endParaRPr>
          </a:p>
          <a:p>
            <a:pPr marL="285750" indent="-285750">
              <a:buFont typeface="Wingdings" pitchFamily="2" charset="2"/>
              <a:buChar char="ü"/>
            </a:pPr>
            <a:r>
              <a:rPr lang="en-US" i="1" dirty="0">
                <a:solidFill>
                  <a:srgbClr val="0432FF"/>
                </a:solidFill>
              </a:rPr>
              <a:t>In addition to your notes from our library class, you can find a handy reference for library help on our Canvas site menu under “Library Resources”.</a:t>
            </a:r>
          </a:p>
        </p:txBody>
      </p:sp>
    </p:spTree>
    <p:extLst>
      <p:ext uri="{BB962C8B-B14F-4D97-AF65-F5344CB8AC3E}">
        <p14:creationId xmlns:p14="http://schemas.microsoft.com/office/powerpoint/2010/main" val="6363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236A31-E086-B34E-BF32-30BDCD896F34}"/>
              </a:ext>
            </a:extLst>
          </p:cNvPr>
          <p:cNvGrpSpPr/>
          <p:nvPr/>
        </p:nvGrpSpPr>
        <p:grpSpPr>
          <a:xfrm>
            <a:off x="1249375" y="2412803"/>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2" name="Rectangle 1">
              <a:extLst>
                <a:ext uri="{FF2B5EF4-FFF2-40B4-BE49-F238E27FC236}">
                  <a16:creationId xmlns:a16="http://schemas.microsoft.com/office/drawing/2014/main" id="{AA5556F6-634D-C546-80ED-675FC1C457AD}"/>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23F95E-080C-4446-B87E-5860963ADF90}"/>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sp>
        <p:nvSpPr>
          <p:cNvPr id="9" name="TextBox 8">
            <a:extLst>
              <a:ext uri="{FF2B5EF4-FFF2-40B4-BE49-F238E27FC236}">
                <a16:creationId xmlns:a16="http://schemas.microsoft.com/office/drawing/2014/main" id="{58EA9DF5-1995-F14C-B4E3-107C9379074D}"/>
              </a:ext>
            </a:extLst>
          </p:cNvPr>
          <p:cNvSpPr txBox="1"/>
          <p:nvPr/>
        </p:nvSpPr>
        <p:spPr>
          <a:xfrm>
            <a:off x="3306726" y="516983"/>
            <a:ext cx="5399274" cy="5909310"/>
          </a:xfrm>
          <a:prstGeom prst="rect">
            <a:avLst/>
          </a:prstGeom>
          <a:noFill/>
        </p:spPr>
        <p:txBody>
          <a:bodyPr wrap="square" rtlCol="0">
            <a:spAutoFit/>
          </a:bodyPr>
          <a:lstStyle/>
          <a:p>
            <a:r>
              <a:rPr lang="en-US" dirty="0"/>
              <a:t>This is where you will place your four example documents – two from each of the professional fields you discuss in the body of your paper. You need not include multiple pages of each documents. For example, a title page would suffice for a book, as would the first page (with an abstract) of a scholarly article.</a:t>
            </a:r>
          </a:p>
          <a:p>
            <a:endParaRPr lang="en-US" dirty="0"/>
          </a:p>
          <a:p>
            <a:pPr marL="285750" indent="-285750">
              <a:buFont typeface="Wingdings" pitchFamily="2" charset="2"/>
              <a:buChar char="ü"/>
            </a:pPr>
            <a:r>
              <a:rPr lang="en-US" i="1" dirty="0">
                <a:solidFill>
                  <a:srgbClr val="0432FF"/>
                </a:solidFill>
              </a:rPr>
              <a:t>See Project I Example Excerpts on Canvas for Appendices.</a:t>
            </a:r>
            <a:endParaRPr lang="en-US" i="1" dirty="0"/>
          </a:p>
          <a:p>
            <a:endParaRPr lang="en-US" dirty="0"/>
          </a:p>
          <a:p>
            <a:r>
              <a:rPr lang="en-US" dirty="0"/>
              <a:t>Additionally, please include in your appendix 1) a copy of one of your original e-mails reaching out to a </a:t>
            </a:r>
            <a:r>
              <a:rPr lang="en-US"/>
              <a:t>prospective interview </a:t>
            </a:r>
            <a:r>
              <a:rPr lang="en-US" dirty="0"/>
              <a:t>subject </a:t>
            </a:r>
          </a:p>
          <a:p>
            <a:endParaRPr lang="en-US" dirty="0"/>
          </a:p>
          <a:p>
            <a:pPr marL="285750" indent="-285750">
              <a:buFont typeface="Wingdings" pitchFamily="2" charset="2"/>
              <a:buChar char="ü"/>
            </a:pPr>
            <a:r>
              <a:rPr lang="en-US" i="1" dirty="0">
                <a:solidFill>
                  <a:srgbClr val="0432FF"/>
                </a:solidFill>
              </a:rPr>
              <a:t>Copy this from your e-mail or, if you did not send an e-mail, draft one for this section of the assignment.</a:t>
            </a:r>
          </a:p>
          <a:p>
            <a:endParaRPr lang="en-US" dirty="0"/>
          </a:p>
          <a:p>
            <a:r>
              <a:rPr lang="en-US" dirty="0"/>
              <a:t>and 2) a formal thank-you letter to that subject.</a:t>
            </a:r>
          </a:p>
          <a:p>
            <a:endParaRPr lang="en-US" dirty="0"/>
          </a:p>
          <a:p>
            <a:pPr marL="285750" indent="-285750">
              <a:buFont typeface="Wingdings" pitchFamily="2" charset="2"/>
              <a:buChar char="ü"/>
            </a:pPr>
            <a:r>
              <a:rPr lang="en-US" i="1" dirty="0">
                <a:solidFill>
                  <a:srgbClr val="0432FF"/>
                </a:solidFill>
              </a:rPr>
              <a:t>For the format of a formal letter, refer to your textbook and/or our sample letter on Canvas.</a:t>
            </a:r>
          </a:p>
        </p:txBody>
      </p:sp>
      <p:grpSp>
        <p:nvGrpSpPr>
          <p:cNvPr id="6" name="Group 5">
            <a:extLst>
              <a:ext uri="{FF2B5EF4-FFF2-40B4-BE49-F238E27FC236}">
                <a16:creationId xmlns:a16="http://schemas.microsoft.com/office/drawing/2014/main" id="{100B15E6-6316-7847-9065-BCD32186033A}"/>
              </a:ext>
            </a:extLst>
          </p:cNvPr>
          <p:cNvGrpSpPr/>
          <p:nvPr/>
        </p:nvGrpSpPr>
        <p:grpSpPr>
          <a:xfrm>
            <a:off x="1109711" y="2196272"/>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7" name="Rectangle 6">
              <a:extLst>
                <a:ext uri="{FF2B5EF4-FFF2-40B4-BE49-F238E27FC236}">
                  <a16:creationId xmlns:a16="http://schemas.microsoft.com/office/drawing/2014/main" id="{6FDEA888-AE6B-064C-BB5D-1CAA68828CEB}"/>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5A3475-5CCD-B244-9A87-E14E55C758F4}"/>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grpSp>
        <p:nvGrpSpPr>
          <p:cNvPr id="10" name="Group 9">
            <a:extLst>
              <a:ext uri="{FF2B5EF4-FFF2-40B4-BE49-F238E27FC236}">
                <a16:creationId xmlns:a16="http://schemas.microsoft.com/office/drawing/2014/main" id="{3B2DBE4E-EF12-2849-AEEE-CB0B525406D4}"/>
              </a:ext>
            </a:extLst>
          </p:cNvPr>
          <p:cNvGrpSpPr/>
          <p:nvPr/>
        </p:nvGrpSpPr>
        <p:grpSpPr>
          <a:xfrm>
            <a:off x="941316" y="1983672"/>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11" name="Rectangle 10">
              <a:extLst>
                <a:ext uri="{FF2B5EF4-FFF2-40B4-BE49-F238E27FC236}">
                  <a16:creationId xmlns:a16="http://schemas.microsoft.com/office/drawing/2014/main" id="{8ECE8617-32F6-E24A-997D-5EB6F559FE7E}"/>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927B8A6-6BB9-624B-AA5F-D6A71B2DF09D}"/>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grpSp>
        <p:nvGrpSpPr>
          <p:cNvPr id="13" name="Group 12">
            <a:extLst>
              <a:ext uri="{FF2B5EF4-FFF2-40B4-BE49-F238E27FC236}">
                <a16:creationId xmlns:a16="http://schemas.microsoft.com/office/drawing/2014/main" id="{020E8516-0312-7648-99CA-FC261041808F}"/>
              </a:ext>
            </a:extLst>
          </p:cNvPr>
          <p:cNvGrpSpPr/>
          <p:nvPr/>
        </p:nvGrpSpPr>
        <p:grpSpPr>
          <a:xfrm>
            <a:off x="796856" y="1775937"/>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14" name="Rectangle 13">
              <a:extLst>
                <a:ext uri="{FF2B5EF4-FFF2-40B4-BE49-F238E27FC236}">
                  <a16:creationId xmlns:a16="http://schemas.microsoft.com/office/drawing/2014/main" id="{B8674A16-61E1-1946-AEB3-66EF45856C64}"/>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6F499A2-D1BD-DA49-AB56-4A058D54062D}"/>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grpSp>
        <p:nvGrpSpPr>
          <p:cNvPr id="16" name="Group 15">
            <a:extLst>
              <a:ext uri="{FF2B5EF4-FFF2-40B4-BE49-F238E27FC236}">
                <a16:creationId xmlns:a16="http://schemas.microsoft.com/office/drawing/2014/main" id="{B23D730A-7333-524B-AE96-268E49E4A3D5}"/>
              </a:ext>
            </a:extLst>
          </p:cNvPr>
          <p:cNvGrpSpPr/>
          <p:nvPr/>
        </p:nvGrpSpPr>
        <p:grpSpPr>
          <a:xfrm>
            <a:off x="642125" y="1576294"/>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17" name="Rectangle 16">
              <a:extLst>
                <a:ext uri="{FF2B5EF4-FFF2-40B4-BE49-F238E27FC236}">
                  <a16:creationId xmlns:a16="http://schemas.microsoft.com/office/drawing/2014/main" id="{7ED2EEAB-3869-1949-A844-AE9E72E771A5}"/>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836C6E0-3153-044B-8E34-2BD546846429}"/>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grpSp>
        <p:nvGrpSpPr>
          <p:cNvPr id="19" name="Group 18">
            <a:extLst>
              <a:ext uri="{FF2B5EF4-FFF2-40B4-BE49-F238E27FC236}">
                <a16:creationId xmlns:a16="http://schemas.microsoft.com/office/drawing/2014/main" id="{318CB2D4-3731-5340-8934-9D4C12E107AE}"/>
              </a:ext>
            </a:extLst>
          </p:cNvPr>
          <p:cNvGrpSpPr/>
          <p:nvPr/>
        </p:nvGrpSpPr>
        <p:grpSpPr>
          <a:xfrm>
            <a:off x="485711" y="1394394"/>
            <a:ext cx="1705510" cy="2280863"/>
            <a:chOff x="472611" y="534256"/>
            <a:chExt cx="1705510" cy="2280863"/>
          </a:xfrm>
          <a:solidFill>
            <a:schemeClr val="bg1"/>
          </a:solidFill>
          <a:effectLst>
            <a:outerShdw blurRad="50800" dist="38100" dir="2700000" sx="101000" sy="101000" algn="tl" rotWithShape="0">
              <a:prstClr val="black">
                <a:alpha val="40000"/>
              </a:prstClr>
            </a:outerShdw>
          </a:effectLst>
        </p:grpSpPr>
        <p:sp>
          <p:nvSpPr>
            <p:cNvPr id="20" name="Rectangle 19">
              <a:extLst>
                <a:ext uri="{FF2B5EF4-FFF2-40B4-BE49-F238E27FC236}">
                  <a16:creationId xmlns:a16="http://schemas.microsoft.com/office/drawing/2014/main" id="{82523358-8A5E-6747-B32F-282D558FCDD5}"/>
                </a:ext>
              </a:extLst>
            </p:cNvPr>
            <p:cNvSpPr/>
            <p:nvPr/>
          </p:nvSpPr>
          <p:spPr>
            <a:xfrm>
              <a:off x="472611" y="534256"/>
              <a:ext cx="1705510" cy="228086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E57E9F7-0AAE-A347-A391-EDC6D1FB60D5}"/>
                </a:ext>
              </a:extLst>
            </p:cNvPr>
            <p:cNvSpPr txBox="1"/>
            <p:nvPr/>
          </p:nvSpPr>
          <p:spPr>
            <a:xfrm>
              <a:off x="576198" y="741991"/>
              <a:ext cx="1391090" cy="400110"/>
            </a:xfrm>
            <a:prstGeom prst="rect">
              <a:avLst/>
            </a:prstGeom>
            <a:grpFill/>
          </p:spPr>
          <p:txBody>
            <a:bodyPr wrap="square" rtlCol="0">
              <a:spAutoFit/>
            </a:bodyPr>
            <a:lstStyle/>
            <a:p>
              <a:pPr algn="ctr"/>
              <a:r>
                <a:rPr lang="en-US" sz="2000" dirty="0"/>
                <a:t>Appendices</a:t>
              </a:r>
            </a:p>
          </p:txBody>
        </p:sp>
      </p:grpSp>
    </p:spTree>
    <p:extLst>
      <p:ext uri="{BB962C8B-B14F-4D97-AF65-F5344CB8AC3E}">
        <p14:creationId xmlns:p14="http://schemas.microsoft.com/office/powerpoint/2010/main" val="2750485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773</Words>
  <Application>Microsoft Office PowerPoint</Application>
  <PresentationFormat>On-screen Show (4:3)</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David Howland</cp:lastModifiedBy>
  <cp:revision>23</cp:revision>
  <dcterms:created xsi:type="dcterms:W3CDTF">2018-09-19T14:23:19Z</dcterms:created>
  <dcterms:modified xsi:type="dcterms:W3CDTF">2020-02-05T16:03:54Z</dcterms:modified>
</cp:coreProperties>
</file>