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158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CD8A38-8B16-7F4F-978A-257985A94199}" type="datetimeFigureOut">
              <a:rPr lang="en-US" smtClean="0"/>
              <a:t>12/30/18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39BCC-2525-5448-8ADD-EBB1D38D47FB}" type="slidenum">
              <a:rPr lang="en-US" smtClean="0"/>
              <a:t>‹#›</a:t>
            </a:fld>
            <a:endParaRPr lang="en-US"/>
          </a:p>
        </p:txBody>
      </p:sp>
    </p:spTree>
    <p:extLst>
      <p:ext uri="{BB962C8B-B14F-4D97-AF65-F5344CB8AC3E}">
        <p14:creationId xmlns:p14="http://schemas.microsoft.com/office/powerpoint/2010/main" val="3642370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CD8A38-8B16-7F4F-978A-257985A94199}" type="datetimeFigureOut">
              <a:rPr lang="en-US" smtClean="0"/>
              <a:t>12/30/18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39BCC-2525-5448-8ADD-EBB1D38D47FB}" type="slidenum">
              <a:rPr lang="en-US" smtClean="0"/>
              <a:t>‹#›</a:t>
            </a:fld>
            <a:endParaRPr lang="en-US"/>
          </a:p>
        </p:txBody>
      </p:sp>
    </p:spTree>
    <p:extLst>
      <p:ext uri="{BB962C8B-B14F-4D97-AF65-F5344CB8AC3E}">
        <p14:creationId xmlns:p14="http://schemas.microsoft.com/office/powerpoint/2010/main" val="209014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CD8A38-8B16-7F4F-978A-257985A94199}" type="datetimeFigureOut">
              <a:rPr lang="en-US" smtClean="0"/>
              <a:t>12/30/18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39BCC-2525-5448-8ADD-EBB1D38D47FB}" type="slidenum">
              <a:rPr lang="en-US" smtClean="0"/>
              <a:t>‹#›</a:t>
            </a:fld>
            <a:endParaRPr lang="en-US"/>
          </a:p>
        </p:txBody>
      </p:sp>
    </p:spTree>
    <p:extLst>
      <p:ext uri="{BB962C8B-B14F-4D97-AF65-F5344CB8AC3E}">
        <p14:creationId xmlns:p14="http://schemas.microsoft.com/office/powerpoint/2010/main" val="108315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CD8A38-8B16-7F4F-978A-257985A94199}" type="datetimeFigureOut">
              <a:rPr lang="en-US" smtClean="0"/>
              <a:t>12/30/18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39BCC-2525-5448-8ADD-EBB1D38D47FB}" type="slidenum">
              <a:rPr lang="en-US" smtClean="0"/>
              <a:t>‹#›</a:t>
            </a:fld>
            <a:endParaRPr lang="en-US"/>
          </a:p>
        </p:txBody>
      </p:sp>
    </p:spTree>
    <p:extLst>
      <p:ext uri="{BB962C8B-B14F-4D97-AF65-F5344CB8AC3E}">
        <p14:creationId xmlns:p14="http://schemas.microsoft.com/office/powerpoint/2010/main" val="336651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CD8A38-8B16-7F4F-978A-257985A94199}" type="datetimeFigureOut">
              <a:rPr lang="en-US" smtClean="0"/>
              <a:t>12/30/18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39BCC-2525-5448-8ADD-EBB1D38D47FB}" type="slidenum">
              <a:rPr lang="en-US" smtClean="0"/>
              <a:t>‹#›</a:t>
            </a:fld>
            <a:endParaRPr lang="en-US"/>
          </a:p>
        </p:txBody>
      </p:sp>
    </p:spTree>
    <p:extLst>
      <p:ext uri="{BB962C8B-B14F-4D97-AF65-F5344CB8AC3E}">
        <p14:creationId xmlns:p14="http://schemas.microsoft.com/office/powerpoint/2010/main" val="132336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CD8A38-8B16-7F4F-978A-257985A94199}" type="datetimeFigureOut">
              <a:rPr lang="en-US" smtClean="0"/>
              <a:t>12/30/18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39BCC-2525-5448-8ADD-EBB1D38D47FB}" type="slidenum">
              <a:rPr lang="en-US" smtClean="0"/>
              <a:t>‹#›</a:t>
            </a:fld>
            <a:endParaRPr lang="en-US"/>
          </a:p>
        </p:txBody>
      </p:sp>
    </p:spTree>
    <p:extLst>
      <p:ext uri="{BB962C8B-B14F-4D97-AF65-F5344CB8AC3E}">
        <p14:creationId xmlns:p14="http://schemas.microsoft.com/office/powerpoint/2010/main" val="16070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CD8A38-8B16-7F4F-978A-257985A94199}" type="datetimeFigureOut">
              <a:rPr lang="en-US" smtClean="0"/>
              <a:t>12/30/18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339BCC-2525-5448-8ADD-EBB1D38D47FB}" type="slidenum">
              <a:rPr lang="en-US" smtClean="0"/>
              <a:t>‹#›</a:t>
            </a:fld>
            <a:endParaRPr lang="en-US"/>
          </a:p>
        </p:txBody>
      </p:sp>
    </p:spTree>
    <p:extLst>
      <p:ext uri="{BB962C8B-B14F-4D97-AF65-F5344CB8AC3E}">
        <p14:creationId xmlns:p14="http://schemas.microsoft.com/office/powerpoint/2010/main" val="616883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CD8A38-8B16-7F4F-978A-257985A94199}" type="datetimeFigureOut">
              <a:rPr lang="en-US" smtClean="0"/>
              <a:t>12/30/18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39BCC-2525-5448-8ADD-EBB1D38D47FB}" type="slidenum">
              <a:rPr lang="en-US" smtClean="0"/>
              <a:t>‹#›</a:t>
            </a:fld>
            <a:endParaRPr lang="en-US"/>
          </a:p>
        </p:txBody>
      </p:sp>
    </p:spTree>
    <p:extLst>
      <p:ext uri="{BB962C8B-B14F-4D97-AF65-F5344CB8AC3E}">
        <p14:creationId xmlns:p14="http://schemas.microsoft.com/office/powerpoint/2010/main" val="2042866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CD8A38-8B16-7F4F-978A-257985A94199}" type="datetimeFigureOut">
              <a:rPr lang="en-US" smtClean="0"/>
              <a:t>12/30/18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339BCC-2525-5448-8ADD-EBB1D38D47FB}" type="slidenum">
              <a:rPr lang="en-US" smtClean="0"/>
              <a:t>‹#›</a:t>
            </a:fld>
            <a:endParaRPr lang="en-US"/>
          </a:p>
        </p:txBody>
      </p:sp>
    </p:spTree>
    <p:extLst>
      <p:ext uri="{BB962C8B-B14F-4D97-AF65-F5344CB8AC3E}">
        <p14:creationId xmlns:p14="http://schemas.microsoft.com/office/powerpoint/2010/main" val="944096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CD8A38-8B16-7F4F-978A-257985A94199}" type="datetimeFigureOut">
              <a:rPr lang="en-US" smtClean="0"/>
              <a:t>12/30/18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39BCC-2525-5448-8ADD-EBB1D38D47FB}" type="slidenum">
              <a:rPr lang="en-US" smtClean="0"/>
              <a:t>‹#›</a:t>
            </a:fld>
            <a:endParaRPr lang="en-US"/>
          </a:p>
        </p:txBody>
      </p:sp>
    </p:spTree>
    <p:extLst>
      <p:ext uri="{BB962C8B-B14F-4D97-AF65-F5344CB8AC3E}">
        <p14:creationId xmlns:p14="http://schemas.microsoft.com/office/powerpoint/2010/main" val="2967101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CD8A38-8B16-7F4F-978A-257985A94199}" type="datetimeFigureOut">
              <a:rPr lang="en-US" smtClean="0"/>
              <a:t>12/30/18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39BCC-2525-5448-8ADD-EBB1D38D47FB}" type="slidenum">
              <a:rPr lang="en-US" smtClean="0"/>
              <a:t>‹#›</a:t>
            </a:fld>
            <a:endParaRPr lang="en-US"/>
          </a:p>
        </p:txBody>
      </p:sp>
    </p:spTree>
    <p:extLst>
      <p:ext uri="{BB962C8B-B14F-4D97-AF65-F5344CB8AC3E}">
        <p14:creationId xmlns:p14="http://schemas.microsoft.com/office/powerpoint/2010/main" val="15962627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CD8A38-8B16-7F4F-978A-257985A94199}" type="datetimeFigureOut">
              <a:rPr lang="en-US" smtClean="0"/>
              <a:t>12/30/18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339BCC-2525-5448-8ADD-EBB1D38D47FB}" type="slidenum">
              <a:rPr lang="en-US" smtClean="0"/>
              <a:t>‹#›</a:t>
            </a:fld>
            <a:endParaRPr lang="en-US"/>
          </a:p>
        </p:txBody>
      </p:sp>
    </p:spTree>
    <p:extLst>
      <p:ext uri="{BB962C8B-B14F-4D97-AF65-F5344CB8AC3E}">
        <p14:creationId xmlns:p14="http://schemas.microsoft.com/office/powerpoint/2010/main" val="3713474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RQS1c5OCZZ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Gender &amp; Religion</a:t>
            </a:r>
            <a:endParaRPr lang="en-US" dirty="0"/>
          </a:p>
        </p:txBody>
      </p:sp>
      <p:pic>
        <p:nvPicPr>
          <p:cNvPr id="4" name="Picture 3" descr="image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300" y="3467100"/>
            <a:ext cx="3060700" cy="2654300"/>
          </a:xfrm>
          <a:prstGeom prst="rect">
            <a:avLst/>
          </a:prstGeom>
        </p:spPr>
      </p:pic>
    </p:spTree>
    <p:extLst>
      <p:ext uri="{BB962C8B-B14F-4D97-AF65-F5344CB8AC3E}">
        <p14:creationId xmlns:p14="http://schemas.microsoft.com/office/powerpoint/2010/main" val="821455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Sexism in Religious Texts</a:t>
            </a:r>
            <a:endParaRPr lang="en-US" dirty="0"/>
          </a:p>
        </p:txBody>
      </p:sp>
      <p:sp>
        <p:nvSpPr>
          <p:cNvPr id="3" name="Content Placeholder 2"/>
          <p:cNvSpPr>
            <a:spLocks noGrp="1"/>
          </p:cNvSpPr>
          <p:nvPr>
            <p:ph idx="1"/>
          </p:nvPr>
        </p:nvSpPr>
        <p:spPr/>
        <p:txBody>
          <a:bodyPr/>
          <a:lstStyle/>
          <a:p>
            <a:r>
              <a:rPr lang="en-US" dirty="0" smtClean="0"/>
              <a:t>Many religious texts have an absence of the female experience</a:t>
            </a:r>
          </a:p>
          <a:p>
            <a:r>
              <a:rPr lang="en-US" dirty="0" smtClean="0"/>
              <a:t>Women are portrayed as objects</a:t>
            </a:r>
          </a:p>
          <a:p>
            <a:r>
              <a:rPr lang="en-US" dirty="0" smtClean="0"/>
              <a:t>Women in religious texts are obedience and admonished for disobedience to men</a:t>
            </a:r>
          </a:p>
          <a:p>
            <a:r>
              <a:rPr lang="en-US" dirty="0" err="1" smtClean="0"/>
              <a:t>Sacralize</a:t>
            </a:r>
            <a:r>
              <a:rPr lang="en-US" dirty="0" smtClean="0"/>
              <a:t> patriarchy: to support traditional notions of women’s roles and accept lower status of women</a:t>
            </a:r>
          </a:p>
          <a:p>
            <a:endParaRPr lang="en-US" dirty="0" smtClean="0"/>
          </a:p>
          <a:p>
            <a:endParaRPr lang="en-US" dirty="0"/>
          </a:p>
        </p:txBody>
      </p:sp>
    </p:spTree>
    <p:extLst>
      <p:ext uri="{BB962C8B-B14F-4D97-AF65-F5344CB8AC3E}">
        <p14:creationId xmlns:p14="http://schemas.microsoft.com/office/powerpoint/2010/main" val="4097195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Sexism in Religious Texts</a:t>
            </a:r>
            <a:endParaRPr lang="en-US" dirty="0"/>
          </a:p>
        </p:txBody>
      </p:sp>
      <p:sp>
        <p:nvSpPr>
          <p:cNvPr id="3" name="Content Placeholder 2"/>
          <p:cNvSpPr>
            <a:spLocks noGrp="1"/>
          </p:cNvSpPr>
          <p:nvPr>
            <p:ph idx="1"/>
          </p:nvPr>
        </p:nvSpPr>
        <p:spPr/>
        <p:txBody>
          <a:bodyPr/>
          <a:lstStyle/>
          <a:p>
            <a:r>
              <a:rPr lang="en-US" dirty="0" smtClean="0"/>
              <a:t>Admires women’s value as a wife &amp; mother but prevents women from participating fully in ritual life</a:t>
            </a:r>
          </a:p>
          <a:p>
            <a:r>
              <a:rPr lang="en-US" dirty="0" smtClean="0"/>
              <a:t>Makes women feel guilty if they rebel</a:t>
            </a:r>
          </a:p>
          <a:p>
            <a:r>
              <a:rPr lang="en-US" dirty="0" smtClean="0"/>
              <a:t>Mary Daly wrote, “The endorsement of traditional gender roles in religious texts acts to convince women to accept their lower status.”</a:t>
            </a:r>
            <a:endParaRPr lang="en-US" dirty="0"/>
          </a:p>
        </p:txBody>
      </p:sp>
    </p:spTree>
    <p:extLst>
      <p:ext uri="{BB962C8B-B14F-4D97-AF65-F5344CB8AC3E}">
        <p14:creationId xmlns:p14="http://schemas.microsoft.com/office/powerpoint/2010/main" val="383719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 in Religious Stories</a:t>
            </a:r>
            <a:endParaRPr lang="en-US" dirty="0"/>
          </a:p>
        </p:txBody>
      </p:sp>
      <p:sp>
        <p:nvSpPr>
          <p:cNvPr id="3" name="Content Placeholder 2"/>
          <p:cNvSpPr>
            <a:spLocks noGrp="1"/>
          </p:cNvSpPr>
          <p:nvPr>
            <p:ph idx="1"/>
          </p:nvPr>
        </p:nvSpPr>
        <p:spPr/>
        <p:txBody>
          <a:bodyPr/>
          <a:lstStyle/>
          <a:p>
            <a:r>
              <a:rPr lang="en-US" dirty="0" smtClean="0"/>
              <a:t>Many religious stories perpetuate women’s lower status. This is done by painting women’s sexuality as dangerous. Women are presented as subordinate to men. Women are presented as obedient and subservient wives and mothers. Their lower status is punishment for their nature.</a:t>
            </a:r>
            <a:endParaRPr lang="en-US" dirty="0"/>
          </a:p>
        </p:txBody>
      </p:sp>
    </p:spTree>
    <p:extLst>
      <p:ext uri="{BB962C8B-B14F-4D97-AF65-F5344CB8AC3E}">
        <p14:creationId xmlns:p14="http://schemas.microsoft.com/office/powerpoint/2010/main" val="2171400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Hermeneutics</a:t>
            </a:r>
            <a:endParaRPr lang="en-US" dirty="0"/>
          </a:p>
        </p:txBody>
      </p:sp>
      <p:sp>
        <p:nvSpPr>
          <p:cNvPr id="3" name="Content Placeholder 2"/>
          <p:cNvSpPr>
            <a:spLocks noGrp="1"/>
          </p:cNvSpPr>
          <p:nvPr>
            <p:ph idx="1"/>
          </p:nvPr>
        </p:nvSpPr>
        <p:spPr/>
        <p:txBody>
          <a:bodyPr/>
          <a:lstStyle/>
          <a:p>
            <a:r>
              <a:rPr lang="en-US" dirty="0" smtClean="0"/>
              <a:t>The study of the principles of interpretation for religious texts</a:t>
            </a:r>
          </a:p>
          <a:p>
            <a:r>
              <a:rPr lang="en-US" dirty="0" smtClean="0"/>
              <a:t>Interpretation of a text has important implications for women</a:t>
            </a:r>
          </a:p>
          <a:p>
            <a:r>
              <a:rPr lang="en-US" dirty="0" smtClean="0"/>
              <a:t>Methods of interpretation: 1) Literal, 2) Allegorical, 3) Historical</a:t>
            </a:r>
            <a:endParaRPr lang="en-US" dirty="0"/>
          </a:p>
        </p:txBody>
      </p:sp>
    </p:spTree>
    <p:extLst>
      <p:ext uri="{BB962C8B-B14F-4D97-AF65-F5344CB8AC3E}">
        <p14:creationId xmlns:p14="http://schemas.microsoft.com/office/powerpoint/2010/main" val="4207282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Interpretations of Religious Texts</a:t>
            </a:r>
            <a:endParaRPr lang="en-US" dirty="0"/>
          </a:p>
        </p:txBody>
      </p:sp>
      <p:sp>
        <p:nvSpPr>
          <p:cNvPr id="3" name="Content Placeholder 2"/>
          <p:cNvSpPr>
            <a:spLocks noGrp="1"/>
          </p:cNvSpPr>
          <p:nvPr>
            <p:ph idx="1"/>
          </p:nvPr>
        </p:nvSpPr>
        <p:spPr/>
        <p:txBody>
          <a:bodyPr/>
          <a:lstStyle/>
          <a:p>
            <a:r>
              <a:rPr lang="en-US" dirty="0" smtClean="0"/>
              <a:t>Fundamentalist strains of religion are more likely to interpret texts as the literal word of god. So, traditional relationships and gender roles, found in these texts, are seen as prescriptions for modern life.</a:t>
            </a:r>
            <a:endParaRPr lang="en-US" dirty="0"/>
          </a:p>
        </p:txBody>
      </p:sp>
    </p:spTree>
    <p:extLst>
      <p:ext uri="{BB962C8B-B14F-4D97-AF65-F5344CB8AC3E}">
        <p14:creationId xmlns:p14="http://schemas.microsoft.com/office/powerpoint/2010/main" val="2760152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Interpretations of Religious Texts</a:t>
            </a:r>
            <a:endParaRPr lang="en-US" dirty="0"/>
          </a:p>
        </p:txBody>
      </p:sp>
      <p:sp>
        <p:nvSpPr>
          <p:cNvPr id="3" name="Content Placeholder 2"/>
          <p:cNvSpPr>
            <a:spLocks noGrp="1"/>
          </p:cNvSpPr>
          <p:nvPr>
            <p:ph idx="1"/>
          </p:nvPr>
        </p:nvSpPr>
        <p:spPr/>
        <p:txBody>
          <a:bodyPr>
            <a:normAutofit fontScale="92500"/>
          </a:bodyPr>
          <a:lstStyle/>
          <a:p>
            <a:r>
              <a:rPr lang="en-US" dirty="0" smtClean="0"/>
              <a:t>More liberal streams of religious traditions, will look at religious texts will look at the scriptures metaphorically and consider the historical and socio-cultural context in which they were written.</a:t>
            </a:r>
          </a:p>
          <a:p>
            <a:r>
              <a:rPr lang="en-US" dirty="0" smtClean="0"/>
              <a:t>This provides room for some textual selectivity and creativity.</a:t>
            </a:r>
          </a:p>
          <a:p>
            <a:r>
              <a:rPr lang="en-US" dirty="0" smtClean="0"/>
              <a:t>Passages that condone women’s subordination, can be seen as historical reflections rather than as models for the contemporary period.</a:t>
            </a:r>
            <a:endParaRPr lang="en-US" dirty="0"/>
          </a:p>
        </p:txBody>
      </p:sp>
    </p:spTree>
    <p:extLst>
      <p:ext uri="{BB962C8B-B14F-4D97-AF65-F5344CB8AC3E}">
        <p14:creationId xmlns:p14="http://schemas.microsoft.com/office/powerpoint/2010/main" val="604882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Gender Equality in Scriptural Traditions</a:t>
            </a:r>
            <a:endParaRPr lang="en-US" dirty="0"/>
          </a:p>
        </p:txBody>
      </p:sp>
      <p:sp>
        <p:nvSpPr>
          <p:cNvPr id="3" name="Content Placeholder 2"/>
          <p:cNvSpPr>
            <a:spLocks noGrp="1"/>
          </p:cNvSpPr>
          <p:nvPr>
            <p:ph idx="1"/>
          </p:nvPr>
        </p:nvSpPr>
        <p:spPr/>
        <p:txBody>
          <a:bodyPr/>
          <a:lstStyle/>
          <a:p>
            <a:r>
              <a:rPr lang="en-US" dirty="0" smtClean="0"/>
              <a:t>Most religious texts have passages that are egalitarian and can be interpreted in ways favorable to women’s equality</a:t>
            </a:r>
          </a:p>
          <a:p>
            <a:r>
              <a:rPr lang="en-US" dirty="0" smtClean="0"/>
              <a:t>In the formative years of many religions, women had greater roles and status</a:t>
            </a:r>
          </a:p>
          <a:p>
            <a:r>
              <a:rPr lang="en-US" dirty="0" smtClean="0"/>
              <a:t>After the original leadership died, new writings an interpretations emerged that justified patriarchy</a:t>
            </a:r>
            <a:endParaRPr lang="en-US" dirty="0"/>
          </a:p>
        </p:txBody>
      </p:sp>
    </p:spTree>
    <p:extLst>
      <p:ext uri="{BB962C8B-B14F-4D97-AF65-F5344CB8AC3E}">
        <p14:creationId xmlns:p14="http://schemas.microsoft.com/office/powerpoint/2010/main" val="2813758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Sex-segregated Practices</a:t>
            </a:r>
            <a:endParaRPr lang="en-US" dirty="0"/>
          </a:p>
        </p:txBody>
      </p:sp>
      <p:sp>
        <p:nvSpPr>
          <p:cNvPr id="3" name="Content Placeholder 2"/>
          <p:cNvSpPr>
            <a:spLocks noGrp="1"/>
          </p:cNvSpPr>
          <p:nvPr>
            <p:ph idx="1"/>
          </p:nvPr>
        </p:nvSpPr>
        <p:spPr/>
        <p:txBody>
          <a:bodyPr/>
          <a:lstStyle/>
          <a:p>
            <a:r>
              <a:rPr lang="en-US" dirty="0" smtClean="0"/>
              <a:t>Different religious rituals and obligations based on sex</a:t>
            </a:r>
          </a:p>
          <a:p>
            <a:r>
              <a:rPr lang="en-US" dirty="0" smtClean="0"/>
              <a:t>Leadership roles tend to be reserved for men</a:t>
            </a:r>
          </a:p>
          <a:p>
            <a:r>
              <a:rPr lang="en-US" dirty="0" smtClean="0"/>
              <a:t>Women are depicted as spiritually inferior</a:t>
            </a:r>
          </a:p>
          <a:p>
            <a:r>
              <a:rPr lang="en-US" dirty="0" smtClean="0"/>
              <a:t>Often women are kept theologically illiterate</a:t>
            </a:r>
          </a:p>
          <a:p>
            <a:endParaRPr lang="en-US" dirty="0"/>
          </a:p>
        </p:txBody>
      </p:sp>
    </p:spTree>
    <p:extLst>
      <p:ext uri="{BB962C8B-B14F-4D97-AF65-F5344CB8AC3E}">
        <p14:creationId xmlns:p14="http://schemas.microsoft.com/office/powerpoint/2010/main" val="520315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Reformist Efforts in Feminist Theology</a:t>
            </a:r>
            <a:endParaRPr lang="en-US" dirty="0"/>
          </a:p>
        </p:txBody>
      </p:sp>
      <p:sp>
        <p:nvSpPr>
          <p:cNvPr id="3" name="Content Placeholder 2"/>
          <p:cNvSpPr>
            <a:spLocks noGrp="1"/>
          </p:cNvSpPr>
          <p:nvPr>
            <p:ph idx="1"/>
          </p:nvPr>
        </p:nvSpPr>
        <p:spPr/>
        <p:txBody>
          <a:bodyPr/>
          <a:lstStyle/>
          <a:p>
            <a:r>
              <a:rPr lang="en-US" dirty="0" smtClean="0"/>
              <a:t>Feminist theologians agree on two basic things:</a:t>
            </a:r>
          </a:p>
          <a:p>
            <a:r>
              <a:rPr lang="en-US" dirty="0" smtClean="0"/>
              <a:t>1) Human experience is the source of authority for authentic religious expression</a:t>
            </a:r>
          </a:p>
          <a:p>
            <a:r>
              <a:rPr lang="en-US" dirty="0" smtClean="0"/>
              <a:t>2) Religious expressions must promote the full humanity of women as well as men</a:t>
            </a:r>
            <a:endParaRPr lang="en-US" dirty="0"/>
          </a:p>
        </p:txBody>
      </p:sp>
    </p:spTree>
    <p:extLst>
      <p:ext uri="{BB962C8B-B14F-4D97-AF65-F5344CB8AC3E}">
        <p14:creationId xmlns:p14="http://schemas.microsoft.com/office/powerpoint/2010/main" val="2292459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Bases to reform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Gender Equality</a:t>
            </a:r>
          </a:p>
          <a:p>
            <a:r>
              <a:rPr lang="en-US" dirty="0" smtClean="0"/>
              <a:t>Feminist Reformers bring religion closer to its true core of equality and freedom</a:t>
            </a:r>
          </a:p>
          <a:p>
            <a:r>
              <a:rPr lang="en-US" dirty="0" smtClean="0"/>
              <a:t>Changing religious language to be more (female) inclusive</a:t>
            </a:r>
          </a:p>
          <a:p>
            <a:r>
              <a:rPr lang="en-US" dirty="0" smtClean="0"/>
              <a:t>De-emphasizing the masculine face of god</a:t>
            </a:r>
          </a:p>
          <a:p>
            <a:r>
              <a:rPr lang="en-US" dirty="0" smtClean="0"/>
              <a:t>Reducing sexism in religious practice</a:t>
            </a:r>
          </a:p>
          <a:p>
            <a:r>
              <a:rPr lang="en-US" dirty="0" smtClean="0"/>
              <a:t>The re-examination of religious texts and history in order to promote women’s </a:t>
            </a:r>
            <a:r>
              <a:rPr lang="en-US" dirty="0" err="1" smtClean="0"/>
              <a:t>equlaity</a:t>
            </a:r>
            <a:r>
              <a:rPr lang="en-US" dirty="0" smtClean="0"/>
              <a:t> </a:t>
            </a:r>
          </a:p>
          <a:p>
            <a:endParaRPr lang="en-US" dirty="0" smtClean="0"/>
          </a:p>
          <a:p>
            <a:endParaRPr lang="en-US" dirty="0"/>
          </a:p>
        </p:txBody>
      </p:sp>
    </p:spTree>
    <p:extLst>
      <p:ext uri="{BB962C8B-B14F-4D97-AF65-F5344CB8AC3E}">
        <p14:creationId xmlns:p14="http://schemas.microsoft.com/office/powerpoint/2010/main" val="2358734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Feminist theologian Rosemary </a:t>
            </a:r>
            <a:r>
              <a:rPr lang="en-US" dirty="0" err="1" smtClean="0"/>
              <a:t>Ruether</a:t>
            </a:r>
            <a:r>
              <a:rPr lang="en-US" dirty="0" smtClean="0"/>
              <a:t> wrote, </a:t>
            </a:r>
          </a:p>
          <a:p>
            <a:r>
              <a:rPr lang="en-US" dirty="0" smtClean="0"/>
              <a:t>“Religion is the most important shaper and enforcer of the image and role of women in culture and society.”</a:t>
            </a:r>
          </a:p>
          <a:p>
            <a:endParaRPr lang="en-US" dirty="0"/>
          </a:p>
        </p:txBody>
      </p:sp>
      <p:pic>
        <p:nvPicPr>
          <p:cNvPr id="4" name="Picture 3" descr="rosemaryruether-extended-post0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00" y="3873500"/>
            <a:ext cx="3556000" cy="2667000"/>
          </a:xfrm>
          <a:prstGeom prst="rect">
            <a:avLst/>
          </a:prstGeom>
        </p:spPr>
      </p:pic>
    </p:spTree>
    <p:extLst>
      <p:ext uri="{BB962C8B-B14F-4D97-AF65-F5344CB8AC3E}">
        <p14:creationId xmlns:p14="http://schemas.microsoft.com/office/powerpoint/2010/main" val="239646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Religion and Gender Equality:</a:t>
            </a:r>
            <a:br>
              <a:rPr lang="en-US" dirty="0" smtClean="0"/>
            </a:br>
            <a:endParaRPr lang="en-US" dirty="0"/>
          </a:p>
        </p:txBody>
      </p:sp>
      <p:sp>
        <p:nvSpPr>
          <p:cNvPr id="3" name="Content Placeholder 2"/>
          <p:cNvSpPr>
            <a:spLocks noGrp="1"/>
          </p:cNvSpPr>
          <p:nvPr>
            <p:ph idx="1"/>
          </p:nvPr>
        </p:nvSpPr>
        <p:spPr/>
        <p:txBody>
          <a:bodyPr/>
          <a:lstStyle/>
          <a:p>
            <a:r>
              <a:rPr lang="en-US" dirty="0" err="1" smtClean="0"/>
              <a:t>Ruether</a:t>
            </a:r>
            <a:r>
              <a:rPr lang="en-US" dirty="0" smtClean="0"/>
              <a:t> is arguing that religion is the primary shaper of gender ideologies. Basically, religion is the shaper of culture that informs gender ideology.</a:t>
            </a:r>
          </a:p>
          <a:p>
            <a:r>
              <a:rPr lang="en-US" dirty="0" smtClean="0"/>
              <a:t>Religion plays a critical role in presenting patriarchy as inevitable and morally correct. </a:t>
            </a:r>
            <a:endParaRPr lang="en-US" dirty="0"/>
          </a:p>
        </p:txBody>
      </p:sp>
    </p:spTree>
    <p:extLst>
      <p:ext uri="{BB962C8B-B14F-4D97-AF65-F5344CB8AC3E}">
        <p14:creationId xmlns:p14="http://schemas.microsoft.com/office/powerpoint/2010/main" val="848317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Feminist theologians are charged with two tasks: </a:t>
            </a:r>
            <a:br>
              <a:rPr lang="en-US" sz="3200" dirty="0" smtClean="0"/>
            </a:br>
            <a:endParaRPr lang="en-US" sz="3200" dirty="0"/>
          </a:p>
        </p:txBody>
      </p:sp>
      <p:sp>
        <p:nvSpPr>
          <p:cNvPr id="3" name="Content Placeholder 2"/>
          <p:cNvSpPr>
            <a:spLocks noGrp="1"/>
          </p:cNvSpPr>
          <p:nvPr>
            <p:ph idx="1"/>
          </p:nvPr>
        </p:nvSpPr>
        <p:spPr/>
        <p:txBody>
          <a:bodyPr/>
          <a:lstStyle/>
          <a:p>
            <a:r>
              <a:rPr lang="en-US" dirty="0" smtClean="0"/>
              <a:t>1. to critique and struggle against the oppression of women, and</a:t>
            </a:r>
          </a:p>
          <a:p>
            <a:r>
              <a:rPr lang="en-US" dirty="0" smtClean="0"/>
              <a:t>2. to reform and reconstruct religion so that it includes the voices of women and that women are recognized as equal</a:t>
            </a:r>
            <a:endParaRPr lang="en-US" dirty="0"/>
          </a:p>
        </p:txBody>
      </p:sp>
    </p:spTree>
    <p:extLst>
      <p:ext uri="{BB962C8B-B14F-4D97-AF65-F5344CB8AC3E}">
        <p14:creationId xmlns:p14="http://schemas.microsoft.com/office/powerpoint/2010/main" val="138767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 Traditions Have Egalitarian Streams</a:t>
            </a:r>
            <a:endParaRPr lang="en-US" dirty="0"/>
          </a:p>
        </p:txBody>
      </p:sp>
      <p:sp>
        <p:nvSpPr>
          <p:cNvPr id="3" name="Content Placeholder 2"/>
          <p:cNvSpPr>
            <a:spLocks noGrp="1"/>
          </p:cNvSpPr>
          <p:nvPr>
            <p:ph idx="1"/>
          </p:nvPr>
        </p:nvSpPr>
        <p:spPr/>
        <p:txBody>
          <a:bodyPr/>
          <a:lstStyle/>
          <a:p>
            <a:r>
              <a:rPr lang="en-US" dirty="0" smtClean="0"/>
              <a:t>Some religious traditions, and some streams within many religious traditions promote gender equality. Some religion and streams/denominations are more supportive of gender equality than others. </a:t>
            </a:r>
          </a:p>
          <a:p>
            <a:r>
              <a:rPr lang="en-US" dirty="0" smtClean="0"/>
              <a:t>There are progressive and egalitarian principles within most religious traditions.</a:t>
            </a:r>
            <a:endParaRPr lang="en-US" dirty="0"/>
          </a:p>
        </p:txBody>
      </p:sp>
    </p:spTree>
    <p:extLst>
      <p:ext uri="{BB962C8B-B14F-4D97-AF65-F5344CB8AC3E}">
        <p14:creationId xmlns:p14="http://schemas.microsoft.com/office/powerpoint/2010/main" val="2905742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Fundamentalist Tendencies</a:t>
            </a:r>
            <a:endParaRPr lang="en-US" dirty="0"/>
          </a:p>
        </p:txBody>
      </p:sp>
      <p:sp>
        <p:nvSpPr>
          <p:cNvPr id="3" name="Content Placeholder 2"/>
          <p:cNvSpPr>
            <a:spLocks noGrp="1"/>
          </p:cNvSpPr>
          <p:nvPr>
            <p:ph idx="1"/>
          </p:nvPr>
        </p:nvSpPr>
        <p:spPr/>
        <p:txBody>
          <a:bodyPr/>
          <a:lstStyle/>
          <a:p>
            <a:r>
              <a:rPr lang="en-US" dirty="0" smtClean="0"/>
              <a:t>However, what </a:t>
            </a:r>
            <a:r>
              <a:rPr lang="en-US" dirty="0" err="1" smtClean="0"/>
              <a:t>Ruether</a:t>
            </a:r>
            <a:r>
              <a:rPr lang="en-US" dirty="0" smtClean="0"/>
              <a:t> and other female theologians are addressing are those traditions, especially those that fit within the rubric of “fundamentalism” that promote traditional roles for women and limit women’s rights.</a:t>
            </a:r>
          </a:p>
          <a:p>
            <a:r>
              <a:rPr lang="en-US" dirty="0" smtClean="0"/>
              <a:t>These traditions see patriarchy as “truth” and inevitable. </a:t>
            </a:r>
            <a:endParaRPr lang="en-US" dirty="0"/>
          </a:p>
        </p:txBody>
      </p:sp>
    </p:spTree>
    <p:extLst>
      <p:ext uri="{BB962C8B-B14F-4D97-AF65-F5344CB8AC3E}">
        <p14:creationId xmlns:p14="http://schemas.microsoft.com/office/powerpoint/2010/main" val="3507312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Feminist theologians see these traditions as</a:t>
            </a:r>
            <a:br>
              <a:rPr lang="en-US" sz="3200" dirty="0" smtClean="0"/>
            </a:br>
            <a:endParaRPr lang="en-US" sz="3200" dirty="0"/>
          </a:p>
        </p:txBody>
      </p:sp>
      <p:sp>
        <p:nvSpPr>
          <p:cNvPr id="3" name="Content Placeholder 2"/>
          <p:cNvSpPr>
            <a:spLocks noGrp="1"/>
          </p:cNvSpPr>
          <p:nvPr>
            <p:ph idx="1"/>
          </p:nvPr>
        </p:nvSpPr>
        <p:spPr/>
        <p:txBody>
          <a:bodyPr/>
          <a:lstStyle/>
          <a:p>
            <a:r>
              <a:rPr lang="en-US" dirty="0" smtClean="0"/>
              <a:t>1. patriarchal in origin, development, authority and power.</a:t>
            </a:r>
          </a:p>
          <a:p>
            <a:r>
              <a:rPr lang="en-US" dirty="0" smtClean="0"/>
              <a:t>2. promoting men’s power, authority, and knowledge as greater</a:t>
            </a:r>
          </a:p>
          <a:p>
            <a:r>
              <a:rPr lang="en-US" dirty="0" smtClean="0"/>
              <a:t>3. legitimizers of women’s subordinate and submissive status</a:t>
            </a:r>
          </a:p>
          <a:p>
            <a:r>
              <a:rPr lang="en-US" dirty="0" smtClean="0"/>
              <a:t>4. legitimizers of men’s authority and power</a:t>
            </a:r>
            <a:endParaRPr lang="en-US" dirty="0"/>
          </a:p>
        </p:txBody>
      </p:sp>
    </p:spTree>
    <p:extLst>
      <p:ext uri="{BB962C8B-B14F-4D97-AF65-F5344CB8AC3E}">
        <p14:creationId xmlns:p14="http://schemas.microsoft.com/office/powerpoint/2010/main" val="277229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Feminist critiques of patriarchy in religion</a:t>
            </a:r>
            <a:br>
              <a:rPr lang="en-US" sz="3200" dirty="0" smtClean="0"/>
            </a:br>
            <a:endParaRPr lang="en-US" sz="3200" dirty="0"/>
          </a:p>
        </p:txBody>
      </p:sp>
      <p:sp>
        <p:nvSpPr>
          <p:cNvPr id="3" name="Content Placeholder 2"/>
          <p:cNvSpPr>
            <a:spLocks noGrp="1"/>
          </p:cNvSpPr>
          <p:nvPr>
            <p:ph idx="1"/>
          </p:nvPr>
        </p:nvSpPr>
        <p:spPr/>
        <p:txBody>
          <a:bodyPr/>
          <a:lstStyle/>
          <a:p>
            <a:r>
              <a:rPr lang="en-US" dirty="0" smtClean="0"/>
              <a:t>1. Masculine God-language</a:t>
            </a:r>
          </a:p>
          <a:p>
            <a:r>
              <a:rPr lang="en-US" dirty="0" smtClean="0"/>
              <a:t>2. Sexism in religious texts</a:t>
            </a:r>
          </a:p>
          <a:p>
            <a:r>
              <a:rPr lang="en-US" dirty="0" smtClean="0"/>
              <a:t>3. Sexism in the interpretation of religious texts</a:t>
            </a:r>
          </a:p>
          <a:p>
            <a:r>
              <a:rPr lang="en-US" dirty="0" smtClean="0"/>
              <a:t>4. Patriarchal leadership</a:t>
            </a:r>
          </a:p>
          <a:p>
            <a:r>
              <a:rPr lang="en-US" dirty="0" smtClean="0"/>
              <a:t>5. Sex-segregated worship and rituals</a:t>
            </a:r>
            <a:endParaRPr lang="en-US" dirty="0"/>
          </a:p>
        </p:txBody>
      </p:sp>
    </p:spTree>
    <p:extLst>
      <p:ext uri="{BB962C8B-B14F-4D97-AF65-F5344CB8AC3E}">
        <p14:creationId xmlns:p14="http://schemas.microsoft.com/office/powerpoint/2010/main" val="926354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Masculine God-language</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1. This provides male imagery of power and authority</a:t>
            </a:r>
          </a:p>
          <a:p>
            <a:r>
              <a:rPr lang="en-US" dirty="0" smtClean="0"/>
              <a:t>2. Masculine God-language shapes reality and perceptions of the sexes</a:t>
            </a:r>
          </a:p>
          <a:p>
            <a:endParaRPr lang="en-US" dirty="0"/>
          </a:p>
          <a:p>
            <a:r>
              <a:rPr lang="en-US" dirty="0" smtClean="0"/>
              <a:t>View: Episcopalians adopt Gender-Free Language; Tucker reacts:</a:t>
            </a:r>
          </a:p>
          <a:p>
            <a:r>
              <a:rPr lang="en-US" dirty="0" smtClean="0">
                <a:hlinkClick r:id="rId2"/>
              </a:rPr>
              <a:t>https://</a:t>
            </a:r>
            <a:r>
              <a:rPr lang="en-US" dirty="0" err="1" smtClean="0">
                <a:hlinkClick r:id="rId2"/>
              </a:rPr>
              <a:t>www.youtube.com</a:t>
            </a:r>
            <a:r>
              <a:rPr lang="en-US" dirty="0" smtClean="0">
                <a:hlinkClick r:id="rId2"/>
              </a:rPr>
              <a:t>/</a:t>
            </a:r>
            <a:r>
              <a:rPr lang="en-US" dirty="0" err="1" smtClean="0">
                <a:hlinkClick r:id="rId2"/>
              </a:rPr>
              <a:t>watch?v</a:t>
            </a:r>
            <a:r>
              <a:rPr lang="en-US" dirty="0" smtClean="0">
                <a:hlinkClick r:id="rId2"/>
              </a:rPr>
              <a:t>=RQS1c5OCZZI</a:t>
            </a:r>
            <a:endParaRPr lang="en-US" dirty="0"/>
          </a:p>
        </p:txBody>
      </p:sp>
    </p:spTree>
    <p:extLst>
      <p:ext uri="{BB962C8B-B14F-4D97-AF65-F5344CB8AC3E}">
        <p14:creationId xmlns:p14="http://schemas.microsoft.com/office/powerpoint/2010/main" val="4068538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10752</TotalTime>
  <Words>825</Words>
  <Application>Microsoft Macintosh PowerPoint</Application>
  <PresentationFormat>On-screen Show (4:3)</PresentationFormat>
  <Paragraphs>73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Gender &amp; Religion</vt:lpstr>
      <vt:lpstr>PowerPoint Presentation</vt:lpstr>
      <vt:lpstr>Religion and Gender Equality: </vt:lpstr>
      <vt:lpstr>Feminist theologians are charged with two tasks:  </vt:lpstr>
      <vt:lpstr>All Traditions Have Egalitarian Streams</vt:lpstr>
      <vt:lpstr>Fundamentalist Tendencies</vt:lpstr>
      <vt:lpstr>Feminist theologians see these traditions as </vt:lpstr>
      <vt:lpstr>Feminist critiques of patriarchy in religion </vt:lpstr>
      <vt:lpstr>Masculine God-language </vt:lpstr>
      <vt:lpstr>Sexism in Religious Texts</vt:lpstr>
      <vt:lpstr>Sexism in Religious Texts</vt:lpstr>
      <vt:lpstr>Messages in Religious Stories</vt:lpstr>
      <vt:lpstr>Hermeneutics</vt:lpstr>
      <vt:lpstr>Interpretations of Religious Texts</vt:lpstr>
      <vt:lpstr>Interpretations of Religious Texts</vt:lpstr>
      <vt:lpstr>Gender Equality in Scriptural Traditions</vt:lpstr>
      <vt:lpstr>Sex-segregated Practices</vt:lpstr>
      <vt:lpstr>Reformist Efforts in Feminist Theology</vt:lpstr>
      <vt:lpstr>Bases to reform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&amp; Religion</dc:title>
  <dc:creator>Hilit Surowitz</dc:creator>
  <cp:lastModifiedBy>Hilit Surowitz</cp:lastModifiedBy>
  <cp:revision>8</cp:revision>
  <dcterms:created xsi:type="dcterms:W3CDTF">2018-12-31T04:21:09Z</dcterms:created>
  <dcterms:modified xsi:type="dcterms:W3CDTF">2019-01-07T15:33:57Z</dcterms:modified>
</cp:coreProperties>
</file>