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326E2-0DDF-4986-A6AC-DC8AAA2FB37F}" v="18" dt="2020-04-28T13:09:49.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9" d="100"/>
          <a:sy n="109"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ardekian" userId="8e83f5d1f9fab295" providerId="LiveId" clId="{AA4326E2-0DDF-4986-A6AC-DC8AAA2FB37F}"/>
    <pc:docChg chg="undo custSel addSld delSld modSld">
      <pc:chgData name="Jack Mardekian" userId="8e83f5d1f9fab295" providerId="LiveId" clId="{AA4326E2-0DDF-4986-A6AC-DC8AAA2FB37F}" dt="2020-04-28T13:11:21.343" v="296" actId="1076"/>
      <pc:docMkLst>
        <pc:docMk/>
      </pc:docMkLst>
      <pc:sldChg chg="modSp mod">
        <pc:chgData name="Jack Mardekian" userId="8e83f5d1f9fab295" providerId="LiveId" clId="{AA4326E2-0DDF-4986-A6AC-DC8AAA2FB37F}" dt="2020-04-28T12:44:58.900" v="2" actId="13926"/>
        <pc:sldMkLst>
          <pc:docMk/>
          <pc:sldMk cId="309102513" sldId="257"/>
        </pc:sldMkLst>
        <pc:spChg chg="mod">
          <ac:chgData name="Jack Mardekian" userId="8e83f5d1f9fab295" providerId="LiveId" clId="{AA4326E2-0DDF-4986-A6AC-DC8AAA2FB37F}" dt="2020-04-28T12:44:58.900" v="2" actId="13926"/>
          <ac:spMkLst>
            <pc:docMk/>
            <pc:sldMk cId="309102513" sldId="257"/>
            <ac:spMk id="3" creationId="{3DB9559F-EEC3-436D-83C3-F976DE06382E}"/>
          </ac:spMkLst>
        </pc:spChg>
      </pc:sldChg>
      <pc:sldChg chg="addSp delSp modSp mod">
        <pc:chgData name="Jack Mardekian" userId="8e83f5d1f9fab295" providerId="LiveId" clId="{AA4326E2-0DDF-4986-A6AC-DC8AAA2FB37F}" dt="2020-04-28T13:00:57.874" v="137" actId="21"/>
        <pc:sldMkLst>
          <pc:docMk/>
          <pc:sldMk cId="2924028809" sldId="258"/>
        </pc:sldMkLst>
        <pc:spChg chg="add del mod">
          <ac:chgData name="Jack Mardekian" userId="8e83f5d1f9fab295" providerId="LiveId" clId="{AA4326E2-0DDF-4986-A6AC-DC8AAA2FB37F}" dt="2020-04-28T13:00:57.874" v="137" actId="21"/>
          <ac:spMkLst>
            <pc:docMk/>
            <pc:sldMk cId="2924028809" sldId="258"/>
            <ac:spMk id="3" creationId="{8D8852AB-BB00-4E3F-8871-2F0D6552D316}"/>
          </ac:spMkLst>
        </pc:spChg>
        <pc:spChg chg="add mod">
          <ac:chgData name="Jack Mardekian" userId="8e83f5d1f9fab295" providerId="LiveId" clId="{AA4326E2-0DDF-4986-A6AC-DC8AAA2FB37F}" dt="2020-04-28T12:46:41.703" v="5" actId="1076"/>
          <ac:spMkLst>
            <pc:docMk/>
            <pc:sldMk cId="2924028809" sldId="258"/>
            <ac:spMk id="4" creationId="{1486AA39-6E6F-4E24-AB78-73318C0A8450}"/>
          </ac:spMkLst>
        </pc:spChg>
      </pc:sldChg>
      <pc:sldChg chg="addSp delSp modSp mod">
        <pc:chgData name="Jack Mardekian" userId="8e83f5d1f9fab295" providerId="LiveId" clId="{AA4326E2-0DDF-4986-A6AC-DC8AAA2FB37F}" dt="2020-04-28T13:09:21.365" v="289" actId="21"/>
        <pc:sldMkLst>
          <pc:docMk/>
          <pc:sldMk cId="1685740904" sldId="259"/>
        </pc:sldMkLst>
        <pc:spChg chg="add del mod">
          <ac:chgData name="Jack Mardekian" userId="8e83f5d1f9fab295" providerId="LiveId" clId="{AA4326E2-0DDF-4986-A6AC-DC8AAA2FB37F}" dt="2020-04-28T13:01:07.974" v="138" actId="21"/>
          <ac:spMkLst>
            <pc:docMk/>
            <pc:sldMk cId="1685740904" sldId="259"/>
            <ac:spMk id="2" creationId="{F82B5717-5D97-4056-8853-0317FC0E1DF6}"/>
          </ac:spMkLst>
        </pc:spChg>
        <pc:spChg chg="add del mod">
          <ac:chgData name="Jack Mardekian" userId="8e83f5d1f9fab295" providerId="LiveId" clId="{AA4326E2-0DDF-4986-A6AC-DC8AAA2FB37F}" dt="2020-04-28T13:09:21.365" v="289" actId="21"/>
          <ac:spMkLst>
            <pc:docMk/>
            <pc:sldMk cId="1685740904" sldId="259"/>
            <ac:spMk id="5" creationId="{CAF69E33-66AB-4DB6-94B2-2FBFE0BFADF5}"/>
          </ac:spMkLst>
        </pc:spChg>
        <pc:picChg chg="mod">
          <ac:chgData name="Jack Mardekian" userId="8e83f5d1f9fab295" providerId="LiveId" clId="{AA4326E2-0DDF-4986-A6AC-DC8AAA2FB37F}" dt="2020-04-28T13:09:14.707" v="288" actId="1076"/>
          <ac:picMkLst>
            <pc:docMk/>
            <pc:sldMk cId="1685740904" sldId="259"/>
            <ac:picMk id="4" creationId="{8619364E-DF62-40E8-A19F-138F5779C2F2}"/>
          </ac:picMkLst>
        </pc:picChg>
      </pc:sldChg>
      <pc:sldChg chg="addSp modSp mod">
        <pc:chgData name="Jack Mardekian" userId="8e83f5d1f9fab295" providerId="LiveId" clId="{AA4326E2-0DDF-4986-A6AC-DC8AAA2FB37F}" dt="2020-04-28T13:09:57.329" v="293" actId="1076"/>
        <pc:sldMkLst>
          <pc:docMk/>
          <pc:sldMk cId="431741990" sldId="260"/>
        </pc:sldMkLst>
        <pc:spChg chg="add mod">
          <ac:chgData name="Jack Mardekian" userId="8e83f5d1f9fab295" providerId="LiveId" clId="{AA4326E2-0DDF-4986-A6AC-DC8AAA2FB37F}" dt="2020-04-28T13:09:57.329" v="293" actId="1076"/>
          <ac:spMkLst>
            <pc:docMk/>
            <pc:sldMk cId="431741990" sldId="260"/>
            <ac:spMk id="2" creationId="{C895A611-4997-4E4A-ACA8-B72C2B68636A}"/>
          </ac:spMkLst>
        </pc:spChg>
        <pc:spChg chg="mod">
          <ac:chgData name="Jack Mardekian" userId="8e83f5d1f9fab295" providerId="LiveId" clId="{AA4326E2-0DDF-4986-A6AC-DC8AAA2FB37F}" dt="2020-04-28T13:09:45.801" v="291" actId="21"/>
          <ac:spMkLst>
            <pc:docMk/>
            <pc:sldMk cId="431741990" sldId="260"/>
            <ac:spMk id="10" creationId="{B7795F6A-694F-4E58-AAB9-6CBE044F0736}"/>
          </ac:spMkLst>
        </pc:spChg>
        <pc:spChg chg="mod">
          <ac:chgData name="Jack Mardekian" userId="8e83f5d1f9fab295" providerId="LiveId" clId="{AA4326E2-0DDF-4986-A6AC-DC8AAA2FB37F}" dt="2020-04-28T13:09:35.372" v="290" actId="6549"/>
          <ac:spMkLst>
            <pc:docMk/>
            <pc:sldMk cId="431741990" sldId="260"/>
            <ac:spMk id="12" creationId="{F8AEBB40-E77B-49C6-8966-73CE449E5B20}"/>
          </ac:spMkLst>
        </pc:spChg>
      </pc:sldChg>
      <pc:sldChg chg="modSp mod">
        <pc:chgData name="Jack Mardekian" userId="8e83f5d1f9fab295" providerId="LiveId" clId="{AA4326E2-0DDF-4986-A6AC-DC8AAA2FB37F}" dt="2020-04-28T13:10:35.210" v="294" actId="13926"/>
        <pc:sldMkLst>
          <pc:docMk/>
          <pc:sldMk cId="3213212014" sldId="261"/>
        </pc:sldMkLst>
        <pc:spChg chg="mod">
          <ac:chgData name="Jack Mardekian" userId="8e83f5d1f9fab295" providerId="LiveId" clId="{AA4326E2-0DDF-4986-A6AC-DC8AAA2FB37F}" dt="2020-04-28T13:10:35.210" v="294" actId="13926"/>
          <ac:spMkLst>
            <pc:docMk/>
            <pc:sldMk cId="3213212014" sldId="261"/>
            <ac:spMk id="11" creationId="{840630EE-304D-45D3-99B3-8B8EE2DD080F}"/>
          </ac:spMkLst>
        </pc:spChg>
      </pc:sldChg>
      <pc:sldChg chg="modSp mod">
        <pc:chgData name="Jack Mardekian" userId="8e83f5d1f9fab295" providerId="LiveId" clId="{AA4326E2-0DDF-4986-A6AC-DC8AAA2FB37F}" dt="2020-04-28T13:11:21.343" v="296" actId="1076"/>
        <pc:sldMkLst>
          <pc:docMk/>
          <pc:sldMk cId="654616102" sldId="266"/>
        </pc:sldMkLst>
        <pc:picChg chg="mod">
          <ac:chgData name="Jack Mardekian" userId="8e83f5d1f9fab295" providerId="LiveId" clId="{AA4326E2-0DDF-4986-A6AC-DC8AAA2FB37F}" dt="2020-04-28T13:11:21.343" v="296" actId="1076"/>
          <ac:picMkLst>
            <pc:docMk/>
            <pc:sldMk cId="654616102" sldId="266"/>
            <ac:picMk id="2" creationId="{A6BA46D8-37DE-40D7-A522-22449EC997CC}"/>
          </ac:picMkLst>
        </pc:picChg>
      </pc:sldChg>
      <pc:sldChg chg="del">
        <pc:chgData name="Jack Mardekian" userId="8e83f5d1f9fab295" providerId="LiveId" clId="{AA4326E2-0DDF-4986-A6AC-DC8AAA2FB37F}" dt="2020-04-24T05:34:08.053" v="0" actId="2696"/>
        <pc:sldMkLst>
          <pc:docMk/>
          <pc:sldMk cId="69152193" sldId="267"/>
        </pc:sldMkLst>
      </pc:sldChg>
      <pc:sldChg chg="addSp modSp new mod">
        <pc:chgData name="Jack Mardekian" userId="8e83f5d1f9fab295" providerId="LiveId" clId="{AA4326E2-0DDF-4986-A6AC-DC8AAA2FB37F}" dt="2020-04-28T13:09:06.404" v="287" actId="6549"/>
        <pc:sldMkLst>
          <pc:docMk/>
          <pc:sldMk cId="2539470330" sldId="267"/>
        </pc:sldMkLst>
        <pc:spChg chg="add mod">
          <ac:chgData name="Jack Mardekian" userId="8e83f5d1f9fab295" providerId="LiveId" clId="{AA4326E2-0DDF-4986-A6AC-DC8AAA2FB37F}" dt="2020-04-28T13:00:34.981" v="135" actId="14100"/>
          <ac:spMkLst>
            <pc:docMk/>
            <pc:sldMk cId="2539470330" sldId="267"/>
            <ac:spMk id="3" creationId="{A6D09C2E-0DBD-4126-B0C4-D806A055EF05}"/>
          </ac:spMkLst>
        </pc:spChg>
        <pc:spChg chg="add mod">
          <ac:chgData name="Jack Mardekian" userId="8e83f5d1f9fab295" providerId="LiveId" clId="{AA4326E2-0DDF-4986-A6AC-DC8AAA2FB37F}" dt="2020-04-28T13:09:06.404" v="287" actId="6549"/>
          <ac:spMkLst>
            <pc:docMk/>
            <pc:sldMk cId="2539470330" sldId="267"/>
            <ac:spMk id="4" creationId="{DC25D4C7-D40C-4D24-A22D-DACE37582272}"/>
          </ac:spMkLst>
        </pc:spChg>
      </pc:sldChg>
      <pc:sldChg chg="del">
        <pc:chgData name="Jack Mardekian" userId="8e83f5d1f9fab295" providerId="LiveId" clId="{AA4326E2-0DDF-4986-A6AC-DC8AAA2FB37F}" dt="2020-04-24T05:34:08.053" v="0" actId="2696"/>
        <pc:sldMkLst>
          <pc:docMk/>
          <pc:sldMk cId="4239111385" sldId="268"/>
        </pc:sldMkLst>
      </pc:sldChg>
      <pc:sldChg chg="del">
        <pc:chgData name="Jack Mardekian" userId="8e83f5d1f9fab295" providerId="LiveId" clId="{AA4326E2-0DDF-4986-A6AC-DC8AAA2FB37F}" dt="2020-04-24T05:34:08.053" v="0" actId="2696"/>
        <pc:sldMkLst>
          <pc:docMk/>
          <pc:sldMk cId="1000855754" sldId="269"/>
        </pc:sldMkLst>
      </pc:sldChg>
      <pc:sldChg chg="del">
        <pc:chgData name="Jack Mardekian" userId="8e83f5d1f9fab295" providerId="LiveId" clId="{AA4326E2-0DDF-4986-A6AC-DC8AAA2FB37F}" dt="2020-04-24T05:34:08.053" v="0" actId="2696"/>
        <pc:sldMkLst>
          <pc:docMk/>
          <pc:sldMk cId="1513113176" sldId="270"/>
        </pc:sldMkLst>
      </pc:sldChg>
      <pc:sldChg chg="del">
        <pc:chgData name="Jack Mardekian" userId="8e83f5d1f9fab295" providerId="LiveId" clId="{AA4326E2-0DDF-4986-A6AC-DC8AAA2FB37F}" dt="2020-04-24T05:34:08.053" v="0" actId="2696"/>
        <pc:sldMkLst>
          <pc:docMk/>
          <pc:sldMk cId="1588115021" sldId="271"/>
        </pc:sldMkLst>
      </pc:sldChg>
      <pc:sldChg chg="del">
        <pc:chgData name="Jack Mardekian" userId="8e83f5d1f9fab295" providerId="LiveId" clId="{AA4326E2-0DDF-4986-A6AC-DC8AAA2FB37F}" dt="2020-04-24T05:34:08.053" v="0" actId="2696"/>
        <pc:sldMkLst>
          <pc:docMk/>
          <pc:sldMk cId="1304407056"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3F9D4-BD98-4F67-8778-CE135019C99B}"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E1E32-A2A5-43F3-A180-D4697F86759C}" type="slidenum">
              <a:rPr lang="en-US" smtClean="0"/>
              <a:t>‹#›</a:t>
            </a:fld>
            <a:endParaRPr lang="en-US"/>
          </a:p>
        </p:txBody>
      </p:sp>
    </p:spTree>
    <p:extLst>
      <p:ext uri="{BB962C8B-B14F-4D97-AF65-F5344CB8AC3E}">
        <p14:creationId xmlns:p14="http://schemas.microsoft.com/office/powerpoint/2010/main" val="425215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6AC0-2A26-4149-91C6-238FB740E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578CB-5FA1-4F8B-9946-DCB8438DB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A7672-07F8-467D-A8DF-B391EA03B6BF}"/>
              </a:ext>
            </a:extLst>
          </p:cNvPr>
          <p:cNvSpPr>
            <a:spLocks noGrp="1"/>
          </p:cNvSpPr>
          <p:nvPr>
            <p:ph type="dt" sz="half" idx="10"/>
          </p:nvPr>
        </p:nvSpPr>
        <p:spPr/>
        <p:txBody>
          <a:bodyPr/>
          <a:lstStyle/>
          <a:p>
            <a:fld id="{A285D400-1B96-4591-AA36-95B19A332BB5}" type="datetime1">
              <a:rPr lang="en-US" smtClean="0"/>
              <a:t>4/28/2020</a:t>
            </a:fld>
            <a:endParaRPr lang="en-US"/>
          </a:p>
        </p:txBody>
      </p:sp>
      <p:sp>
        <p:nvSpPr>
          <p:cNvPr id="5" name="Footer Placeholder 4">
            <a:extLst>
              <a:ext uri="{FF2B5EF4-FFF2-40B4-BE49-F238E27FC236}">
                <a16:creationId xmlns:a16="http://schemas.microsoft.com/office/drawing/2014/main" id="{E165E219-D8A1-4113-AC70-3D114A9BF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69CBB-213D-4EFD-A88B-12E5961047C5}"/>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55201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46BB-459A-4E75-B9A5-90349ACDD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6A36E0-AC59-4629-A96E-90D006649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A1F0A-931E-43F3-A960-26FD249B2629}"/>
              </a:ext>
            </a:extLst>
          </p:cNvPr>
          <p:cNvSpPr>
            <a:spLocks noGrp="1"/>
          </p:cNvSpPr>
          <p:nvPr>
            <p:ph type="dt" sz="half" idx="10"/>
          </p:nvPr>
        </p:nvSpPr>
        <p:spPr/>
        <p:txBody>
          <a:bodyPr/>
          <a:lstStyle/>
          <a:p>
            <a:fld id="{F11429F9-F19A-4EC0-BF70-5F8E88A4EE87}" type="datetime1">
              <a:rPr lang="en-US" smtClean="0"/>
              <a:t>4/28/2020</a:t>
            </a:fld>
            <a:endParaRPr lang="en-US"/>
          </a:p>
        </p:txBody>
      </p:sp>
      <p:sp>
        <p:nvSpPr>
          <p:cNvPr id="5" name="Footer Placeholder 4">
            <a:extLst>
              <a:ext uri="{FF2B5EF4-FFF2-40B4-BE49-F238E27FC236}">
                <a16:creationId xmlns:a16="http://schemas.microsoft.com/office/drawing/2014/main" id="{95AAF066-8EFB-4E7F-8B0F-EB41423C9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12A22-E78D-45B9-A425-C4E05182CDA6}"/>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96754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F6D46-B58F-4073-9C15-99CA37AF7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77BA06-65FD-4EEB-B2DE-AFD4161177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80B93-7E46-4AAB-8CAF-8601FDB7C716}"/>
              </a:ext>
            </a:extLst>
          </p:cNvPr>
          <p:cNvSpPr>
            <a:spLocks noGrp="1"/>
          </p:cNvSpPr>
          <p:nvPr>
            <p:ph type="dt" sz="half" idx="10"/>
          </p:nvPr>
        </p:nvSpPr>
        <p:spPr/>
        <p:txBody>
          <a:bodyPr/>
          <a:lstStyle/>
          <a:p>
            <a:fld id="{4DA37653-333A-43DC-84B7-75115CD647F3}" type="datetime1">
              <a:rPr lang="en-US" smtClean="0"/>
              <a:t>4/28/2020</a:t>
            </a:fld>
            <a:endParaRPr lang="en-US"/>
          </a:p>
        </p:txBody>
      </p:sp>
      <p:sp>
        <p:nvSpPr>
          <p:cNvPr id="5" name="Footer Placeholder 4">
            <a:extLst>
              <a:ext uri="{FF2B5EF4-FFF2-40B4-BE49-F238E27FC236}">
                <a16:creationId xmlns:a16="http://schemas.microsoft.com/office/drawing/2014/main" id="{03BDEB94-7C4C-4B41-829F-1B1B4BDC6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D680-A07A-41CD-B379-586153236D3E}"/>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76768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A55E-D515-4E35-AE01-355C7469B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79F35-5346-4004-829C-A25FB7FF3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52290-9C85-40CA-8D97-CC2C41CE9DE1}"/>
              </a:ext>
            </a:extLst>
          </p:cNvPr>
          <p:cNvSpPr>
            <a:spLocks noGrp="1"/>
          </p:cNvSpPr>
          <p:nvPr>
            <p:ph type="dt" sz="half" idx="10"/>
          </p:nvPr>
        </p:nvSpPr>
        <p:spPr/>
        <p:txBody>
          <a:bodyPr/>
          <a:lstStyle/>
          <a:p>
            <a:fld id="{E50C1A3B-4671-49C1-B355-DF735881B6DC}" type="datetime1">
              <a:rPr lang="en-US" smtClean="0"/>
              <a:t>4/28/2020</a:t>
            </a:fld>
            <a:endParaRPr lang="en-US"/>
          </a:p>
        </p:txBody>
      </p:sp>
      <p:sp>
        <p:nvSpPr>
          <p:cNvPr id="5" name="Footer Placeholder 4">
            <a:extLst>
              <a:ext uri="{FF2B5EF4-FFF2-40B4-BE49-F238E27FC236}">
                <a16:creationId xmlns:a16="http://schemas.microsoft.com/office/drawing/2014/main" id="{8C928C98-37CF-4400-889C-C3F06F439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5A8ED-C689-4066-9589-BDBBA950A8EF}"/>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73906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A8D5-FF75-426B-8BC6-ABB898F03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DFC42-2888-47B1-A714-088BDD997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6CC71-612A-4EDD-BC89-865CA5E6F607}"/>
              </a:ext>
            </a:extLst>
          </p:cNvPr>
          <p:cNvSpPr>
            <a:spLocks noGrp="1"/>
          </p:cNvSpPr>
          <p:nvPr>
            <p:ph type="dt" sz="half" idx="10"/>
          </p:nvPr>
        </p:nvSpPr>
        <p:spPr/>
        <p:txBody>
          <a:bodyPr/>
          <a:lstStyle/>
          <a:p>
            <a:fld id="{F0F3A88F-AB5B-4699-8F4A-FBC88E6AB0DD}" type="datetime1">
              <a:rPr lang="en-US" smtClean="0"/>
              <a:t>4/28/2020</a:t>
            </a:fld>
            <a:endParaRPr lang="en-US"/>
          </a:p>
        </p:txBody>
      </p:sp>
      <p:sp>
        <p:nvSpPr>
          <p:cNvPr id="5" name="Footer Placeholder 4">
            <a:extLst>
              <a:ext uri="{FF2B5EF4-FFF2-40B4-BE49-F238E27FC236}">
                <a16:creationId xmlns:a16="http://schemas.microsoft.com/office/drawing/2014/main" id="{B06910AC-D06C-4164-8C38-8F9722CDE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4FB47-A9DA-4FC4-807E-38FB98C47C74}"/>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78977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F2F5-DBB1-4C7A-B801-BB99C0BB0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8F8432-F0C6-40A2-985E-7C21497644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9CF96A-0583-43DD-9EAD-422740FEB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581E8E-E7D9-47EB-B15E-0C43B32E554F}"/>
              </a:ext>
            </a:extLst>
          </p:cNvPr>
          <p:cNvSpPr>
            <a:spLocks noGrp="1"/>
          </p:cNvSpPr>
          <p:nvPr>
            <p:ph type="dt" sz="half" idx="10"/>
          </p:nvPr>
        </p:nvSpPr>
        <p:spPr/>
        <p:txBody>
          <a:bodyPr/>
          <a:lstStyle/>
          <a:p>
            <a:fld id="{0E3F87E9-2AB5-40CB-B045-74ABAA9DDF6C}" type="datetime1">
              <a:rPr lang="en-US" smtClean="0"/>
              <a:t>4/28/2020</a:t>
            </a:fld>
            <a:endParaRPr lang="en-US"/>
          </a:p>
        </p:txBody>
      </p:sp>
      <p:sp>
        <p:nvSpPr>
          <p:cNvPr id="6" name="Footer Placeholder 5">
            <a:extLst>
              <a:ext uri="{FF2B5EF4-FFF2-40B4-BE49-F238E27FC236}">
                <a16:creationId xmlns:a16="http://schemas.microsoft.com/office/drawing/2014/main" id="{A14158D8-BDB1-457F-BB9D-24D8F98A9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C8E7D-8816-48AC-A521-AC863EC4C14A}"/>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275337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C034-A16C-4D3A-BC89-8EB2C0664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F5E62-2E8D-4A74-8EF6-924130A5E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ACF34-6FE7-4B8A-B2D8-22967265F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3F7427-E0E0-4398-B830-BE38408C3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55D04C-67B7-4F5D-93A0-1AD0D6A562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9D25B4-92DC-4F7F-BB06-D73D02A0061A}"/>
              </a:ext>
            </a:extLst>
          </p:cNvPr>
          <p:cNvSpPr>
            <a:spLocks noGrp="1"/>
          </p:cNvSpPr>
          <p:nvPr>
            <p:ph type="dt" sz="half" idx="10"/>
          </p:nvPr>
        </p:nvSpPr>
        <p:spPr/>
        <p:txBody>
          <a:bodyPr/>
          <a:lstStyle/>
          <a:p>
            <a:fld id="{CD1A5B9B-1235-4AB4-85F6-16A37A6A8FA6}" type="datetime1">
              <a:rPr lang="en-US" smtClean="0"/>
              <a:t>4/28/2020</a:t>
            </a:fld>
            <a:endParaRPr lang="en-US"/>
          </a:p>
        </p:txBody>
      </p:sp>
      <p:sp>
        <p:nvSpPr>
          <p:cNvPr id="8" name="Footer Placeholder 7">
            <a:extLst>
              <a:ext uri="{FF2B5EF4-FFF2-40B4-BE49-F238E27FC236}">
                <a16:creationId xmlns:a16="http://schemas.microsoft.com/office/drawing/2014/main" id="{022AFAE4-15D7-4E1B-B7FB-7A497377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F6D2E5-4FBC-4169-B841-15573F2C4136}"/>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383036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E288-09BA-4FB1-AB49-6AED502F6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644FB-676C-4894-A009-C9A9FD412BC7}"/>
              </a:ext>
            </a:extLst>
          </p:cNvPr>
          <p:cNvSpPr>
            <a:spLocks noGrp="1"/>
          </p:cNvSpPr>
          <p:nvPr>
            <p:ph type="dt" sz="half" idx="10"/>
          </p:nvPr>
        </p:nvSpPr>
        <p:spPr/>
        <p:txBody>
          <a:bodyPr/>
          <a:lstStyle/>
          <a:p>
            <a:fld id="{234D6C09-9FBC-4D03-A905-156FB175D295}" type="datetime1">
              <a:rPr lang="en-US" smtClean="0"/>
              <a:t>4/28/2020</a:t>
            </a:fld>
            <a:endParaRPr lang="en-US"/>
          </a:p>
        </p:txBody>
      </p:sp>
      <p:sp>
        <p:nvSpPr>
          <p:cNvPr id="4" name="Footer Placeholder 3">
            <a:extLst>
              <a:ext uri="{FF2B5EF4-FFF2-40B4-BE49-F238E27FC236}">
                <a16:creationId xmlns:a16="http://schemas.microsoft.com/office/drawing/2014/main" id="{6F0A30D6-6520-469D-BF9A-916FC5E49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7E4950-8145-4B9C-9D63-7B0C62831ED4}"/>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14472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79867-2C29-4161-B328-2783D80F782D}"/>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137607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CC39-C0F0-41FA-B4A5-46FEA3F78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4BD1BF-1FD7-42F2-AD2D-5417856F3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8E8982-B03B-44BA-AC5E-ACC070BF2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D451E-1E79-41BC-82CF-E910D63AE6E9}"/>
              </a:ext>
            </a:extLst>
          </p:cNvPr>
          <p:cNvSpPr>
            <a:spLocks noGrp="1"/>
          </p:cNvSpPr>
          <p:nvPr>
            <p:ph type="dt" sz="half" idx="10"/>
          </p:nvPr>
        </p:nvSpPr>
        <p:spPr/>
        <p:txBody>
          <a:bodyPr/>
          <a:lstStyle/>
          <a:p>
            <a:fld id="{54E8EB54-5BE8-4220-A6D8-5D54B210A97D}" type="datetime1">
              <a:rPr lang="en-US" smtClean="0"/>
              <a:t>4/28/2020</a:t>
            </a:fld>
            <a:endParaRPr lang="en-US"/>
          </a:p>
        </p:txBody>
      </p:sp>
      <p:sp>
        <p:nvSpPr>
          <p:cNvPr id="6" name="Footer Placeholder 5">
            <a:extLst>
              <a:ext uri="{FF2B5EF4-FFF2-40B4-BE49-F238E27FC236}">
                <a16:creationId xmlns:a16="http://schemas.microsoft.com/office/drawing/2014/main" id="{1E65BB62-D582-4A99-9F77-61350AED9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B3551-EA78-40B8-B673-7C27B651806E}"/>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281692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88E6-7EBF-41F3-AF16-CF8442E06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8F2E48-6850-4FFE-8F65-8AAE4B814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7D281-C4C4-42F2-BD01-1F50EF473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6A25F-C4A8-484A-96E7-2D4AADBD1747}"/>
              </a:ext>
            </a:extLst>
          </p:cNvPr>
          <p:cNvSpPr>
            <a:spLocks noGrp="1"/>
          </p:cNvSpPr>
          <p:nvPr>
            <p:ph type="dt" sz="half" idx="10"/>
          </p:nvPr>
        </p:nvSpPr>
        <p:spPr/>
        <p:txBody>
          <a:bodyPr/>
          <a:lstStyle/>
          <a:p>
            <a:fld id="{7A1CCAFD-9284-4E8F-B80E-0385A7D05200}" type="datetime1">
              <a:rPr lang="en-US" smtClean="0"/>
              <a:t>4/28/2020</a:t>
            </a:fld>
            <a:endParaRPr lang="en-US"/>
          </a:p>
        </p:txBody>
      </p:sp>
      <p:sp>
        <p:nvSpPr>
          <p:cNvPr id="6" name="Footer Placeholder 5">
            <a:extLst>
              <a:ext uri="{FF2B5EF4-FFF2-40B4-BE49-F238E27FC236}">
                <a16:creationId xmlns:a16="http://schemas.microsoft.com/office/drawing/2014/main" id="{17460062-A0A1-4E3D-9CF9-2F5EEC060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B39FA-1458-4924-8D03-54C5C5DF0CE8}"/>
              </a:ext>
            </a:extLst>
          </p:cNvPr>
          <p:cNvSpPr>
            <a:spLocks noGrp="1"/>
          </p:cNvSpPr>
          <p:nvPr>
            <p:ph type="sldNum" sz="quarter" idx="12"/>
          </p:nvPr>
        </p:nvSpPr>
        <p:spPr/>
        <p:txBody>
          <a:bodyPr/>
          <a:lstStyle/>
          <a:p>
            <a:fld id="{AF758266-B692-4050-B1C2-15BE519696A9}" type="slidenum">
              <a:rPr lang="en-US" smtClean="0"/>
              <a:t>‹#›</a:t>
            </a:fld>
            <a:endParaRPr lang="en-US"/>
          </a:p>
        </p:txBody>
      </p:sp>
    </p:spTree>
    <p:extLst>
      <p:ext uri="{BB962C8B-B14F-4D97-AF65-F5344CB8AC3E}">
        <p14:creationId xmlns:p14="http://schemas.microsoft.com/office/powerpoint/2010/main" val="217272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0469E-1A29-4975-B162-07586D6DF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9C3452-4E8F-415C-890E-796712828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326A3-A736-4C68-A26F-283603083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3F05E-2796-4226-B842-45D0E6D067A0}" type="datetime1">
              <a:rPr lang="en-US" smtClean="0"/>
              <a:t>4/28/2020</a:t>
            </a:fld>
            <a:endParaRPr lang="en-US"/>
          </a:p>
        </p:txBody>
      </p:sp>
      <p:sp>
        <p:nvSpPr>
          <p:cNvPr id="5" name="Footer Placeholder 4">
            <a:extLst>
              <a:ext uri="{FF2B5EF4-FFF2-40B4-BE49-F238E27FC236}">
                <a16:creationId xmlns:a16="http://schemas.microsoft.com/office/drawing/2014/main" id="{D3DAD5A6-6C9B-4697-AA32-DD141D272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BB521B-7433-4024-8FE6-995DC595E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58266-B692-4050-B1C2-15BE519696A9}" type="slidenum">
              <a:rPr lang="en-US" smtClean="0"/>
              <a:t>‹#›</a:t>
            </a:fld>
            <a:endParaRPr lang="en-US"/>
          </a:p>
        </p:txBody>
      </p:sp>
    </p:spTree>
    <p:extLst>
      <p:ext uri="{BB962C8B-B14F-4D97-AF65-F5344CB8AC3E}">
        <p14:creationId xmlns:p14="http://schemas.microsoft.com/office/powerpoint/2010/main" val="111663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biostat.mc.vanderbilt.edu/wiki/pub/Main/StatisticalComputingSeries/bayes_reg_rstanarm.html"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CB8B5A-4A52-456B-8C44-B2886AB370B0}"/>
              </a:ext>
            </a:extLst>
          </p:cNvPr>
          <p:cNvSpPr/>
          <p:nvPr/>
        </p:nvSpPr>
        <p:spPr>
          <a:xfrm>
            <a:off x="209385" y="219511"/>
            <a:ext cx="9864918" cy="1200329"/>
          </a:xfrm>
          <a:prstGeom prst="rect">
            <a:avLst/>
          </a:prstGeom>
        </p:spPr>
        <p:txBody>
          <a:bodyPr wrap="square">
            <a:spAutoFit/>
          </a:bodyPr>
          <a:lstStyle/>
          <a:p>
            <a:r>
              <a:rPr lang="en-US" dirty="0"/>
              <a:t>Bayesian Regression Modeling in R</a:t>
            </a:r>
            <a:br>
              <a:rPr lang="en-US" dirty="0"/>
            </a:br>
            <a:r>
              <a:rPr lang="en-US" dirty="0"/>
              <a:t>Material from:  Nathan T. James</a:t>
            </a:r>
          </a:p>
          <a:p>
            <a:r>
              <a:rPr lang="en-US" dirty="0"/>
              <a:t>2019-09-27</a:t>
            </a:r>
          </a:p>
          <a:p>
            <a:r>
              <a:rPr lang="en-US" dirty="0">
                <a:hlinkClick r:id="rId2"/>
              </a:rPr>
              <a:t>http://biostat.mc.vanderbilt.edu/wiki/pub/Main/StatisticalComputingSeries/bayes_reg_rstanarm.html#</a:t>
            </a:r>
            <a:endParaRPr lang="en-US" dirty="0"/>
          </a:p>
        </p:txBody>
      </p:sp>
      <p:sp>
        <p:nvSpPr>
          <p:cNvPr id="3" name="TextBox 2">
            <a:extLst>
              <a:ext uri="{FF2B5EF4-FFF2-40B4-BE49-F238E27FC236}">
                <a16:creationId xmlns:a16="http://schemas.microsoft.com/office/drawing/2014/main" id="{3DB9559F-EEC3-436D-83C3-F976DE06382E}"/>
              </a:ext>
            </a:extLst>
          </p:cNvPr>
          <p:cNvSpPr txBox="1"/>
          <p:nvPr/>
        </p:nvSpPr>
        <p:spPr>
          <a:xfrm>
            <a:off x="310101" y="1419840"/>
            <a:ext cx="11203387" cy="5008551"/>
          </a:xfrm>
          <a:prstGeom prst="rect">
            <a:avLst/>
          </a:prstGeom>
          <a:noFill/>
        </p:spPr>
        <p:txBody>
          <a:bodyPr wrap="square" rtlCol="0">
            <a:spAutoFit/>
          </a:bodyPr>
          <a:lstStyle/>
          <a:p>
            <a:pPr>
              <a:lnSpc>
                <a:spcPct val="107000"/>
              </a:lnSpc>
            </a:pPr>
            <a:r>
              <a:rPr lang="en-US" sz="1600" b="1"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Bayes theorem</a:t>
            </a:r>
            <a:r>
              <a:rPr lang="en-US" sz="160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333333"/>
                </a:solidFill>
                <a:latin typeface="MathJax_Math-italic"/>
                <a:ea typeface="Times New Roman" panose="02020603050405020304" pitchFamily="18" charset="0"/>
                <a:cs typeface="Helvetica" panose="020B0604020202020204" pitchFamily="34" charset="0"/>
              </a:rPr>
              <a:t>P</a:t>
            </a:r>
            <a:r>
              <a:rPr lang="en-US" dirty="0">
                <a:solidFill>
                  <a:srgbClr val="333333"/>
                </a:solidFill>
                <a:latin typeface="MathJax_Main"/>
                <a:ea typeface="Times New Roman" panose="02020603050405020304" pitchFamily="18" charset="0"/>
                <a:cs typeface="Helvetica" panose="020B0604020202020204" pitchFamily="34" charset="0"/>
              </a:rPr>
              <a:t>(</a:t>
            </a:r>
            <a:r>
              <a:rPr lang="en-US" dirty="0">
                <a:solidFill>
                  <a:srgbClr val="333333"/>
                </a:solidFill>
                <a:latin typeface="MathJax_Math-italic"/>
                <a:ea typeface="Times New Roman" panose="02020603050405020304" pitchFamily="18" charset="0"/>
                <a:cs typeface="Helvetica" panose="020B0604020202020204" pitchFamily="34" charset="0"/>
              </a:rPr>
              <a:t>B</a:t>
            </a:r>
            <a:r>
              <a:rPr lang="en-US" dirty="0">
                <a:solidFill>
                  <a:srgbClr val="333333"/>
                </a:solidFill>
                <a:latin typeface="MathJax_Main"/>
                <a:ea typeface="Times New Roman" panose="02020603050405020304" pitchFamily="18" charset="0"/>
                <a:cs typeface="Helvetica" panose="020B0604020202020204" pitchFamily="34" charset="0"/>
              </a:rPr>
              <a:t>|</a:t>
            </a:r>
            <a:r>
              <a:rPr lang="en-US" dirty="0">
                <a:solidFill>
                  <a:srgbClr val="333333"/>
                </a:solidFill>
                <a:latin typeface="MathJax_Math-italic"/>
                <a:ea typeface="Times New Roman" panose="02020603050405020304" pitchFamily="18" charset="0"/>
                <a:cs typeface="Helvetica" panose="020B0604020202020204" pitchFamily="34" charset="0"/>
              </a:rPr>
              <a:t>A</a:t>
            </a:r>
            <a:r>
              <a:rPr lang="en-US" dirty="0">
                <a:solidFill>
                  <a:srgbClr val="333333"/>
                </a:solidFill>
                <a:latin typeface="MathJax_Main"/>
                <a:ea typeface="Times New Roman" panose="02020603050405020304" pitchFamily="18" charset="0"/>
                <a:cs typeface="Helvetica" panose="020B0604020202020204" pitchFamily="34" charset="0"/>
              </a:rPr>
              <a:t>) =</a:t>
            </a:r>
            <a:r>
              <a:rPr lang="en-US" dirty="0">
                <a:solidFill>
                  <a:srgbClr val="333333"/>
                </a:solidFill>
                <a:latin typeface="MathJax_Math-italic"/>
                <a:ea typeface="Times New Roman" panose="02020603050405020304" pitchFamily="18" charset="0"/>
                <a:cs typeface="Helvetica" panose="020B0604020202020204" pitchFamily="34" charset="0"/>
              </a:rPr>
              <a:t> </a:t>
            </a:r>
            <a:r>
              <a:rPr lang="en-US" dirty="0">
                <a:solidFill>
                  <a:srgbClr val="333333"/>
                </a:solidFill>
                <a:latin typeface="MathJax_Main"/>
                <a:ea typeface="Times New Roman" panose="02020603050405020304" pitchFamily="18" charset="0"/>
                <a:cs typeface="Helvetica" panose="020B0604020202020204" pitchFamily="34" charset="0"/>
              </a:rPr>
              <a:t>P(A∩B)/</a:t>
            </a:r>
            <a:r>
              <a:rPr lang="en-US" dirty="0">
                <a:solidFill>
                  <a:srgbClr val="333333"/>
                </a:solidFill>
                <a:latin typeface="MathJax_Math-italic"/>
                <a:ea typeface="Times New Roman" panose="02020603050405020304" pitchFamily="18" charset="0"/>
                <a:cs typeface="Helvetica" panose="020B0604020202020204" pitchFamily="34" charset="0"/>
              </a:rPr>
              <a:t> P</a:t>
            </a:r>
            <a:r>
              <a:rPr lang="en-US" dirty="0">
                <a:solidFill>
                  <a:srgbClr val="333333"/>
                </a:solidFill>
                <a:latin typeface="MathJax_Main"/>
                <a:ea typeface="Times New Roman" panose="02020603050405020304" pitchFamily="18" charset="0"/>
                <a:cs typeface="Helvetica" panose="020B0604020202020204" pitchFamily="34" charset="0"/>
              </a:rPr>
              <a:t>(</a:t>
            </a:r>
            <a:r>
              <a:rPr lang="en-US" dirty="0">
                <a:solidFill>
                  <a:srgbClr val="333333"/>
                </a:solidFill>
                <a:latin typeface="MathJax_Math-italic"/>
                <a:ea typeface="Times New Roman" panose="02020603050405020304" pitchFamily="18" charset="0"/>
                <a:cs typeface="Helvetica" panose="020B0604020202020204" pitchFamily="34" charset="0"/>
              </a:rPr>
              <a:t>A</a:t>
            </a:r>
            <a:r>
              <a:rPr lang="en-US" dirty="0">
                <a:solidFill>
                  <a:srgbClr val="333333"/>
                </a:solidFill>
                <a:latin typeface="MathJax_Main"/>
                <a:ea typeface="Times New Roman" panose="02020603050405020304" pitchFamily="18" charset="0"/>
                <a:cs typeface="Helvetica" panose="020B0604020202020204" pitchFamily="34" charset="0"/>
              </a:rPr>
              <a:t>)  so    P(A∩B) = P(A) P(B|A)</a:t>
            </a:r>
            <a:r>
              <a:rPr lang="en-US" dirty="0">
                <a:solidFill>
                  <a:srgbClr val="333333"/>
                </a:solidFill>
                <a:latin typeface="MathJax_Math-italic"/>
                <a:ea typeface="Times New Roman" panose="02020603050405020304" pitchFamily="18" charset="0"/>
                <a:cs typeface="Helvetica" panose="020B0604020202020204" pitchFamily="34" charset="0"/>
              </a:rPr>
              <a:t> </a:t>
            </a:r>
          </a:p>
          <a:p>
            <a:pPr>
              <a:lnSpc>
                <a:spcPct val="107000"/>
              </a:lnSpc>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333333"/>
                </a:solidFill>
                <a:latin typeface="MathJax_Main"/>
                <a:ea typeface="Times New Roman" panose="02020603050405020304" pitchFamily="18" charset="0"/>
                <a:cs typeface="Helvetica" panose="020B0604020202020204" pitchFamily="34" charset="0"/>
              </a:rPr>
              <a:t> and </a:t>
            </a:r>
            <a:r>
              <a:rPr lang="en-US" dirty="0">
                <a:solidFill>
                  <a:srgbClr val="333333"/>
                </a:solidFill>
                <a:latin typeface="MathJax_Math-italic"/>
                <a:ea typeface="Times New Roman" panose="02020603050405020304" pitchFamily="18" charset="0"/>
                <a:cs typeface="Helvetica" panose="020B0604020202020204" pitchFamily="34" charset="0"/>
              </a:rPr>
              <a:t>P(A|B) = P(A∩B)/P(B)   </a:t>
            </a:r>
            <a:r>
              <a:rPr lang="en-US" dirty="0">
                <a:solidFill>
                  <a:srgbClr val="333333"/>
                </a:solidFill>
                <a:latin typeface="MathJax_Main"/>
                <a:ea typeface="Times New Roman" panose="02020603050405020304" pitchFamily="18" charset="0"/>
                <a:cs typeface="Helvetica" panose="020B0604020202020204" pitchFamily="34" charset="0"/>
              </a:rPr>
              <a:t>P(A∩B)= P(B) P(A|B)</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333333"/>
                </a:solidFill>
                <a:latin typeface="MathJax_Main"/>
                <a:ea typeface="Times New Roman" panose="02020603050405020304" pitchFamily="18" charset="0"/>
                <a:cs typeface="Helvetica" panose="020B0604020202020204" pitchFamily="34"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333333"/>
                </a:solidFill>
                <a:highlight>
                  <a:srgbClr val="FFFF00"/>
                </a:highlight>
                <a:latin typeface="MathJax_Main"/>
                <a:ea typeface="Times New Roman" panose="02020603050405020304" pitchFamily="18" charset="0"/>
                <a:cs typeface="Helvetica" panose="020B0604020202020204" pitchFamily="34" charset="0"/>
              </a:rPr>
              <a:t>So, P(B|A) = P(A|B)</a:t>
            </a:r>
            <a:r>
              <a:rPr lang="en-US" sz="1200" dirty="0">
                <a:solidFill>
                  <a:srgbClr val="00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333333"/>
                </a:solidFill>
                <a:highlight>
                  <a:srgbClr val="FFFF00"/>
                </a:highlight>
                <a:latin typeface="MathJax_Main"/>
                <a:ea typeface="Times New Roman" panose="02020603050405020304" pitchFamily="18" charset="0"/>
                <a:cs typeface="Helvetica" panose="020B0604020202020204" pitchFamily="34" charset="0"/>
              </a:rPr>
              <a:t>P(B)/ P(A)</a:t>
            </a:r>
            <a:endParaRPr lang="en-US" sz="1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333333"/>
                </a:solidFill>
                <a:highlight>
                  <a:srgbClr val="FFFF00"/>
                </a:highlight>
                <a:latin typeface="MathJax_Main"/>
                <a:ea typeface="Times New Roman" panose="02020603050405020304" pitchFamily="18" charset="0"/>
                <a:cs typeface="Helvetica" panose="020B0604020202020204" pitchFamily="34" charset="0"/>
              </a:rPr>
              <a:t>and P(A|B) = P(B|A) P(A)/P(B)</a:t>
            </a:r>
            <a:endParaRPr lang="en-US" sz="1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dirty="0">
                <a:solidFill>
                  <a:srgbClr val="333333"/>
                </a:solidFill>
                <a:latin typeface="MathJax_Main"/>
                <a:ea typeface="Times New Roman" panose="02020603050405020304" pitchFamily="18" charset="0"/>
                <a:cs typeface="Helvetica" panose="020B0604020202020204" pitchFamily="34"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333333"/>
                </a:solidFill>
                <a:latin typeface="MathJax_Main"/>
                <a:ea typeface="Times New Roman" panose="02020603050405020304" pitchFamily="18" charset="0"/>
                <a:cs typeface="Helvetica" panose="020B0604020202020204" pitchFamily="34" charset="0"/>
              </a:rPr>
              <a:t>Suppose a test for Corona is 99% sensitive and 99% specific.</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333333"/>
                </a:solidFill>
                <a:latin typeface="MathJax_Main"/>
                <a:ea typeface="Times New Roman" panose="02020603050405020304" pitchFamily="18" charset="0"/>
                <a:cs typeface="Helvetica" panose="020B0604020202020204" pitchFamily="34" charset="0"/>
              </a:rPr>
              <a:t>Prevalence of Corona ~ .001</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333333"/>
                </a:solidFill>
                <a:latin typeface="MathJax_Main"/>
                <a:ea typeface="Times New Roman" panose="02020603050405020304" pitchFamily="18" charset="0"/>
                <a:cs typeface="Helvetica" panose="020B0604020202020204" pitchFamily="34" charset="0"/>
              </a:rPr>
              <a:t>P(Corona|+) = P(+|Corona) P(Corona)/P(+)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333333"/>
                </a:solidFill>
                <a:latin typeface="MathJax_Main"/>
                <a:ea typeface="Times New Roman" panose="02020603050405020304" pitchFamily="18" charset="0"/>
                <a:cs typeface="Helvetica" panose="020B0604020202020204" pitchFamily="34" charset="0"/>
              </a:rPr>
              <a:t>but P(+) = P(+ </a:t>
            </a:r>
            <a:r>
              <a:rPr lang="en-US" dirty="0">
                <a:solidFill>
                  <a:srgbClr val="333333"/>
                </a:solidFill>
                <a:latin typeface="MathJax_Math-italic"/>
                <a:ea typeface="Times New Roman" panose="02020603050405020304" pitchFamily="18" charset="0"/>
                <a:cs typeface="Helvetica" panose="020B0604020202020204" pitchFamily="34" charset="0"/>
              </a:rPr>
              <a:t>∩ Corona) + P(+ ∩ Not Corona)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333333"/>
                </a:solidFill>
                <a:latin typeface="MathJax_Main"/>
                <a:ea typeface="Times New Roman" panose="02020603050405020304" pitchFamily="18" charset="0"/>
                <a:cs typeface="Helvetica" panose="020B0604020202020204" pitchFamily="34" charset="0"/>
              </a:rPr>
              <a:t>		=P(+|Corona)P(Corona) + P(+|Not Corona)P(Not Corona)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333333"/>
                </a:solidFill>
                <a:latin typeface="MathJax_Main"/>
                <a:ea typeface="Times New Roman" panose="02020603050405020304" pitchFamily="18" charset="0"/>
                <a:cs typeface="Helvetica" panose="020B0604020202020204" pitchFamily="34" charset="0"/>
              </a:rPr>
              <a:t>		=0.99 x 0.001 + 0.01 x 0.999 = 0.01098</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333333"/>
                </a:solidFill>
                <a:latin typeface="MathJax_Main"/>
                <a:ea typeface="Times New Roman" panose="02020603050405020304" pitchFamily="18" charset="0"/>
                <a:cs typeface="Helvetica" panose="020B0604020202020204" pitchFamily="34" charset="0"/>
              </a:rPr>
              <a:t>So P(Corona|+) = (.99)(.001)/0.01098 = </a:t>
            </a:r>
            <a:r>
              <a:rPr lang="en-US" dirty="0">
                <a:solidFill>
                  <a:srgbClr val="333333"/>
                </a:solidFill>
                <a:highlight>
                  <a:srgbClr val="FFFF00"/>
                </a:highlight>
                <a:latin typeface="MathJax_Main"/>
                <a:ea typeface="Times New Roman" panose="02020603050405020304" pitchFamily="18" charset="0"/>
                <a:cs typeface="Helvetica" panose="020B0604020202020204" pitchFamily="34" charset="0"/>
              </a:rPr>
              <a:t>0.0902</a:t>
            </a:r>
            <a:endParaRPr lang="en-US" sz="1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C11456E-4A66-4CF0-A9F7-F25872C95A0E}"/>
              </a:ext>
            </a:extLst>
          </p:cNvPr>
          <p:cNvSpPr>
            <a:spLocks noGrp="1"/>
          </p:cNvSpPr>
          <p:nvPr>
            <p:ph type="sldNum" sz="quarter" idx="12"/>
          </p:nvPr>
        </p:nvSpPr>
        <p:spPr/>
        <p:txBody>
          <a:bodyPr/>
          <a:lstStyle/>
          <a:p>
            <a:fld id="{AF758266-B692-4050-B1C2-15BE519696A9}" type="slidenum">
              <a:rPr lang="en-US" smtClean="0"/>
              <a:t>1</a:t>
            </a:fld>
            <a:endParaRPr lang="en-US"/>
          </a:p>
        </p:txBody>
      </p:sp>
    </p:spTree>
    <p:extLst>
      <p:ext uri="{BB962C8B-B14F-4D97-AF65-F5344CB8AC3E}">
        <p14:creationId xmlns:p14="http://schemas.microsoft.com/office/powerpoint/2010/main" val="309102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FF4FE1-B82D-489F-B2EC-E880B490B27D}"/>
              </a:ext>
            </a:extLst>
          </p:cNvPr>
          <p:cNvSpPr>
            <a:spLocks noGrp="1"/>
          </p:cNvSpPr>
          <p:nvPr>
            <p:ph type="sldNum" sz="quarter" idx="12"/>
          </p:nvPr>
        </p:nvSpPr>
        <p:spPr/>
        <p:txBody>
          <a:bodyPr/>
          <a:lstStyle/>
          <a:p>
            <a:fld id="{AF758266-B692-4050-B1C2-15BE519696A9}" type="slidenum">
              <a:rPr lang="en-US" smtClean="0"/>
              <a:t>10</a:t>
            </a:fld>
            <a:endParaRPr lang="en-US"/>
          </a:p>
        </p:txBody>
      </p:sp>
      <p:sp>
        <p:nvSpPr>
          <p:cNvPr id="4" name="TextBox 3">
            <a:extLst>
              <a:ext uri="{FF2B5EF4-FFF2-40B4-BE49-F238E27FC236}">
                <a16:creationId xmlns:a16="http://schemas.microsoft.com/office/drawing/2014/main" id="{846A9936-21EF-400F-A5B0-D82C6313FE06}"/>
              </a:ext>
            </a:extLst>
          </p:cNvPr>
          <p:cNvSpPr txBox="1"/>
          <p:nvPr/>
        </p:nvSpPr>
        <p:spPr>
          <a:xfrm>
            <a:off x="351504" y="1164159"/>
            <a:ext cx="2922638" cy="4093428"/>
          </a:xfrm>
          <a:prstGeom prst="rect">
            <a:avLst/>
          </a:prstGeom>
          <a:noFill/>
        </p:spPr>
        <p:txBody>
          <a:bodyPr wrap="square" rtlCol="0">
            <a:spAutoFit/>
          </a:bodyPr>
          <a:lstStyle/>
          <a:p>
            <a:r>
              <a:rPr lang="en-US" sz="2000" dirty="0"/>
              <a:t>We can use a different prior for the slope by changing the prior argument in the call to </a:t>
            </a:r>
            <a:r>
              <a:rPr lang="en-US" sz="2000" dirty="0" err="1"/>
              <a:t>stan_glm</a:t>
            </a:r>
            <a:r>
              <a:rPr lang="en-US" sz="2000" dirty="0"/>
              <a:t>() . Let’s use a much more informative normal prior for the slope centered around 2 with variance 0.5.</a:t>
            </a:r>
          </a:p>
          <a:p>
            <a:endParaRPr lang="en-US" sz="2000" dirty="0"/>
          </a:p>
          <a:p>
            <a:r>
              <a:rPr lang="en-US" sz="2000" dirty="0"/>
              <a:t>The posterior estimate for the slope is adjusted toward the prior value.</a:t>
            </a:r>
          </a:p>
        </p:txBody>
      </p:sp>
      <p:pic>
        <p:nvPicPr>
          <p:cNvPr id="6" name="Picture 5">
            <a:extLst>
              <a:ext uri="{FF2B5EF4-FFF2-40B4-BE49-F238E27FC236}">
                <a16:creationId xmlns:a16="http://schemas.microsoft.com/office/drawing/2014/main" id="{1E745611-B247-4C7B-BFB8-F560D192FED7}"/>
              </a:ext>
            </a:extLst>
          </p:cNvPr>
          <p:cNvPicPr>
            <a:picLocks noChangeAspect="1"/>
          </p:cNvPicPr>
          <p:nvPr/>
        </p:nvPicPr>
        <p:blipFill>
          <a:blip r:embed="rId2"/>
          <a:stretch>
            <a:fillRect/>
          </a:stretch>
        </p:blipFill>
        <p:spPr>
          <a:xfrm>
            <a:off x="3169597" y="675855"/>
            <a:ext cx="8864513" cy="5723776"/>
          </a:xfrm>
          <a:prstGeom prst="rect">
            <a:avLst/>
          </a:prstGeom>
        </p:spPr>
      </p:pic>
    </p:spTree>
    <p:extLst>
      <p:ext uri="{BB962C8B-B14F-4D97-AF65-F5344CB8AC3E}">
        <p14:creationId xmlns:p14="http://schemas.microsoft.com/office/powerpoint/2010/main" val="176879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9B1FF2-2AC7-4A8D-9423-F2702103C4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758266-B692-4050-B1C2-15BE519696A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A6BA46D8-37DE-40D7-A522-22449EC997CC}"/>
              </a:ext>
            </a:extLst>
          </p:cNvPr>
          <p:cNvPicPr>
            <a:picLocks noChangeAspect="1"/>
          </p:cNvPicPr>
          <p:nvPr/>
        </p:nvPicPr>
        <p:blipFill>
          <a:blip r:embed="rId2"/>
          <a:stretch>
            <a:fillRect/>
          </a:stretch>
        </p:blipFill>
        <p:spPr>
          <a:xfrm>
            <a:off x="1839546" y="420667"/>
            <a:ext cx="7458611" cy="6118245"/>
          </a:xfrm>
          <a:prstGeom prst="rect">
            <a:avLst/>
          </a:prstGeom>
        </p:spPr>
      </p:pic>
    </p:spTree>
    <p:extLst>
      <p:ext uri="{BB962C8B-B14F-4D97-AF65-F5344CB8AC3E}">
        <p14:creationId xmlns:p14="http://schemas.microsoft.com/office/powerpoint/2010/main" val="65461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E00B46-44B9-4081-9D9F-5F5A737F86FD}"/>
              </a:ext>
            </a:extLst>
          </p:cNvPr>
          <p:cNvPicPr>
            <a:picLocks noChangeAspect="1"/>
          </p:cNvPicPr>
          <p:nvPr/>
        </p:nvPicPr>
        <p:blipFill>
          <a:blip r:embed="rId2"/>
          <a:stretch>
            <a:fillRect/>
          </a:stretch>
        </p:blipFill>
        <p:spPr>
          <a:xfrm>
            <a:off x="7023001" y="772198"/>
            <a:ext cx="3966693" cy="1439694"/>
          </a:xfrm>
          <a:prstGeom prst="rect">
            <a:avLst/>
          </a:prstGeom>
        </p:spPr>
      </p:pic>
      <p:sp>
        <p:nvSpPr>
          <p:cNvPr id="3" name="TextBox 2">
            <a:extLst>
              <a:ext uri="{FF2B5EF4-FFF2-40B4-BE49-F238E27FC236}">
                <a16:creationId xmlns:a16="http://schemas.microsoft.com/office/drawing/2014/main" id="{8D8852AB-BB00-4E3F-8871-2F0D6552D316}"/>
              </a:ext>
            </a:extLst>
          </p:cNvPr>
          <p:cNvSpPr txBox="1"/>
          <p:nvPr/>
        </p:nvSpPr>
        <p:spPr>
          <a:xfrm>
            <a:off x="1202306" y="772198"/>
            <a:ext cx="5378245" cy="1200329"/>
          </a:xfrm>
          <a:prstGeom prst="rect">
            <a:avLst/>
          </a:prstGeom>
          <a:noFill/>
        </p:spPr>
        <p:txBody>
          <a:bodyPr wrap="square" rtlCol="0">
            <a:spAutoFit/>
          </a:bodyPr>
          <a:lstStyle/>
          <a:p>
            <a:r>
              <a:rPr lang="en-US" dirty="0">
                <a:highlight>
                  <a:srgbClr val="FFFF00"/>
                </a:highlight>
              </a:rPr>
              <a:t>Bayesian inference provides a principled method of combining prior information concerning parameters (such as regression coefficients) with observed outcome and covariate data based on Bayes Theorem.</a:t>
            </a:r>
          </a:p>
        </p:txBody>
      </p:sp>
      <p:sp>
        <p:nvSpPr>
          <p:cNvPr id="5" name="Slide Number Placeholder 4">
            <a:extLst>
              <a:ext uri="{FF2B5EF4-FFF2-40B4-BE49-F238E27FC236}">
                <a16:creationId xmlns:a16="http://schemas.microsoft.com/office/drawing/2014/main" id="{92817FC4-35AB-44AC-BDE2-6D1B7231B9AC}"/>
              </a:ext>
            </a:extLst>
          </p:cNvPr>
          <p:cNvSpPr>
            <a:spLocks noGrp="1"/>
          </p:cNvSpPr>
          <p:nvPr>
            <p:ph type="sldNum" sz="quarter" idx="12"/>
          </p:nvPr>
        </p:nvSpPr>
        <p:spPr/>
        <p:txBody>
          <a:bodyPr/>
          <a:lstStyle/>
          <a:p>
            <a:fld id="{AF758266-B692-4050-B1C2-15BE519696A9}" type="slidenum">
              <a:rPr lang="en-US" smtClean="0"/>
              <a:t>2</a:t>
            </a:fld>
            <a:endParaRPr lang="en-US"/>
          </a:p>
        </p:txBody>
      </p:sp>
      <p:pic>
        <p:nvPicPr>
          <p:cNvPr id="7" name="Picture 6">
            <a:extLst>
              <a:ext uri="{FF2B5EF4-FFF2-40B4-BE49-F238E27FC236}">
                <a16:creationId xmlns:a16="http://schemas.microsoft.com/office/drawing/2014/main" id="{A322E9A6-74F3-480F-8C56-B98EE31343AA}"/>
              </a:ext>
            </a:extLst>
          </p:cNvPr>
          <p:cNvPicPr>
            <a:picLocks noChangeAspect="1"/>
          </p:cNvPicPr>
          <p:nvPr/>
        </p:nvPicPr>
        <p:blipFill>
          <a:blip r:embed="rId3"/>
          <a:stretch>
            <a:fillRect/>
          </a:stretch>
        </p:blipFill>
        <p:spPr>
          <a:xfrm>
            <a:off x="1202305" y="2290916"/>
            <a:ext cx="9431123" cy="4340279"/>
          </a:xfrm>
          <a:prstGeom prst="rect">
            <a:avLst/>
          </a:prstGeom>
        </p:spPr>
      </p:pic>
      <p:sp>
        <p:nvSpPr>
          <p:cNvPr id="4" name="Rectangle 3">
            <a:extLst>
              <a:ext uri="{FF2B5EF4-FFF2-40B4-BE49-F238E27FC236}">
                <a16:creationId xmlns:a16="http://schemas.microsoft.com/office/drawing/2014/main" id="{1486AA39-6E6F-4E24-AB78-73318C0A8450}"/>
              </a:ext>
            </a:extLst>
          </p:cNvPr>
          <p:cNvSpPr/>
          <p:nvPr/>
        </p:nvSpPr>
        <p:spPr>
          <a:xfrm>
            <a:off x="6580551" y="402866"/>
            <a:ext cx="2502608" cy="369332"/>
          </a:xfrm>
          <a:prstGeom prst="rect">
            <a:avLst/>
          </a:prstGeom>
        </p:spPr>
        <p:txBody>
          <a:bodyPr wrap="none">
            <a:spAutoFit/>
          </a:bodyPr>
          <a:lstStyle/>
          <a:p>
            <a:r>
              <a:rPr lang="en-US" dirty="0"/>
              <a:t>P(A|B) = P(B|A) P(A)/P(B</a:t>
            </a:r>
          </a:p>
        </p:txBody>
      </p:sp>
    </p:spTree>
    <p:extLst>
      <p:ext uri="{BB962C8B-B14F-4D97-AF65-F5344CB8AC3E}">
        <p14:creationId xmlns:p14="http://schemas.microsoft.com/office/powerpoint/2010/main" val="292402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E6699-8340-4BB5-9EFB-8A6F30A3E897}"/>
              </a:ext>
            </a:extLst>
          </p:cNvPr>
          <p:cNvSpPr>
            <a:spLocks noGrp="1"/>
          </p:cNvSpPr>
          <p:nvPr>
            <p:ph type="sldNum" sz="quarter" idx="12"/>
          </p:nvPr>
        </p:nvSpPr>
        <p:spPr/>
        <p:txBody>
          <a:bodyPr/>
          <a:lstStyle/>
          <a:p>
            <a:fld id="{AF758266-B692-4050-B1C2-15BE519696A9}" type="slidenum">
              <a:rPr lang="en-US" smtClean="0"/>
              <a:t>3</a:t>
            </a:fld>
            <a:endParaRPr lang="en-US"/>
          </a:p>
        </p:txBody>
      </p:sp>
      <p:sp>
        <p:nvSpPr>
          <p:cNvPr id="3" name="TextBox 2">
            <a:extLst>
              <a:ext uri="{FF2B5EF4-FFF2-40B4-BE49-F238E27FC236}">
                <a16:creationId xmlns:a16="http://schemas.microsoft.com/office/drawing/2014/main" id="{A6D09C2E-0DBD-4126-B0C4-D806A055EF05}"/>
              </a:ext>
            </a:extLst>
          </p:cNvPr>
          <p:cNvSpPr txBox="1"/>
          <p:nvPr/>
        </p:nvSpPr>
        <p:spPr>
          <a:xfrm>
            <a:off x="413468" y="405517"/>
            <a:ext cx="8493140" cy="369332"/>
          </a:xfrm>
          <a:prstGeom prst="rect">
            <a:avLst/>
          </a:prstGeom>
          <a:noFill/>
        </p:spPr>
        <p:txBody>
          <a:bodyPr wrap="square" rtlCol="0">
            <a:spAutoFit/>
          </a:bodyPr>
          <a:lstStyle/>
          <a:p>
            <a:r>
              <a:rPr lang="en-US" dirty="0"/>
              <a:t>Specifying the priors on the parameters of interest (in regression, </a:t>
            </a:r>
            <a:r>
              <a:rPr lang="el-GR" dirty="0"/>
              <a:t>β</a:t>
            </a:r>
            <a:r>
              <a:rPr lang="en-US" baseline="-25000" dirty="0"/>
              <a:t>0</a:t>
            </a:r>
            <a:r>
              <a:rPr lang="en-US" dirty="0"/>
              <a:t>, </a:t>
            </a:r>
            <a:r>
              <a:rPr lang="el-GR" dirty="0"/>
              <a:t>β</a:t>
            </a:r>
            <a:r>
              <a:rPr lang="en-US" baseline="-25000" dirty="0"/>
              <a:t>1</a:t>
            </a:r>
            <a:r>
              <a:rPr lang="en-US" dirty="0"/>
              <a:t>, . . ., </a:t>
            </a:r>
            <a:r>
              <a:rPr lang="el-GR" dirty="0"/>
              <a:t>β</a:t>
            </a:r>
            <a:r>
              <a:rPr lang="en-US" baseline="-25000" dirty="0"/>
              <a:t>k</a:t>
            </a:r>
            <a:r>
              <a:rPr lang="en-US" dirty="0"/>
              <a:t> and </a:t>
            </a:r>
            <a:r>
              <a:rPr lang="el-GR" dirty="0"/>
              <a:t>σ</a:t>
            </a:r>
            <a:r>
              <a:rPr lang="en-US" baseline="30000" dirty="0"/>
              <a:t>2</a:t>
            </a:r>
          </a:p>
        </p:txBody>
      </p:sp>
      <p:sp>
        <p:nvSpPr>
          <p:cNvPr id="4" name="TextBox 3">
            <a:extLst>
              <a:ext uri="{FF2B5EF4-FFF2-40B4-BE49-F238E27FC236}">
                <a16:creationId xmlns:a16="http://schemas.microsoft.com/office/drawing/2014/main" id="{DC25D4C7-D40C-4D24-A22D-DACE37582272}"/>
              </a:ext>
            </a:extLst>
          </p:cNvPr>
          <p:cNvSpPr txBox="1"/>
          <p:nvPr/>
        </p:nvSpPr>
        <p:spPr>
          <a:xfrm>
            <a:off x="483806" y="1100869"/>
            <a:ext cx="10304355" cy="4770537"/>
          </a:xfrm>
          <a:prstGeom prst="rect">
            <a:avLst/>
          </a:prstGeom>
          <a:noFill/>
        </p:spPr>
        <p:txBody>
          <a:bodyPr wrap="square" rtlCol="0">
            <a:spAutoFit/>
          </a:bodyPr>
          <a:lstStyle/>
          <a:p>
            <a:r>
              <a:rPr lang="en-US" sz="1600" dirty="0"/>
              <a:t>An </a:t>
            </a:r>
            <a:r>
              <a:rPr lang="en-US" sz="1600" b="1" dirty="0"/>
              <a:t>informative prior </a:t>
            </a:r>
            <a:r>
              <a:rPr lang="en-US" sz="1600" dirty="0"/>
              <a:t>expresses specific, definite information about a variable. An example is a prior distribution for the temperature at noon tomorrow. A reasonable approach is to make the prior a normal distribution with expected value equal to today's noontime temperature, with variance equal to the day-to-day variance of atmospheric temperature, or a distribution of the temperature for that day of the year.</a:t>
            </a:r>
          </a:p>
          <a:p>
            <a:endParaRPr lang="en-US" sz="1600" dirty="0"/>
          </a:p>
          <a:p>
            <a:r>
              <a:rPr lang="en-US" sz="1600" dirty="0"/>
              <a:t>An </a:t>
            </a:r>
            <a:r>
              <a:rPr lang="en-US" sz="1600" b="1" dirty="0"/>
              <a:t>uninformative</a:t>
            </a:r>
            <a:r>
              <a:rPr lang="en-US" sz="1600" dirty="0"/>
              <a:t> prior expresses </a:t>
            </a:r>
            <a:r>
              <a:rPr lang="en-US" sz="1600" dirty="0">
                <a:highlight>
                  <a:srgbClr val="FFFF00"/>
                </a:highlight>
              </a:rPr>
              <a:t>vague</a:t>
            </a:r>
            <a:r>
              <a:rPr lang="en-US" sz="1600" dirty="0"/>
              <a:t> or general information about a variable.   Uninformative priors can express "objective" information such as "the variable is positive" or "the variable is less than some limit". The simplest and oldest rule for determining a non-informative prior is the principle of indifference, which assigns equal probabilities to all possibilities (uniform distribution). In parameter estimation problems, the use of an uninformative prior typically yields results which are not too different from conventional statistical analysis, as the likelihood function often yields more information than the uninformative prior.</a:t>
            </a:r>
          </a:p>
          <a:p>
            <a:endParaRPr lang="en-US" sz="1600" dirty="0"/>
          </a:p>
          <a:p>
            <a:r>
              <a:rPr lang="en-US" sz="1600" dirty="0"/>
              <a:t>Prior Choice Recommendations (Andrew Gelman)     </a:t>
            </a:r>
            <a:r>
              <a:rPr lang="en-US" sz="1600" dirty="0">
                <a:highlight>
                  <a:srgbClr val="FFFF00"/>
                </a:highlight>
              </a:rPr>
              <a:t>5 levels of priors</a:t>
            </a:r>
          </a:p>
          <a:p>
            <a:pPr marL="285750" indent="-285750">
              <a:buFont typeface="Arial" panose="020B0604020202020204" pitchFamily="34" charset="0"/>
              <a:buChar char="•"/>
            </a:pPr>
            <a:r>
              <a:rPr lang="en-US" sz="1600" dirty="0"/>
              <a:t>Flat prior (not usually recommended);</a:t>
            </a:r>
          </a:p>
          <a:p>
            <a:pPr marL="285750" indent="-285750">
              <a:buFont typeface="Arial" panose="020B0604020202020204" pitchFamily="34" charset="0"/>
              <a:buChar char="•"/>
            </a:pPr>
            <a:r>
              <a:rPr lang="en-US" sz="1600" dirty="0"/>
              <a:t>Super-vague but proper prior: normal(0, 1e6) (not usually recommended);</a:t>
            </a:r>
          </a:p>
          <a:p>
            <a:pPr marL="285750" indent="-285750">
              <a:buFont typeface="Arial" panose="020B0604020202020204" pitchFamily="34" charset="0"/>
              <a:buChar char="•"/>
            </a:pPr>
            <a:r>
              <a:rPr lang="en-US" sz="1600" dirty="0"/>
              <a:t>Weakly informative prior, very weak: normal(0, 10);</a:t>
            </a:r>
          </a:p>
          <a:p>
            <a:pPr marL="285750" indent="-285750">
              <a:buFont typeface="Arial" panose="020B0604020202020204" pitchFamily="34" charset="0"/>
              <a:buChar char="•"/>
            </a:pPr>
            <a:r>
              <a:rPr lang="en-US" sz="1600" dirty="0"/>
              <a:t>Generic weakly informative prior: normal(0, 1);</a:t>
            </a:r>
          </a:p>
          <a:p>
            <a:pPr marL="285750" indent="-285750">
              <a:buFont typeface="Arial" panose="020B0604020202020204" pitchFamily="34" charset="0"/>
              <a:buChar char="•"/>
            </a:pPr>
            <a:r>
              <a:rPr lang="en-US" sz="1600" dirty="0"/>
              <a:t>Specific informative prior: normal(0.4, 0.2) or whatever. Sometimes this can be expressed as a scaling followed by a generic prior: theta = 0.4 + 0.2*z; z ~ normal(0, 1);</a:t>
            </a:r>
          </a:p>
        </p:txBody>
      </p:sp>
    </p:spTree>
    <p:extLst>
      <p:ext uri="{BB962C8B-B14F-4D97-AF65-F5344CB8AC3E}">
        <p14:creationId xmlns:p14="http://schemas.microsoft.com/office/powerpoint/2010/main" val="253947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9B1FF2-2AC7-4A8D-9423-F2702103C436}"/>
              </a:ext>
            </a:extLst>
          </p:cNvPr>
          <p:cNvSpPr>
            <a:spLocks noGrp="1"/>
          </p:cNvSpPr>
          <p:nvPr>
            <p:ph type="sldNum" sz="quarter" idx="12"/>
          </p:nvPr>
        </p:nvSpPr>
        <p:spPr/>
        <p:txBody>
          <a:bodyPr/>
          <a:lstStyle/>
          <a:p>
            <a:fld id="{AF758266-B692-4050-B1C2-15BE519696A9}" type="slidenum">
              <a:rPr lang="en-US" smtClean="0"/>
              <a:t>4</a:t>
            </a:fld>
            <a:endParaRPr lang="en-US"/>
          </a:p>
        </p:txBody>
      </p:sp>
      <p:pic>
        <p:nvPicPr>
          <p:cNvPr id="4" name="Picture 3">
            <a:extLst>
              <a:ext uri="{FF2B5EF4-FFF2-40B4-BE49-F238E27FC236}">
                <a16:creationId xmlns:a16="http://schemas.microsoft.com/office/drawing/2014/main" id="{8619364E-DF62-40E8-A19F-138F5779C2F2}"/>
              </a:ext>
            </a:extLst>
          </p:cNvPr>
          <p:cNvPicPr>
            <a:picLocks noChangeAspect="1"/>
          </p:cNvPicPr>
          <p:nvPr/>
        </p:nvPicPr>
        <p:blipFill>
          <a:blip r:embed="rId2"/>
          <a:stretch>
            <a:fillRect/>
          </a:stretch>
        </p:blipFill>
        <p:spPr>
          <a:xfrm>
            <a:off x="376084" y="541527"/>
            <a:ext cx="9606116" cy="4543278"/>
          </a:xfrm>
          <a:prstGeom prst="rect">
            <a:avLst/>
          </a:prstGeom>
        </p:spPr>
      </p:pic>
    </p:spTree>
    <p:extLst>
      <p:ext uri="{BB962C8B-B14F-4D97-AF65-F5344CB8AC3E}">
        <p14:creationId xmlns:p14="http://schemas.microsoft.com/office/powerpoint/2010/main" val="168574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200E4C-5F88-4FF5-BE78-C370B2B82C10}"/>
              </a:ext>
            </a:extLst>
          </p:cNvPr>
          <p:cNvSpPr>
            <a:spLocks noGrp="1"/>
          </p:cNvSpPr>
          <p:nvPr>
            <p:ph type="sldNum" sz="quarter" idx="12"/>
          </p:nvPr>
        </p:nvSpPr>
        <p:spPr/>
        <p:txBody>
          <a:bodyPr/>
          <a:lstStyle/>
          <a:p>
            <a:fld id="{AF758266-B692-4050-B1C2-15BE519696A9}" type="slidenum">
              <a:rPr lang="en-US" smtClean="0"/>
              <a:t>5</a:t>
            </a:fld>
            <a:endParaRPr lang="en-US"/>
          </a:p>
        </p:txBody>
      </p:sp>
      <p:sp>
        <p:nvSpPr>
          <p:cNvPr id="4" name="TextBox 3">
            <a:extLst>
              <a:ext uri="{FF2B5EF4-FFF2-40B4-BE49-F238E27FC236}">
                <a16:creationId xmlns:a16="http://schemas.microsoft.com/office/drawing/2014/main" id="{A3EE5BEF-D685-40B6-B0B6-495EDAB99B4E}"/>
              </a:ext>
            </a:extLst>
          </p:cNvPr>
          <p:cNvSpPr txBox="1"/>
          <p:nvPr/>
        </p:nvSpPr>
        <p:spPr>
          <a:xfrm>
            <a:off x="324465" y="403123"/>
            <a:ext cx="9763432" cy="369332"/>
          </a:xfrm>
          <a:prstGeom prst="rect">
            <a:avLst/>
          </a:prstGeom>
          <a:noFill/>
        </p:spPr>
        <p:txBody>
          <a:bodyPr wrap="square" rtlCol="0">
            <a:spAutoFit/>
          </a:bodyPr>
          <a:lstStyle/>
          <a:p>
            <a:r>
              <a:rPr lang="en-US" dirty="0"/>
              <a:t>Use the cars dataset which gives the speed of 50 cars along with the corresponding stopping distances.</a:t>
            </a:r>
          </a:p>
        </p:txBody>
      </p:sp>
      <p:pic>
        <p:nvPicPr>
          <p:cNvPr id="5" name="Picture 4">
            <a:extLst>
              <a:ext uri="{FF2B5EF4-FFF2-40B4-BE49-F238E27FC236}">
                <a16:creationId xmlns:a16="http://schemas.microsoft.com/office/drawing/2014/main" id="{8A8E03D3-C633-498C-90B8-EE895E575439}"/>
              </a:ext>
            </a:extLst>
          </p:cNvPr>
          <p:cNvPicPr>
            <a:picLocks noChangeAspect="1"/>
          </p:cNvPicPr>
          <p:nvPr/>
        </p:nvPicPr>
        <p:blipFill>
          <a:blip r:embed="rId2"/>
          <a:stretch>
            <a:fillRect/>
          </a:stretch>
        </p:blipFill>
        <p:spPr>
          <a:xfrm>
            <a:off x="324465" y="937508"/>
            <a:ext cx="5353050" cy="5343525"/>
          </a:xfrm>
          <a:prstGeom prst="rect">
            <a:avLst/>
          </a:prstGeom>
        </p:spPr>
      </p:pic>
      <p:pic>
        <p:nvPicPr>
          <p:cNvPr id="8" name="Picture 7">
            <a:extLst>
              <a:ext uri="{FF2B5EF4-FFF2-40B4-BE49-F238E27FC236}">
                <a16:creationId xmlns:a16="http://schemas.microsoft.com/office/drawing/2014/main" id="{D26B4750-C983-402B-8517-9F82B621332F}"/>
              </a:ext>
            </a:extLst>
          </p:cNvPr>
          <p:cNvPicPr>
            <a:picLocks noChangeAspect="1"/>
          </p:cNvPicPr>
          <p:nvPr/>
        </p:nvPicPr>
        <p:blipFill>
          <a:blip r:embed="rId3"/>
          <a:stretch>
            <a:fillRect/>
          </a:stretch>
        </p:blipFill>
        <p:spPr>
          <a:xfrm>
            <a:off x="5677515" y="960318"/>
            <a:ext cx="6146606" cy="1035630"/>
          </a:xfrm>
          <a:prstGeom prst="rect">
            <a:avLst/>
          </a:prstGeom>
        </p:spPr>
      </p:pic>
      <p:pic>
        <p:nvPicPr>
          <p:cNvPr id="9" name="Picture 8">
            <a:extLst>
              <a:ext uri="{FF2B5EF4-FFF2-40B4-BE49-F238E27FC236}">
                <a16:creationId xmlns:a16="http://schemas.microsoft.com/office/drawing/2014/main" id="{6FD759E0-EDCC-465F-BDF2-544E0C7B3AFF}"/>
              </a:ext>
            </a:extLst>
          </p:cNvPr>
          <p:cNvPicPr>
            <a:picLocks noChangeAspect="1"/>
          </p:cNvPicPr>
          <p:nvPr/>
        </p:nvPicPr>
        <p:blipFill>
          <a:blip r:embed="rId4"/>
          <a:stretch>
            <a:fillRect/>
          </a:stretch>
        </p:blipFill>
        <p:spPr>
          <a:xfrm>
            <a:off x="5611268" y="2109022"/>
            <a:ext cx="6209458" cy="684595"/>
          </a:xfrm>
          <a:prstGeom prst="rect">
            <a:avLst/>
          </a:prstGeom>
        </p:spPr>
      </p:pic>
      <p:sp>
        <p:nvSpPr>
          <p:cNvPr id="10" name="Rectangle 1">
            <a:extLst>
              <a:ext uri="{FF2B5EF4-FFF2-40B4-BE49-F238E27FC236}">
                <a16:creationId xmlns:a16="http://schemas.microsoft.com/office/drawing/2014/main" id="{B7795F6A-694F-4E58-AAB9-6CBE044F0736}"/>
              </a:ext>
            </a:extLst>
          </p:cNvPr>
          <p:cNvSpPr>
            <a:spLocks noChangeArrowheads="1"/>
          </p:cNvSpPr>
          <p:nvPr/>
        </p:nvSpPr>
        <p:spPr bwMode="auto">
          <a:xfrm>
            <a:off x="0" y="-278474"/>
            <a:ext cx="65" cy="101414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300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21062EC2-99A0-4027-B619-3F370AB02D9B}"/>
              </a:ext>
            </a:extLst>
          </p:cNvPr>
          <p:cNvSpPr txBox="1"/>
          <p:nvPr/>
        </p:nvSpPr>
        <p:spPr>
          <a:xfrm>
            <a:off x="5620279" y="2843010"/>
            <a:ext cx="6146606" cy="369332"/>
          </a:xfrm>
          <a:prstGeom prst="rect">
            <a:avLst/>
          </a:prstGeom>
          <a:noFill/>
        </p:spPr>
        <p:txBody>
          <a:bodyPr wrap="square" rtlCol="0">
            <a:spAutoFit/>
          </a:bodyPr>
          <a:lstStyle/>
          <a:p>
            <a:r>
              <a:rPr lang="en-US" dirty="0"/>
              <a:t>glm_post1 &lt;- </a:t>
            </a:r>
            <a:r>
              <a:rPr lang="en-US" dirty="0" err="1"/>
              <a:t>stan_glm</a:t>
            </a:r>
            <a:r>
              <a:rPr lang="en-US" dirty="0"/>
              <a:t>(</a:t>
            </a:r>
            <a:r>
              <a:rPr lang="en-US" dirty="0" err="1"/>
              <a:t>dist~speed</a:t>
            </a:r>
            <a:r>
              <a:rPr lang="en-US" dirty="0"/>
              <a:t>, data=cars, family=gaussian)</a:t>
            </a:r>
          </a:p>
        </p:txBody>
      </p:sp>
      <p:sp>
        <p:nvSpPr>
          <p:cNvPr id="12" name="Rectangle 2">
            <a:extLst>
              <a:ext uri="{FF2B5EF4-FFF2-40B4-BE49-F238E27FC236}">
                <a16:creationId xmlns:a16="http://schemas.microsoft.com/office/drawing/2014/main" id="{F8AEBB40-E77B-49C6-8966-73CE449E5B20}"/>
              </a:ext>
            </a:extLst>
          </p:cNvPr>
          <p:cNvSpPr>
            <a:spLocks noChangeArrowheads="1"/>
          </p:cNvSpPr>
          <p:nvPr/>
        </p:nvSpPr>
        <p:spPr bwMode="auto">
          <a:xfrm>
            <a:off x="152400" y="-280706"/>
            <a:ext cx="65" cy="101414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300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1F4E8D10-0C77-48D8-8A44-FD0437733782}"/>
              </a:ext>
            </a:extLst>
          </p:cNvPr>
          <p:cNvPicPr>
            <a:picLocks noChangeAspect="1"/>
          </p:cNvPicPr>
          <p:nvPr/>
        </p:nvPicPr>
        <p:blipFill>
          <a:blip r:embed="rId5"/>
          <a:stretch>
            <a:fillRect/>
          </a:stretch>
        </p:blipFill>
        <p:spPr>
          <a:xfrm>
            <a:off x="5677514" y="3261735"/>
            <a:ext cx="6184078" cy="997443"/>
          </a:xfrm>
          <a:prstGeom prst="rect">
            <a:avLst/>
          </a:prstGeom>
        </p:spPr>
      </p:pic>
      <p:sp>
        <p:nvSpPr>
          <p:cNvPr id="2" name="Rectangle 1">
            <a:extLst>
              <a:ext uri="{FF2B5EF4-FFF2-40B4-BE49-F238E27FC236}">
                <a16:creationId xmlns:a16="http://schemas.microsoft.com/office/drawing/2014/main" id="{C895A611-4997-4E4A-ACA8-B72C2B68636A}"/>
              </a:ext>
            </a:extLst>
          </p:cNvPr>
          <p:cNvSpPr/>
          <p:nvPr/>
        </p:nvSpPr>
        <p:spPr>
          <a:xfrm>
            <a:off x="324465" y="87167"/>
            <a:ext cx="6143348" cy="369332"/>
          </a:xfrm>
          <a:prstGeom prst="rect">
            <a:avLst/>
          </a:prstGeom>
        </p:spPr>
        <p:txBody>
          <a:bodyPr wrap="none">
            <a:spAutoFit/>
          </a:bodyPr>
          <a:lstStyle/>
          <a:p>
            <a:r>
              <a:rPr lang="en-US" dirty="0"/>
              <a:t>glm_post1 &lt;- </a:t>
            </a:r>
            <a:r>
              <a:rPr lang="en-US" dirty="0" err="1"/>
              <a:t>stan_glm</a:t>
            </a:r>
            <a:r>
              <a:rPr lang="en-US" dirty="0"/>
              <a:t>(</a:t>
            </a:r>
            <a:r>
              <a:rPr lang="en-US" dirty="0" err="1"/>
              <a:t>dist~speed</a:t>
            </a:r>
            <a:r>
              <a:rPr lang="en-US" dirty="0"/>
              <a:t>, data=cars, family=gaussian) </a:t>
            </a:r>
          </a:p>
        </p:txBody>
      </p:sp>
    </p:spTree>
    <p:extLst>
      <p:ext uri="{BB962C8B-B14F-4D97-AF65-F5344CB8AC3E}">
        <p14:creationId xmlns:p14="http://schemas.microsoft.com/office/powerpoint/2010/main" val="43174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53801E-3F9E-41E1-869E-C4E812F74F20}"/>
              </a:ext>
            </a:extLst>
          </p:cNvPr>
          <p:cNvSpPr>
            <a:spLocks noGrp="1"/>
          </p:cNvSpPr>
          <p:nvPr>
            <p:ph type="sldNum" sz="quarter" idx="12"/>
          </p:nvPr>
        </p:nvSpPr>
        <p:spPr/>
        <p:txBody>
          <a:bodyPr/>
          <a:lstStyle/>
          <a:p>
            <a:fld id="{AF758266-B692-4050-B1C2-15BE519696A9}" type="slidenum">
              <a:rPr lang="en-US" smtClean="0"/>
              <a:t>6</a:t>
            </a:fld>
            <a:endParaRPr lang="en-US"/>
          </a:p>
        </p:txBody>
      </p:sp>
      <p:pic>
        <p:nvPicPr>
          <p:cNvPr id="7" name="Picture 6">
            <a:extLst>
              <a:ext uri="{FF2B5EF4-FFF2-40B4-BE49-F238E27FC236}">
                <a16:creationId xmlns:a16="http://schemas.microsoft.com/office/drawing/2014/main" id="{B4DED06C-4247-4C85-993A-6F60E552E336}"/>
              </a:ext>
            </a:extLst>
          </p:cNvPr>
          <p:cNvPicPr>
            <a:picLocks noChangeAspect="1"/>
          </p:cNvPicPr>
          <p:nvPr/>
        </p:nvPicPr>
        <p:blipFill>
          <a:blip r:embed="rId2"/>
          <a:stretch>
            <a:fillRect/>
          </a:stretch>
        </p:blipFill>
        <p:spPr>
          <a:xfrm>
            <a:off x="92182" y="573451"/>
            <a:ext cx="6229105" cy="5535249"/>
          </a:xfrm>
          <a:prstGeom prst="rect">
            <a:avLst/>
          </a:prstGeom>
        </p:spPr>
      </p:pic>
      <p:pic>
        <p:nvPicPr>
          <p:cNvPr id="9" name="Picture 8">
            <a:extLst>
              <a:ext uri="{FF2B5EF4-FFF2-40B4-BE49-F238E27FC236}">
                <a16:creationId xmlns:a16="http://schemas.microsoft.com/office/drawing/2014/main" id="{9CE39295-557E-4D2A-8B4F-40AB62F31F52}"/>
              </a:ext>
            </a:extLst>
          </p:cNvPr>
          <p:cNvPicPr>
            <a:picLocks noChangeAspect="1"/>
          </p:cNvPicPr>
          <p:nvPr/>
        </p:nvPicPr>
        <p:blipFill>
          <a:blip r:embed="rId3"/>
          <a:stretch>
            <a:fillRect/>
          </a:stretch>
        </p:blipFill>
        <p:spPr>
          <a:xfrm>
            <a:off x="6095999" y="355997"/>
            <a:ext cx="5772537" cy="1231617"/>
          </a:xfrm>
          <a:prstGeom prst="rect">
            <a:avLst/>
          </a:prstGeom>
        </p:spPr>
      </p:pic>
      <p:pic>
        <p:nvPicPr>
          <p:cNvPr id="10" name="Picture 9">
            <a:extLst>
              <a:ext uri="{FF2B5EF4-FFF2-40B4-BE49-F238E27FC236}">
                <a16:creationId xmlns:a16="http://schemas.microsoft.com/office/drawing/2014/main" id="{35AA9A73-473D-4854-BE12-7993D24C23EE}"/>
              </a:ext>
            </a:extLst>
          </p:cNvPr>
          <p:cNvPicPr>
            <a:picLocks noChangeAspect="1"/>
          </p:cNvPicPr>
          <p:nvPr/>
        </p:nvPicPr>
        <p:blipFill>
          <a:blip r:embed="rId4"/>
          <a:stretch>
            <a:fillRect/>
          </a:stretch>
        </p:blipFill>
        <p:spPr>
          <a:xfrm>
            <a:off x="6384707" y="1587613"/>
            <a:ext cx="5483829" cy="3944801"/>
          </a:xfrm>
          <a:prstGeom prst="rect">
            <a:avLst/>
          </a:prstGeom>
        </p:spPr>
      </p:pic>
      <p:sp>
        <p:nvSpPr>
          <p:cNvPr id="11" name="TextBox 10">
            <a:extLst>
              <a:ext uri="{FF2B5EF4-FFF2-40B4-BE49-F238E27FC236}">
                <a16:creationId xmlns:a16="http://schemas.microsoft.com/office/drawing/2014/main" id="{840630EE-304D-45D3-99B3-8B8EE2DD080F}"/>
              </a:ext>
            </a:extLst>
          </p:cNvPr>
          <p:cNvSpPr txBox="1"/>
          <p:nvPr/>
        </p:nvSpPr>
        <p:spPr>
          <a:xfrm>
            <a:off x="6504167" y="5669771"/>
            <a:ext cx="5364369" cy="646331"/>
          </a:xfrm>
          <a:prstGeom prst="rect">
            <a:avLst/>
          </a:prstGeom>
          <a:noFill/>
        </p:spPr>
        <p:txBody>
          <a:bodyPr wrap="square" rtlCol="0">
            <a:spAutoFit/>
          </a:bodyPr>
          <a:lstStyle/>
          <a:p>
            <a:r>
              <a:rPr lang="en-US" dirty="0"/>
              <a:t>We can also extract these posterior samples to get an estimate of the mean and a 95% </a:t>
            </a:r>
            <a:r>
              <a:rPr lang="en-US" dirty="0">
                <a:highlight>
                  <a:srgbClr val="FFFF00"/>
                </a:highlight>
              </a:rPr>
              <a:t>credible interval</a:t>
            </a:r>
            <a:r>
              <a:rPr lang="en-US" dirty="0"/>
              <a:t>.</a:t>
            </a:r>
          </a:p>
        </p:txBody>
      </p:sp>
    </p:spTree>
    <p:extLst>
      <p:ext uri="{BB962C8B-B14F-4D97-AF65-F5344CB8AC3E}">
        <p14:creationId xmlns:p14="http://schemas.microsoft.com/office/powerpoint/2010/main" val="321321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8B1FA8-5B3B-4B3F-B1EE-4ADEDA613E5C}"/>
              </a:ext>
            </a:extLst>
          </p:cNvPr>
          <p:cNvSpPr>
            <a:spLocks noGrp="1"/>
          </p:cNvSpPr>
          <p:nvPr>
            <p:ph type="sldNum" sz="quarter" idx="12"/>
          </p:nvPr>
        </p:nvSpPr>
        <p:spPr/>
        <p:txBody>
          <a:bodyPr/>
          <a:lstStyle/>
          <a:p>
            <a:fld id="{AF758266-B692-4050-B1C2-15BE519696A9}" type="slidenum">
              <a:rPr lang="en-US" smtClean="0"/>
              <a:t>7</a:t>
            </a:fld>
            <a:endParaRPr lang="en-US"/>
          </a:p>
        </p:txBody>
      </p:sp>
      <p:sp>
        <p:nvSpPr>
          <p:cNvPr id="4" name="Rectangle 3">
            <a:extLst>
              <a:ext uri="{FF2B5EF4-FFF2-40B4-BE49-F238E27FC236}">
                <a16:creationId xmlns:a16="http://schemas.microsoft.com/office/drawing/2014/main" id="{3C8C3B64-887C-4E8D-8AAF-99D506359D6F}"/>
              </a:ext>
            </a:extLst>
          </p:cNvPr>
          <p:cNvSpPr/>
          <p:nvPr/>
        </p:nvSpPr>
        <p:spPr>
          <a:xfrm>
            <a:off x="270344" y="389612"/>
            <a:ext cx="7605296" cy="4829727"/>
          </a:xfrm>
          <a:prstGeom prst="rect">
            <a:avLst/>
          </a:prstGeom>
          <a:ln w="12700">
            <a:solidFill>
              <a:schemeClr val="accent1"/>
            </a:solidFill>
          </a:ln>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 Call:</a:t>
            </a:r>
          </a:p>
          <a:p>
            <a:r>
              <a:rPr lang="en-US" sz="1400" dirty="0">
                <a:latin typeface="Consolas" panose="020B0609020204030204" pitchFamily="49" charset="0"/>
              </a:rPr>
              <a:t>## </a:t>
            </a:r>
            <a:r>
              <a:rPr lang="en-US" sz="1400" dirty="0" err="1">
                <a:latin typeface="Consolas" panose="020B0609020204030204" pitchFamily="49" charset="0"/>
              </a:rPr>
              <a:t>glm</a:t>
            </a:r>
            <a:r>
              <a:rPr lang="en-US" sz="1400" dirty="0">
                <a:latin typeface="Consolas" panose="020B0609020204030204" pitchFamily="49" charset="0"/>
              </a:rPr>
              <a:t>(formula = </a:t>
            </a:r>
            <a:r>
              <a:rPr lang="en-US" sz="1400" dirty="0" err="1">
                <a:latin typeface="Consolas" panose="020B0609020204030204" pitchFamily="49" charset="0"/>
              </a:rPr>
              <a:t>dist</a:t>
            </a:r>
            <a:r>
              <a:rPr lang="en-US" sz="1400" dirty="0">
                <a:latin typeface="Consolas" panose="020B0609020204030204" pitchFamily="49" charset="0"/>
              </a:rPr>
              <a:t> ~ speed, family = gaussian, data = cars)</a:t>
            </a:r>
          </a:p>
          <a:p>
            <a:r>
              <a:rPr lang="en-US" sz="1400" dirty="0">
                <a:latin typeface="Consolas" panose="020B0609020204030204" pitchFamily="49" charset="0"/>
              </a:rPr>
              <a:t>##</a:t>
            </a:r>
          </a:p>
          <a:p>
            <a:r>
              <a:rPr lang="en-US" sz="1400" dirty="0">
                <a:latin typeface="Consolas" panose="020B0609020204030204" pitchFamily="49" charset="0"/>
              </a:rPr>
              <a:t>## Deviance Residuals:</a:t>
            </a:r>
          </a:p>
          <a:p>
            <a:r>
              <a:rPr lang="sv-SE" sz="1400" dirty="0">
                <a:latin typeface="Consolas" panose="020B0609020204030204" pitchFamily="49" charset="0"/>
              </a:rPr>
              <a:t>## Min 1Q Median 3Q Max</a:t>
            </a:r>
          </a:p>
          <a:p>
            <a:r>
              <a:rPr lang="en-US" sz="1400" dirty="0">
                <a:latin typeface="Consolas" panose="020B0609020204030204" pitchFamily="49" charset="0"/>
              </a:rPr>
              <a:t>## -29.069 -9.525 -2.272 9.215 43.201</a:t>
            </a:r>
          </a:p>
          <a:p>
            <a:r>
              <a:rPr lang="en-US" sz="1400" dirty="0">
                <a:latin typeface="Consolas" panose="020B0609020204030204" pitchFamily="49" charset="0"/>
              </a:rPr>
              <a:t>##</a:t>
            </a:r>
          </a:p>
          <a:p>
            <a:r>
              <a:rPr lang="en-US" sz="1400" dirty="0">
                <a:latin typeface="Consolas" panose="020B0609020204030204" pitchFamily="49" charset="0"/>
              </a:rPr>
              <a:t>## Coefficients:</a:t>
            </a:r>
          </a:p>
          <a:p>
            <a:r>
              <a:rPr lang="en-US" sz="1400" dirty="0">
                <a:latin typeface="Consolas" panose="020B0609020204030204" pitchFamily="49" charset="0"/>
              </a:rPr>
              <a:t>## Estimate Std. Error t value </a:t>
            </a:r>
            <a:r>
              <a:rPr lang="en-US" sz="1400" dirty="0" err="1">
                <a:latin typeface="Consolas" panose="020B0609020204030204" pitchFamily="49" charset="0"/>
              </a:rPr>
              <a:t>Pr</a:t>
            </a:r>
            <a:r>
              <a:rPr lang="en-US" sz="1400" dirty="0">
                <a:latin typeface="Consolas" panose="020B0609020204030204" pitchFamily="49" charset="0"/>
              </a:rPr>
              <a:t>(&gt;|t|)</a:t>
            </a:r>
          </a:p>
          <a:p>
            <a:r>
              <a:rPr lang="en-US" sz="1400" dirty="0">
                <a:latin typeface="Consolas" panose="020B0609020204030204" pitchFamily="49" charset="0"/>
              </a:rPr>
              <a:t>## (Intercept) -17.5791 6.7584 -2.601 0.0123 *</a:t>
            </a:r>
          </a:p>
          <a:p>
            <a:r>
              <a:rPr lang="it-IT" sz="1400" dirty="0">
                <a:latin typeface="Consolas" panose="020B0609020204030204" pitchFamily="49" charset="0"/>
              </a:rPr>
              <a:t>## speed 3.9324 0.4155 9.464 1.49e-12 ***</a:t>
            </a:r>
          </a:p>
          <a:p>
            <a:r>
              <a:rPr lang="en-US" sz="1400" dirty="0">
                <a:latin typeface="Consolas" panose="020B0609020204030204" pitchFamily="49" charset="0"/>
              </a:rPr>
              <a:t>## ---</a:t>
            </a:r>
          </a:p>
          <a:p>
            <a:r>
              <a:rPr lang="fr-FR" sz="1400" dirty="0">
                <a:latin typeface="Consolas" panose="020B0609020204030204" pitchFamily="49" charset="0"/>
              </a:rPr>
              <a:t>## </a:t>
            </a:r>
            <a:r>
              <a:rPr lang="fr-FR" sz="1400" dirty="0" err="1">
                <a:latin typeface="Consolas" panose="020B0609020204030204" pitchFamily="49" charset="0"/>
              </a:rPr>
              <a:t>Signif</a:t>
            </a:r>
            <a:r>
              <a:rPr lang="fr-FR" sz="1400" dirty="0">
                <a:latin typeface="Consolas" panose="020B0609020204030204" pitchFamily="49" charset="0"/>
              </a:rPr>
              <a:t>. codes: 0 '***' 0.001 '**' 0.01 '*' 0.05 '.' 0.1 ' ' 1</a:t>
            </a:r>
          </a:p>
          <a:p>
            <a:r>
              <a:rPr lang="en-US" sz="1400" dirty="0">
                <a:latin typeface="Consolas" panose="020B0609020204030204" pitchFamily="49" charset="0"/>
              </a:rPr>
              <a:t>##</a:t>
            </a:r>
          </a:p>
          <a:p>
            <a:r>
              <a:rPr lang="en-US" sz="1400" dirty="0">
                <a:latin typeface="Consolas" panose="020B0609020204030204" pitchFamily="49" charset="0"/>
              </a:rPr>
              <a:t>## (Dispersion parameter for gaussian family taken to be 236.5317)</a:t>
            </a:r>
          </a:p>
          <a:p>
            <a:r>
              <a:rPr lang="en-US" sz="1400" dirty="0">
                <a:latin typeface="Consolas" panose="020B0609020204030204" pitchFamily="49" charset="0"/>
              </a:rPr>
              <a:t>##</a:t>
            </a:r>
          </a:p>
          <a:p>
            <a:r>
              <a:rPr lang="en-US" sz="1400" dirty="0">
                <a:latin typeface="Consolas" panose="020B0609020204030204" pitchFamily="49" charset="0"/>
              </a:rPr>
              <a:t>## Null deviance: 32539 on 49 degrees of freedom</a:t>
            </a:r>
          </a:p>
          <a:p>
            <a:r>
              <a:rPr lang="en-US" sz="1400" dirty="0">
                <a:latin typeface="Consolas" panose="020B0609020204030204" pitchFamily="49" charset="0"/>
              </a:rPr>
              <a:t>## Residual deviance: 11354 on 48 degrees of freedom</a:t>
            </a:r>
          </a:p>
          <a:p>
            <a:r>
              <a:rPr lang="en-US" sz="1400" dirty="0">
                <a:latin typeface="Consolas" panose="020B0609020204030204" pitchFamily="49" charset="0"/>
              </a:rPr>
              <a:t>## AIC: 419.16</a:t>
            </a:r>
          </a:p>
          <a:p>
            <a:r>
              <a:rPr lang="en-US" sz="1400" dirty="0">
                <a:latin typeface="Consolas" panose="020B0609020204030204" pitchFamily="49" charset="0"/>
              </a:rPr>
              <a:t>##</a:t>
            </a:r>
          </a:p>
          <a:p>
            <a:r>
              <a:rPr lang="en-US" sz="1400" dirty="0">
                <a:latin typeface="Consolas" panose="020B0609020204030204" pitchFamily="49" charset="0"/>
              </a:rPr>
              <a:t>## Number of Fisher Scoring iterations: 2</a:t>
            </a:r>
            <a:endParaRPr lang="en-US" dirty="0"/>
          </a:p>
        </p:txBody>
      </p:sp>
      <p:sp>
        <p:nvSpPr>
          <p:cNvPr id="5" name="Rectangle 4">
            <a:extLst>
              <a:ext uri="{FF2B5EF4-FFF2-40B4-BE49-F238E27FC236}">
                <a16:creationId xmlns:a16="http://schemas.microsoft.com/office/drawing/2014/main" id="{AD728516-75C4-446E-86FA-06073C3EDB0F}"/>
              </a:ext>
            </a:extLst>
          </p:cNvPr>
          <p:cNvSpPr/>
          <p:nvPr/>
        </p:nvSpPr>
        <p:spPr>
          <a:xfrm>
            <a:off x="7981827" y="2219699"/>
            <a:ext cx="3777554" cy="954107"/>
          </a:xfrm>
          <a:prstGeom prst="rect">
            <a:avLst/>
          </a:prstGeom>
        </p:spPr>
        <p:txBody>
          <a:bodyPr wrap="square">
            <a:spAutoFit/>
          </a:bodyPr>
          <a:lstStyle/>
          <a:p>
            <a:r>
              <a:rPr lang="en-US" sz="1400" dirty="0">
                <a:latin typeface="Roboto-Regular"/>
              </a:rPr>
              <a:t>The maximum likelihood estimates for the intercept and slope are -17.58 and 3.93 which are nearly identical to the Bayesian posterior median values of -17.57 and 3.93.</a:t>
            </a:r>
            <a:endParaRPr lang="en-US" dirty="0"/>
          </a:p>
        </p:txBody>
      </p:sp>
      <p:sp>
        <p:nvSpPr>
          <p:cNvPr id="6" name="TextBox 5">
            <a:extLst>
              <a:ext uri="{FF2B5EF4-FFF2-40B4-BE49-F238E27FC236}">
                <a16:creationId xmlns:a16="http://schemas.microsoft.com/office/drawing/2014/main" id="{D343FC2B-32F6-4146-B505-57D83096C6E7}"/>
              </a:ext>
            </a:extLst>
          </p:cNvPr>
          <p:cNvSpPr txBox="1"/>
          <p:nvPr/>
        </p:nvSpPr>
        <p:spPr>
          <a:xfrm>
            <a:off x="395671" y="5768034"/>
            <a:ext cx="8380029" cy="461665"/>
          </a:xfrm>
          <a:prstGeom prst="rect">
            <a:avLst/>
          </a:prstGeom>
          <a:noFill/>
        </p:spPr>
        <p:txBody>
          <a:bodyPr wrap="square" rtlCol="0">
            <a:spAutoFit/>
          </a:bodyPr>
          <a:lstStyle/>
          <a:p>
            <a:r>
              <a:rPr lang="en-US" sz="2400" dirty="0"/>
              <a:t>Now look at the default priors for the parameters that were used.</a:t>
            </a:r>
          </a:p>
        </p:txBody>
      </p:sp>
    </p:spTree>
    <p:extLst>
      <p:ext uri="{BB962C8B-B14F-4D97-AF65-F5344CB8AC3E}">
        <p14:creationId xmlns:p14="http://schemas.microsoft.com/office/powerpoint/2010/main" val="314146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F47C0-A229-416C-82DA-7B48924ED9E4}"/>
              </a:ext>
            </a:extLst>
          </p:cNvPr>
          <p:cNvSpPr>
            <a:spLocks noGrp="1"/>
          </p:cNvSpPr>
          <p:nvPr>
            <p:ph type="sldNum" sz="quarter" idx="12"/>
          </p:nvPr>
        </p:nvSpPr>
        <p:spPr/>
        <p:txBody>
          <a:bodyPr/>
          <a:lstStyle/>
          <a:p>
            <a:fld id="{AF758266-B692-4050-B1C2-15BE519696A9}" type="slidenum">
              <a:rPr lang="en-US" smtClean="0"/>
              <a:t>8</a:t>
            </a:fld>
            <a:endParaRPr lang="en-US"/>
          </a:p>
        </p:txBody>
      </p:sp>
      <p:sp>
        <p:nvSpPr>
          <p:cNvPr id="4" name="TextBox 3">
            <a:extLst>
              <a:ext uri="{FF2B5EF4-FFF2-40B4-BE49-F238E27FC236}">
                <a16:creationId xmlns:a16="http://schemas.microsoft.com/office/drawing/2014/main" id="{6D51198E-E2D8-40B8-A51D-2A9AAD0AF5B0}"/>
              </a:ext>
            </a:extLst>
          </p:cNvPr>
          <p:cNvSpPr txBox="1"/>
          <p:nvPr/>
        </p:nvSpPr>
        <p:spPr>
          <a:xfrm>
            <a:off x="806244" y="639097"/>
            <a:ext cx="10179255" cy="4247317"/>
          </a:xfrm>
          <a:prstGeom prst="rect">
            <a:avLst/>
          </a:prstGeom>
          <a:noFill/>
        </p:spPr>
        <p:txBody>
          <a:bodyPr wrap="square" rtlCol="0">
            <a:spAutoFit/>
          </a:bodyPr>
          <a:lstStyle/>
          <a:p>
            <a:r>
              <a:rPr lang="en-US" dirty="0">
                <a:latin typeface="Consolas" panose="020B0609020204030204" pitchFamily="49" charset="0"/>
              </a:rPr>
              <a:t>## Priors for model 'glm_post1'</a:t>
            </a:r>
          </a:p>
          <a:p>
            <a:r>
              <a:rPr lang="en-US" dirty="0">
                <a:latin typeface="Consolas" panose="020B0609020204030204" pitchFamily="49" charset="0"/>
              </a:rPr>
              <a:t>## ------</a:t>
            </a:r>
          </a:p>
          <a:p>
            <a:r>
              <a:rPr lang="en-US" dirty="0">
                <a:latin typeface="Consolas" panose="020B0609020204030204" pitchFamily="49" charset="0"/>
              </a:rPr>
              <a:t>## Intercept (after predictors centered)</a:t>
            </a:r>
          </a:p>
          <a:p>
            <a:r>
              <a:rPr lang="fr-FR" dirty="0">
                <a:latin typeface="Consolas" panose="020B0609020204030204" pitchFamily="49" charset="0"/>
              </a:rPr>
              <a:t>## ~ normal(location = 0, </a:t>
            </a:r>
            <a:r>
              <a:rPr lang="fr-FR" dirty="0" err="1">
                <a:latin typeface="Consolas" panose="020B0609020204030204" pitchFamily="49" charset="0"/>
              </a:rPr>
              <a:t>scale</a:t>
            </a:r>
            <a:r>
              <a:rPr lang="fr-FR" dirty="0">
                <a:latin typeface="Consolas" panose="020B0609020204030204" pitchFamily="49" charset="0"/>
              </a:rPr>
              <a:t> = 10)</a:t>
            </a:r>
          </a:p>
          <a:p>
            <a:r>
              <a:rPr lang="en-US" dirty="0">
                <a:latin typeface="Consolas" panose="020B0609020204030204" pitchFamily="49" charset="0"/>
              </a:rPr>
              <a:t>## **adjusted scale = 257.69</a:t>
            </a:r>
          </a:p>
          <a:p>
            <a:r>
              <a:rPr lang="en-US" dirty="0">
                <a:latin typeface="Consolas" panose="020B0609020204030204" pitchFamily="49" charset="0"/>
              </a:rPr>
              <a:t>##</a:t>
            </a:r>
          </a:p>
          <a:p>
            <a:r>
              <a:rPr lang="en-US" dirty="0">
                <a:latin typeface="Consolas" panose="020B0609020204030204" pitchFamily="49" charset="0"/>
              </a:rPr>
              <a:t>## Coefficients</a:t>
            </a:r>
          </a:p>
          <a:p>
            <a:r>
              <a:rPr lang="fr-FR" dirty="0">
                <a:latin typeface="Consolas" panose="020B0609020204030204" pitchFamily="49" charset="0"/>
              </a:rPr>
              <a:t>## ~ normal(location = 0, </a:t>
            </a:r>
            <a:r>
              <a:rPr lang="fr-FR" dirty="0" err="1">
                <a:latin typeface="Consolas" panose="020B0609020204030204" pitchFamily="49" charset="0"/>
              </a:rPr>
              <a:t>scale</a:t>
            </a:r>
            <a:r>
              <a:rPr lang="fr-FR" dirty="0">
                <a:latin typeface="Consolas" panose="020B0609020204030204" pitchFamily="49" charset="0"/>
              </a:rPr>
              <a:t> = 2.5)</a:t>
            </a:r>
          </a:p>
          <a:p>
            <a:r>
              <a:rPr lang="en-US" dirty="0">
                <a:latin typeface="Consolas" panose="020B0609020204030204" pitchFamily="49" charset="0"/>
              </a:rPr>
              <a:t>## **adjusted scale = 12.18</a:t>
            </a:r>
          </a:p>
          <a:p>
            <a:r>
              <a:rPr lang="en-US" dirty="0">
                <a:latin typeface="Consolas" panose="020B0609020204030204" pitchFamily="49" charset="0"/>
              </a:rPr>
              <a:t>##</a:t>
            </a:r>
          </a:p>
          <a:p>
            <a:r>
              <a:rPr lang="en-US" dirty="0">
                <a:latin typeface="Consolas" panose="020B0609020204030204" pitchFamily="49" charset="0"/>
              </a:rPr>
              <a:t>## Auxiliary (sigma)</a:t>
            </a:r>
          </a:p>
          <a:p>
            <a:r>
              <a:rPr lang="en-US" dirty="0">
                <a:latin typeface="Consolas" panose="020B0609020204030204" pitchFamily="49" charset="0"/>
              </a:rPr>
              <a:t>## ~ exponential(rate = 1)</a:t>
            </a:r>
          </a:p>
          <a:p>
            <a:r>
              <a:rPr lang="en-US" dirty="0">
                <a:latin typeface="Consolas" panose="020B0609020204030204" pitchFamily="49" charset="0"/>
              </a:rPr>
              <a:t>## **adjusted scale = 25.77 (adjusted rate = 1/adjusted scale)</a:t>
            </a:r>
          </a:p>
          <a:p>
            <a:r>
              <a:rPr lang="en-US" dirty="0">
                <a:latin typeface="Consolas" panose="020B0609020204030204" pitchFamily="49" charset="0"/>
              </a:rPr>
              <a:t>## ------</a:t>
            </a:r>
          </a:p>
          <a:p>
            <a:r>
              <a:rPr lang="en-US" dirty="0">
                <a:latin typeface="Consolas" panose="020B0609020204030204" pitchFamily="49" charset="0"/>
              </a:rPr>
              <a:t>## See help('</a:t>
            </a:r>
            <a:r>
              <a:rPr lang="en-US" dirty="0" err="1">
                <a:latin typeface="Consolas" panose="020B0609020204030204" pitchFamily="49" charset="0"/>
              </a:rPr>
              <a:t>prior_summary.stanreg</a:t>
            </a:r>
            <a:r>
              <a:rPr lang="en-US" dirty="0">
                <a:latin typeface="Consolas" panose="020B0609020204030204" pitchFamily="49" charset="0"/>
              </a:rPr>
              <a:t>') for more details</a:t>
            </a:r>
            <a:endParaRPr lang="en-US" dirty="0"/>
          </a:p>
        </p:txBody>
      </p:sp>
    </p:spTree>
    <p:extLst>
      <p:ext uri="{BB962C8B-B14F-4D97-AF65-F5344CB8AC3E}">
        <p14:creationId xmlns:p14="http://schemas.microsoft.com/office/powerpoint/2010/main" val="282941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28CFDA-C0AB-4217-8A78-2ED64114DD61}"/>
              </a:ext>
            </a:extLst>
          </p:cNvPr>
          <p:cNvSpPr>
            <a:spLocks noGrp="1"/>
          </p:cNvSpPr>
          <p:nvPr>
            <p:ph type="sldNum" sz="quarter" idx="12"/>
          </p:nvPr>
        </p:nvSpPr>
        <p:spPr/>
        <p:txBody>
          <a:bodyPr/>
          <a:lstStyle/>
          <a:p>
            <a:fld id="{AF758266-B692-4050-B1C2-15BE519696A9}" type="slidenum">
              <a:rPr lang="en-US" smtClean="0"/>
              <a:t>9</a:t>
            </a:fld>
            <a:endParaRPr lang="en-US"/>
          </a:p>
        </p:txBody>
      </p:sp>
      <p:pic>
        <p:nvPicPr>
          <p:cNvPr id="4" name="Picture 3">
            <a:extLst>
              <a:ext uri="{FF2B5EF4-FFF2-40B4-BE49-F238E27FC236}">
                <a16:creationId xmlns:a16="http://schemas.microsoft.com/office/drawing/2014/main" id="{B3F26CB3-8197-40F8-8532-3595EC628BC3}"/>
              </a:ext>
            </a:extLst>
          </p:cNvPr>
          <p:cNvPicPr>
            <a:picLocks noChangeAspect="1"/>
          </p:cNvPicPr>
          <p:nvPr/>
        </p:nvPicPr>
        <p:blipFill>
          <a:blip r:embed="rId2"/>
          <a:stretch>
            <a:fillRect/>
          </a:stretch>
        </p:blipFill>
        <p:spPr>
          <a:xfrm>
            <a:off x="838200" y="1211997"/>
            <a:ext cx="10838558" cy="5144353"/>
          </a:xfrm>
          <a:prstGeom prst="rect">
            <a:avLst/>
          </a:prstGeom>
        </p:spPr>
      </p:pic>
      <p:sp>
        <p:nvSpPr>
          <p:cNvPr id="5" name="TextBox 4">
            <a:extLst>
              <a:ext uri="{FF2B5EF4-FFF2-40B4-BE49-F238E27FC236}">
                <a16:creationId xmlns:a16="http://schemas.microsoft.com/office/drawing/2014/main" id="{559DA123-1B3E-4D76-8055-5F9CABA48978}"/>
              </a:ext>
            </a:extLst>
          </p:cNvPr>
          <p:cNvSpPr txBox="1"/>
          <p:nvPr/>
        </p:nvSpPr>
        <p:spPr>
          <a:xfrm>
            <a:off x="1098550" y="381000"/>
            <a:ext cx="9994900" cy="830997"/>
          </a:xfrm>
          <a:prstGeom prst="rect">
            <a:avLst/>
          </a:prstGeom>
          <a:noFill/>
        </p:spPr>
        <p:txBody>
          <a:bodyPr wrap="square" rtlCol="0">
            <a:spAutoFit/>
          </a:bodyPr>
          <a:lstStyle/>
          <a:p>
            <a:r>
              <a:rPr lang="en-US" sz="2400" dirty="0"/>
              <a:t>Show intervals from the prior and the poster distribution to see how the observed data has changed the parameter estimates</a:t>
            </a:r>
          </a:p>
        </p:txBody>
      </p:sp>
    </p:spTree>
    <p:extLst>
      <p:ext uri="{BB962C8B-B14F-4D97-AF65-F5344CB8AC3E}">
        <p14:creationId xmlns:p14="http://schemas.microsoft.com/office/powerpoint/2010/main" val="3477404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1053</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Consolas</vt:lpstr>
      <vt:lpstr>Helvetica</vt:lpstr>
      <vt:lpstr>MathJax_Main</vt:lpstr>
      <vt:lpstr>MathJax_Math-italic</vt:lpstr>
      <vt:lpstr>Roboto-Regular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Mardekian</dc:creator>
  <cp:lastModifiedBy>Jack Mardekian</cp:lastModifiedBy>
  <cp:revision>10</cp:revision>
  <dcterms:created xsi:type="dcterms:W3CDTF">2020-04-22T22:53:43Z</dcterms:created>
  <dcterms:modified xsi:type="dcterms:W3CDTF">2020-04-28T13:11:26Z</dcterms:modified>
</cp:coreProperties>
</file>