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sldIdLst>
    <p:sldId id="256" r:id="rId2"/>
    <p:sldId id="257" r:id="rId3"/>
    <p:sldId id="258" r:id="rId4"/>
    <p:sldId id="259" r:id="rId5"/>
    <p:sldId id="260" r:id="rId6"/>
    <p:sldId id="262" r:id="rId7"/>
    <p:sldId id="263" r:id="rId8"/>
    <p:sldId id="261" r:id="rId9"/>
    <p:sldId id="269" r:id="rId10"/>
    <p:sldId id="264" r:id="rId11"/>
    <p:sldId id="265" r:id="rId12"/>
    <p:sldId id="270" r:id="rId13"/>
    <p:sldId id="266" r:id="rId14"/>
    <p:sldId id="267" r:id="rId15"/>
    <p:sldId id="271" r:id="rId16"/>
    <p:sldId id="272" r:id="rId17"/>
    <p:sldId id="268" r:id="rId18"/>
    <p:sldId id="273" r:id="rId19"/>
    <p:sldId id="274" r:id="rId20"/>
    <p:sldId id="275" r:id="rId21"/>
    <p:sldId id="279" r:id="rId22"/>
    <p:sldId id="276" r:id="rId23"/>
    <p:sldId id="277"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63"/>
    <p:restoredTop sz="95921"/>
  </p:normalViewPr>
  <p:slideViewPr>
    <p:cSldViewPr snapToGrid="0" snapToObjects="1">
      <p:cViewPr>
        <p:scale>
          <a:sx n="75" d="100"/>
          <a:sy n="75" d="100"/>
        </p:scale>
        <p:origin x="272"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4/17/20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34B7E4EF-A1BD-40F4-AB7B-04F084DD991D}"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5390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42559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41266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3059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4/17/20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22641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5101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60018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3096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3636942-C211-4B28-8DBD-C953E00AF71B}" type="datetime1">
              <a:rPr lang="en-US" smtClean="0"/>
              <a:t>4/17/20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84984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4/17/20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7546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4/17/20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3763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F6FA2B21-3FCD-4721-B95C-427943F61125}" type="datetime1">
              <a:rPr lang="en-US" smtClean="0"/>
              <a:t>4/17/20</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34B7E4EF-A1BD-40F4-AB7B-04F084DD991D}"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5306319"/>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8" Type="http://schemas.openxmlformats.org/officeDocument/2006/relationships/hyperlink" Target="https://data.world/perceptron/monthly-car-sales-quebec-1960/workspace/file?filename=monthly-car-sales-in-quebec-1960.csv" TargetMode="External"/><Relationship Id="rId3" Type="http://schemas.openxmlformats.org/officeDocument/2006/relationships/hyperlink" Target="https://robjhyndman.com/hyndsight/forecast7-part-2/" TargetMode="External"/><Relationship Id="rId7" Type="http://schemas.openxmlformats.org/officeDocument/2006/relationships/hyperlink" Target="https://rpubs.com/Mentors_Ubiqum/tslm"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towardsdatascience.com/trend-seasonality-moving-average-auto-regressive-model-my-journey-to-time-series-data-with-edc4c0c8284b" TargetMode="External"/><Relationship Id="rId11" Type="http://schemas.openxmlformats.org/officeDocument/2006/relationships/hyperlink" Target="https://coolstatsblog.com/2013/08/11/how-to-use-autocorreation-function-acf-to-determine-seasonality/" TargetMode="External"/><Relationship Id="rId5" Type="http://schemas.openxmlformats.org/officeDocument/2006/relationships/hyperlink" Target="http://www.datasciencemadesimple.com/add-legend-plot-legend-function-r/" TargetMode="External"/><Relationship Id="rId10" Type="http://schemas.openxmlformats.org/officeDocument/2006/relationships/hyperlink" Target="https://towardsdatascience.com/forecasting-with-r-trends-and-seasonality-def24280e71f" TargetMode="External"/><Relationship Id="rId4" Type="http://schemas.openxmlformats.org/officeDocument/2006/relationships/hyperlink" Target="https://towardsdatascience.com/significance-of-acf-and-pacf-plots-in-time-series-analysis-2fa11a5d10a8?gi=cd7a267c7a08" TargetMode="External"/><Relationship Id="rId9" Type="http://schemas.openxmlformats.org/officeDocument/2006/relationships/hyperlink" Target="https://otexts.com/fpp2/accuracy.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2EC7C3-9265-4FEE-AE4D-1B6C1861A98F}"/>
              </a:ext>
            </a:extLst>
          </p:cNvPr>
          <p:cNvPicPr>
            <a:picLocks noChangeAspect="1"/>
          </p:cNvPicPr>
          <p:nvPr/>
        </p:nvPicPr>
        <p:blipFill rotWithShape="1">
          <a:blip r:embed="rId2"/>
          <a:srcRect t="8358" b="917"/>
          <a:stretch/>
        </p:blipFill>
        <p:spPr>
          <a:xfrm>
            <a:off x="20" y="10"/>
            <a:ext cx="12191979" cy="6857990"/>
          </a:xfrm>
          <a:prstGeom prst="rect">
            <a:avLst/>
          </a:prstGeom>
        </p:spPr>
      </p:pic>
      <p:sp>
        <p:nvSpPr>
          <p:cNvPr id="2" name="Title 1">
            <a:extLst>
              <a:ext uri="{FF2B5EF4-FFF2-40B4-BE49-F238E27FC236}">
                <a16:creationId xmlns:a16="http://schemas.microsoft.com/office/drawing/2014/main" id="{1A9AB860-968D-6041-A9DD-A9DC60164CB3}"/>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Time Series Forecasting</a:t>
            </a:r>
          </a:p>
        </p:txBody>
      </p:sp>
      <p:sp>
        <p:nvSpPr>
          <p:cNvPr id="3" name="Subtitle 2">
            <a:extLst>
              <a:ext uri="{FF2B5EF4-FFF2-40B4-BE49-F238E27FC236}">
                <a16:creationId xmlns:a16="http://schemas.microsoft.com/office/drawing/2014/main" id="{3BFBAB47-F024-5240-88E9-DEC137E38CF8}"/>
              </a:ext>
            </a:extLst>
          </p:cNvPr>
          <p:cNvSpPr>
            <a:spLocks noGrp="1"/>
          </p:cNvSpPr>
          <p:nvPr>
            <p:ph type="subTitle" idx="1"/>
          </p:nvPr>
        </p:nvSpPr>
        <p:spPr>
          <a:xfrm>
            <a:off x="6033793" y="3995988"/>
            <a:ext cx="4775075" cy="559656"/>
          </a:xfrm>
        </p:spPr>
        <p:txBody>
          <a:bodyPr>
            <a:normAutofit/>
          </a:bodyPr>
          <a:lstStyle/>
          <a:p>
            <a:r>
              <a:rPr lang="en-US" dirty="0">
                <a:solidFill>
                  <a:schemeClr val="tx1"/>
                </a:solidFill>
              </a:rPr>
              <a:t>By Abdallah Dar</a:t>
            </a:r>
          </a:p>
        </p:txBody>
      </p:sp>
    </p:spTree>
    <p:extLst>
      <p:ext uri="{BB962C8B-B14F-4D97-AF65-F5344CB8AC3E}">
        <p14:creationId xmlns:p14="http://schemas.microsoft.com/office/powerpoint/2010/main" val="1811627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33A9-6721-D542-A6D1-AE2078893609}"/>
              </a:ext>
            </a:extLst>
          </p:cNvPr>
          <p:cNvSpPr>
            <a:spLocks noGrp="1"/>
          </p:cNvSpPr>
          <p:nvPr>
            <p:ph type="title"/>
          </p:nvPr>
        </p:nvSpPr>
        <p:spPr/>
        <p:txBody>
          <a:bodyPr/>
          <a:lstStyle/>
          <a:p>
            <a:r>
              <a:rPr lang="en-US" dirty="0"/>
              <a:t>PLOTS</a:t>
            </a:r>
          </a:p>
        </p:txBody>
      </p:sp>
      <p:sp>
        <p:nvSpPr>
          <p:cNvPr id="4" name="TextBox 3">
            <a:extLst>
              <a:ext uri="{FF2B5EF4-FFF2-40B4-BE49-F238E27FC236}">
                <a16:creationId xmlns:a16="http://schemas.microsoft.com/office/drawing/2014/main" id="{2D40665F-488F-7348-A049-5C2F894BF3AC}"/>
              </a:ext>
            </a:extLst>
          </p:cNvPr>
          <p:cNvSpPr txBox="1"/>
          <p:nvPr/>
        </p:nvSpPr>
        <p:spPr>
          <a:xfrm>
            <a:off x="1621861" y="1306286"/>
            <a:ext cx="8948278" cy="3970318"/>
          </a:xfrm>
          <a:prstGeom prst="rect">
            <a:avLst/>
          </a:prstGeom>
          <a:noFill/>
        </p:spPr>
        <p:txBody>
          <a:bodyPr wrap="square" rtlCol="0">
            <a:spAutoFit/>
          </a:bodyPr>
          <a:lstStyle/>
          <a:p>
            <a:r>
              <a:rPr lang="en-US" dirty="0"/>
              <a:t>We will use plots to get an idea of how well the models capture the seasonal component present in the data.</a:t>
            </a:r>
          </a:p>
          <a:p>
            <a:endParaRPr lang="en-US" dirty="0"/>
          </a:p>
          <a:p>
            <a:r>
              <a:rPr lang="en-US" dirty="0"/>
              <a:t>For this we will use ACF and PACF plots.</a:t>
            </a:r>
          </a:p>
          <a:p>
            <a:pPr marL="285750" indent="-285750">
              <a:buFont typeface="Arial" panose="020B0604020202020204" pitchFamily="34" charset="0"/>
              <a:buChar char="•"/>
            </a:pPr>
            <a:r>
              <a:rPr lang="en-US" dirty="0"/>
              <a:t>ACF: The autocorrelation function gives us the values of autocorrelation of any values in a series with its lagged values. In simple terms, it describes how well the present value is related to its past value. Time series has components such as trend and seasonality. This function considers them while finding correlations.</a:t>
            </a:r>
          </a:p>
          <a:p>
            <a:pPr marL="285750" indent="-285750">
              <a:buFont typeface="Arial" panose="020B0604020202020204" pitchFamily="34" charset="0"/>
              <a:buChar char="•"/>
            </a:pPr>
            <a:r>
              <a:rPr lang="en-US" dirty="0"/>
              <a:t>PACF: The partial autocorrelation function, instead of finding correlation of present values with lags as in ACF, finds correlations of a value with its lagged values after removing the effects of the lag which are explained by earlier lags.</a:t>
            </a:r>
          </a:p>
          <a:p>
            <a:pPr marL="285750" indent="-285750">
              <a:buFont typeface="Arial" panose="020B0604020202020204" pitchFamily="34" charset="0"/>
              <a:buChar char="•"/>
            </a:pPr>
            <a:endParaRPr lang="en-US" dirty="0"/>
          </a:p>
          <a:p>
            <a:r>
              <a:rPr lang="en-US" dirty="0"/>
              <a:t>If values cross the dashed lines in the plot, it means that specific lag is significantly correlated in the current series.</a:t>
            </a:r>
          </a:p>
        </p:txBody>
      </p:sp>
    </p:spTree>
    <p:extLst>
      <p:ext uri="{BB962C8B-B14F-4D97-AF65-F5344CB8AC3E}">
        <p14:creationId xmlns:p14="http://schemas.microsoft.com/office/powerpoint/2010/main" val="40917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50D5-46D3-7347-B703-5F04A7CA132C}"/>
              </a:ext>
            </a:extLst>
          </p:cNvPr>
          <p:cNvSpPr>
            <a:spLocks noGrp="1"/>
          </p:cNvSpPr>
          <p:nvPr>
            <p:ph type="title"/>
          </p:nvPr>
        </p:nvSpPr>
        <p:spPr>
          <a:xfrm>
            <a:off x="2432194" y="29846"/>
            <a:ext cx="7958331" cy="538615"/>
          </a:xfrm>
        </p:spPr>
        <p:txBody>
          <a:bodyPr>
            <a:normAutofit fontScale="90000"/>
          </a:bodyPr>
          <a:lstStyle/>
          <a:p>
            <a:r>
              <a:rPr lang="en-US" dirty="0"/>
              <a:t>Plot Model 1 in R</a:t>
            </a:r>
          </a:p>
        </p:txBody>
      </p:sp>
      <p:sp>
        <p:nvSpPr>
          <p:cNvPr id="3" name="Content Placeholder 2">
            <a:extLst>
              <a:ext uri="{FF2B5EF4-FFF2-40B4-BE49-F238E27FC236}">
                <a16:creationId xmlns:a16="http://schemas.microsoft.com/office/drawing/2014/main" id="{4995369F-7891-484D-A6FE-DDE942FE13F5}"/>
              </a:ext>
            </a:extLst>
          </p:cNvPr>
          <p:cNvSpPr>
            <a:spLocks noGrp="1"/>
          </p:cNvSpPr>
          <p:nvPr>
            <p:ph idx="1"/>
          </p:nvPr>
        </p:nvSpPr>
        <p:spPr>
          <a:xfrm>
            <a:off x="1152701" y="1069314"/>
            <a:ext cx="3468285" cy="538614"/>
          </a:xfrm>
        </p:spPr>
        <p:txBody>
          <a:bodyPr>
            <a:noAutofit/>
          </a:bodyPr>
          <a:lstStyle/>
          <a:p>
            <a:pPr marL="0" indent="0">
              <a:buNone/>
            </a:pPr>
            <a:r>
              <a:rPr lang="en-US" sz="1800" dirty="0"/>
              <a:t>res1 &lt;- model1$residuals</a:t>
            </a:r>
          </a:p>
          <a:p>
            <a:pPr marL="0" indent="0">
              <a:buNone/>
            </a:pPr>
            <a:r>
              <a:rPr lang="en-US" sz="1800" dirty="0" err="1"/>
              <a:t>ggtsdisplay</a:t>
            </a:r>
            <a:r>
              <a:rPr lang="en-US" sz="1800" dirty="0"/>
              <a:t>(res1,lag.max=50)</a:t>
            </a:r>
          </a:p>
        </p:txBody>
      </p:sp>
      <p:pic>
        <p:nvPicPr>
          <p:cNvPr id="7" name="Picture 6" descr="A screenshot of a cell phone&#10;&#10;Description automatically generated">
            <a:extLst>
              <a:ext uri="{FF2B5EF4-FFF2-40B4-BE49-F238E27FC236}">
                <a16:creationId xmlns:a16="http://schemas.microsoft.com/office/drawing/2014/main" id="{A3C313F2-8B1C-9C4A-BE5B-6CC43ACC35D9}"/>
              </a:ext>
            </a:extLst>
          </p:cNvPr>
          <p:cNvPicPr>
            <a:picLocks noChangeAspect="1"/>
          </p:cNvPicPr>
          <p:nvPr/>
        </p:nvPicPr>
        <p:blipFill>
          <a:blip r:embed="rId2"/>
          <a:stretch>
            <a:fillRect/>
          </a:stretch>
        </p:blipFill>
        <p:spPr>
          <a:xfrm>
            <a:off x="4620986" y="568461"/>
            <a:ext cx="7571014" cy="6289539"/>
          </a:xfrm>
          <a:prstGeom prst="rect">
            <a:avLst/>
          </a:prstGeom>
        </p:spPr>
      </p:pic>
      <p:sp>
        <p:nvSpPr>
          <p:cNvPr id="8" name="TextBox 7">
            <a:extLst>
              <a:ext uri="{FF2B5EF4-FFF2-40B4-BE49-F238E27FC236}">
                <a16:creationId xmlns:a16="http://schemas.microsoft.com/office/drawing/2014/main" id="{8F1FADAF-7966-2140-B979-0380843EB47C}"/>
              </a:ext>
            </a:extLst>
          </p:cNvPr>
          <p:cNvSpPr txBox="1"/>
          <p:nvPr/>
        </p:nvSpPr>
        <p:spPr>
          <a:xfrm>
            <a:off x="1152701" y="2108781"/>
            <a:ext cx="3190699" cy="3970318"/>
          </a:xfrm>
          <a:prstGeom prst="rect">
            <a:avLst/>
          </a:prstGeom>
          <a:noFill/>
        </p:spPr>
        <p:txBody>
          <a:bodyPr wrap="square" rtlCol="0">
            <a:spAutoFit/>
          </a:bodyPr>
          <a:lstStyle/>
          <a:p>
            <a:r>
              <a:rPr lang="en-US" dirty="0"/>
              <a:t>Firstly, in the residual plot we notice a seasonal pattern that is followed each year.</a:t>
            </a:r>
          </a:p>
          <a:p>
            <a:r>
              <a:rPr lang="en-US" dirty="0"/>
              <a:t>Additionally, we notice significant values at lag 1,3,4,5,7,8,9,11,12 and many more points in ACF showing serial dependence. </a:t>
            </a:r>
          </a:p>
          <a:p>
            <a:r>
              <a:rPr lang="en-US" dirty="0"/>
              <a:t>The PACF also has various significant values.</a:t>
            </a:r>
          </a:p>
          <a:p>
            <a:r>
              <a:rPr lang="en-US" dirty="0"/>
              <a:t>This shows that this linear model of trend may not be good enough to model the original sequence.</a:t>
            </a:r>
          </a:p>
        </p:txBody>
      </p:sp>
    </p:spTree>
    <p:extLst>
      <p:ext uri="{BB962C8B-B14F-4D97-AF65-F5344CB8AC3E}">
        <p14:creationId xmlns:p14="http://schemas.microsoft.com/office/powerpoint/2010/main" val="1622838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50D5-46D3-7347-B703-5F04A7CA132C}"/>
              </a:ext>
            </a:extLst>
          </p:cNvPr>
          <p:cNvSpPr>
            <a:spLocks noGrp="1"/>
          </p:cNvSpPr>
          <p:nvPr>
            <p:ph type="title"/>
          </p:nvPr>
        </p:nvSpPr>
        <p:spPr>
          <a:xfrm>
            <a:off x="2432194" y="29846"/>
            <a:ext cx="7958331" cy="538615"/>
          </a:xfrm>
        </p:spPr>
        <p:txBody>
          <a:bodyPr>
            <a:normAutofit fontScale="90000"/>
          </a:bodyPr>
          <a:lstStyle/>
          <a:p>
            <a:r>
              <a:rPr lang="en-US" dirty="0"/>
              <a:t>Plot Model 2 in R</a:t>
            </a:r>
          </a:p>
        </p:txBody>
      </p:sp>
      <p:sp>
        <p:nvSpPr>
          <p:cNvPr id="3" name="Content Placeholder 2">
            <a:extLst>
              <a:ext uri="{FF2B5EF4-FFF2-40B4-BE49-F238E27FC236}">
                <a16:creationId xmlns:a16="http://schemas.microsoft.com/office/drawing/2014/main" id="{4995369F-7891-484D-A6FE-DDE942FE13F5}"/>
              </a:ext>
            </a:extLst>
          </p:cNvPr>
          <p:cNvSpPr>
            <a:spLocks noGrp="1"/>
          </p:cNvSpPr>
          <p:nvPr>
            <p:ph idx="1"/>
          </p:nvPr>
        </p:nvSpPr>
        <p:spPr>
          <a:xfrm>
            <a:off x="1152701" y="1069314"/>
            <a:ext cx="3468285" cy="538614"/>
          </a:xfrm>
        </p:spPr>
        <p:txBody>
          <a:bodyPr>
            <a:noAutofit/>
          </a:bodyPr>
          <a:lstStyle/>
          <a:p>
            <a:pPr marL="0" indent="0">
              <a:buNone/>
            </a:pPr>
            <a:r>
              <a:rPr lang="en-US" sz="1800" dirty="0"/>
              <a:t>res2 &lt;- model2$residuals</a:t>
            </a:r>
          </a:p>
          <a:p>
            <a:pPr marL="0" indent="0">
              <a:buNone/>
            </a:pPr>
            <a:r>
              <a:rPr lang="en-US" sz="1800" dirty="0" err="1"/>
              <a:t>ggtsdisplay</a:t>
            </a:r>
            <a:r>
              <a:rPr lang="en-US" sz="1800" dirty="0"/>
              <a:t>(res2,lag.max=50)</a:t>
            </a:r>
          </a:p>
        </p:txBody>
      </p:sp>
      <p:sp>
        <p:nvSpPr>
          <p:cNvPr id="8" name="TextBox 7">
            <a:extLst>
              <a:ext uri="{FF2B5EF4-FFF2-40B4-BE49-F238E27FC236}">
                <a16:creationId xmlns:a16="http://schemas.microsoft.com/office/drawing/2014/main" id="{8F1FADAF-7966-2140-B979-0380843EB47C}"/>
              </a:ext>
            </a:extLst>
          </p:cNvPr>
          <p:cNvSpPr txBox="1"/>
          <p:nvPr/>
        </p:nvSpPr>
        <p:spPr>
          <a:xfrm>
            <a:off x="1152701" y="2108781"/>
            <a:ext cx="3190699" cy="4801314"/>
          </a:xfrm>
          <a:prstGeom prst="rect">
            <a:avLst/>
          </a:prstGeom>
          <a:noFill/>
        </p:spPr>
        <p:txBody>
          <a:bodyPr wrap="square" rtlCol="0">
            <a:spAutoFit/>
          </a:bodyPr>
          <a:lstStyle/>
          <a:p>
            <a:r>
              <a:rPr lang="en-US" dirty="0"/>
              <a:t>Firstly, in the residual plot we notice less of a seasonal pattern than the residual plot of the first model</a:t>
            </a:r>
          </a:p>
          <a:p>
            <a:r>
              <a:rPr lang="en-US" dirty="0"/>
              <a:t>Additionally, we notice significant values at lag 1,17,48 in ACF showing much less serial dependence than the previous model. </a:t>
            </a:r>
          </a:p>
          <a:p>
            <a:r>
              <a:rPr lang="en-US" dirty="0"/>
              <a:t>The PACF also has significant values but again less than previous model.</a:t>
            </a:r>
          </a:p>
          <a:p>
            <a:r>
              <a:rPr lang="en-US" dirty="0"/>
              <a:t>This shows that this linear model of linear model while not the best, is comparatively better than the first model upon initial inspection.</a:t>
            </a:r>
          </a:p>
        </p:txBody>
      </p:sp>
      <p:pic>
        <p:nvPicPr>
          <p:cNvPr id="5" name="Picture 4" descr="A screenshot of a cell phone&#10;&#10;Description automatically generated">
            <a:extLst>
              <a:ext uri="{FF2B5EF4-FFF2-40B4-BE49-F238E27FC236}">
                <a16:creationId xmlns:a16="http://schemas.microsoft.com/office/drawing/2014/main" id="{2695675D-5C48-AB40-B0BD-25CE8CB053D4}"/>
              </a:ext>
            </a:extLst>
          </p:cNvPr>
          <p:cNvPicPr>
            <a:picLocks noChangeAspect="1"/>
          </p:cNvPicPr>
          <p:nvPr/>
        </p:nvPicPr>
        <p:blipFill>
          <a:blip r:embed="rId2"/>
          <a:stretch>
            <a:fillRect/>
          </a:stretch>
        </p:blipFill>
        <p:spPr>
          <a:xfrm>
            <a:off x="4615545" y="568460"/>
            <a:ext cx="7571014" cy="6289539"/>
          </a:xfrm>
          <a:prstGeom prst="rect">
            <a:avLst/>
          </a:prstGeom>
        </p:spPr>
      </p:pic>
    </p:spTree>
    <p:extLst>
      <p:ext uri="{BB962C8B-B14F-4D97-AF65-F5344CB8AC3E}">
        <p14:creationId xmlns:p14="http://schemas.microsoft.com/office/powerpoint/2010/main" val="426523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63B19-1407-F743-B0E0-9B86C34C8E8C}"/>
              </a:ext>
            </a:extLst>
          </p:cNvPr>
          <p:cNvSpPr>
            <a:spLocks noGrp="1"/>
          </p:cNvSpPr>
          <p:nvPr>
            <p:ph type="title"/>
          </p:nvPr>
        </p:nvSpPr>
        <p:spPr>
          <a:xfrm>
            <a:off x="1518412" y="1201723"/>
            <a:ext cx="3133750" cy="4454554"/>
          </a:xfrm>
        </p:spPr>
        <p:txBody>
          <a:bodyPr anchor="ctr">
            <a:normAutofit/>
          </a:bodyPr>
          <a:lstStyle/>
          <a:p>
            <a:r>
              <a:rPr lang="en-US" sz="3600" dirty="0"/>
              <a:t>FORECAST</a:t>
            </a:r>
          </a:p>
        </p:txBody>
      </p:sp>
      <p:sp>
        <p:nvSpPr>
          <p:cNvPr id="3" name="Content Placeholder 2">
            <a:extLst>
              <a:ext uri="{FF2B5EF4-FFF2-40B4-BE49-F238E27FC236}">
                <a16:creationId xmlns:a16="http://schemas.microsoft.com/office/drawing/2014/main" id="{D339FA64-9FA4-FE41-9E03-392B5819E225}"/>
              </a:ext>
            </a:extLst>
          </p:cNvPr>
          <p:cNvSpPr>
            <a:spLocks noGrp="1"/>
          </p:cNvSpPr>
          <p:nvPr>
            <p:ph idx="1"/>
          </p:nvPr>
        </p:nvSpPr>
        <p:spPr>
          <a:xfrm>
            <a:off x="5454363" y="1201723"/>
            <a:ext cx="5329250" cy="4454554"/>
          </a:xfrm>
        </p:spPr>
        <p:txBody>
          <a:bodyPr anchor="ctr">
            <a:noAutofit/>
          </a:bodyPr>
          <a:lstStyle/>
          <a:p>
            <a:pPr marL="0" indent="0">
              <a:buNone/>
            </a:pPr>
            <a:r>
              <a:rPr lang="en-US" sz="2200" dirty="0"/>
              <a:t>We now attempt to forecast the values from Jan 1967 to December 1968. (The original values for these lie in the testing sample).</a:t>
            </a:r>
          </a:p>
          <a:p>
            <a:pPr marL="0" indent="0">
              <a:buNone/>
            </a:pPr>
            <a:r>
              <a:rPr lang="en-US" sz="2200" dirty="0"/>
              <a:t>We will use model1 and model2 to forecast these values and will plot them for visual aid.</a:t>
            </a:r>
          </a:p>
          <a:p>
            <a:pPr marL="0" indent="0">
              <a:buNone/>
            </a:pPr>
            <a:r>
              <a:rPr lang="en-US" sz="2200" dirty="0"/>
              <a:t>We expect model1 to form a straight line since it only has trend as the predictor variable. We expect model2 to more closely follow the original data as it also accounts for seasonality.</a:t>
            </a:r>
          </a:p>
        </p:txBody>
      </p:sp>
    </p:spTree>
    <p:extLst>
      <p:ext uri="{BB962C8B-B14F-4D97-AF65-F5344CB8AC3E}">
        <p14:creationId xmlns:p14="http://schemas.microsoft.com/office/powerpoint/2010/main" val="2937362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3ECA3-56FA-9844-8113-63D1FDDC281B}"/>
              </a:ext>
            </a:extLst>
          </p:cNvPr>
          <p:cNvSpPr>
            <a:spLocks noGrp="1"/>
          </p:cNvSpPr>
          <p:nvPr>
            <p:ph type="title"/>
          </p:nvPr>
        </p:nvSpPr>
        <p:spPr/>
        <p:txBody>
          <a:bodyPr/>
          <a:lstStyle/>
          <a:p>
            <a:r>
              <a:rPr lang="en-US" dirty="0"/>
              <a:t>FORECASTING In R</a:t>
            </a:r>
          </a:p>
        </p:txBody>
      </p:sp>
      <p:sp>
        <p:nvSpPr>
          <p:cNvPr id="3" name="Content Placeholder 2">
            <a:extLst>
              <a:ext uri="{FF2B5EF4-FFF2-40B4-BE49-F238E27FC236}">
                <a16:creationId xmlns:a16="http://schemas.microsoft.com/office/drawing/2014/main" id="{1EE45959-A260-CE4A-89D1-40EB1B1EE981}"/>
              </a:ext>
            </a:extLst>
          </p:cNvPr>
          <p:cNvSpPr>
            <a:spLocks noGrp="1"/>
          </p:cNvSpPr>
          <p:nvPr>
            <p:ph idx="1"/>
          </p:nvPr>
        </p:nvSpPr>
        <p:spPr/>
        <p:txBody>
          <a:bodyPr/>
          <a:lstStyle/>
          <a:p>
            <a:pPr marL="0" indent="0">
              <a:buNone/>
            </a:pPr>
            <a:r>
              <a:rPr lang="en-US" dirty="0"/>
              <a:t>We will use the forecast function in R to forecast the values in our testing sample.</a:t>
            </a:r>
          </a:p>
          <a:p>
            <a:pPr marL="0" indent="0">
              <a:buNone/>
            </a:pPr>
            <a:r>
              <a:rPr lang="en-US" dirty="0"/>
              <a:t>The forecast function is forecast(</a:t>
            </a:r>
            <a:r>
              <a:rPr lang="en-US" dirty="0" err="1"/>
              <a:t>model,h</a:t>
            </a:r>
            <a:r>
              <a:rPr lang="en-US" dirty="0"/>
              <a:t>=length of testing sample/ number of values predicted)</a:t>
            </a:r>
          </a:p>
          <a:p>
            <a:pPr marL="0" indent="0">
              <a:buNone/>
            </a:pPr>
            <a:r>
              <a:rPr lang="en-US" dirty="0"/>
              <a:t>We have already established that h=24.</a:t>
            </a:r>
          </a:p>
          <a:p>
            <a:pPr marL="0" indent="0">
              <a:buNone/>
            </a:pPr>
            <a:r>
              <a:rPr lang="en-US" dirty="0"/>
              <a:t>Thus our code would be forecast(model, h=24)</a:t>
            </a:r>
          </a:p>
          <a:p>
            <a:pPr marL="0" indent="0">
              <a:buNone/>
            </a:pPr>
            <a:r>
              <a:rPr lang="en-US" dirty="0"/>
              <a:t>Then we move onto plotting the forecasted model.</a:t>
            </a:r>
          </a:p>
          <a:p>
            <a:endParaRPr lang="en-US" dirty="0"/>
          </a:p>
        </p:txBody>
      </p:sp>
    </p:spTree>
    <p:extLst>
      <p:ext uri="{BB962C8B-B14F-4D97-AF65-F5344CB8AC3E}">
        <p14:creationId xmlns:p14="http://schemas.microsoft.com/office/powerpoint/2010/main" val="801705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3ECA3-56FA-9844-8113-63D1FDDC281B}"/>
              </a:ext>
            </a:extLst>
          </p:cNvPr>
          <p:cNvSpPr>
            <a:spLocks noGrp="1"/>
          </p:cNvSpPr>
          <p:nvPr>
            <p:ph type="title"/>
          </p:nvPr>
        </p:nvSpPr>
        <p:spPr>
          <a:xfrm>
            <a:off x="2628742" y="277438"/>
            <a:ext cx="7958331" cy="1077229"/>
          </a:xfrm>
        </p:spPr>
        <p:txBody>
          <a:bodyPr/>
          <a:lstStyle/>
          <a:p>
            <a:r>
              <a:rPr lang="en-US" dirty="0"/>
              <a:t>FORECASTING In R</a:t>
            </a:r>
          </a:p>
        </p:txBody>
      </p:sp>
      <p:sp>
        <p:nvSpPr>
          <p:cNvPr id="3" name="Content Placeholder 2">
            <a:extLst>
              <a:ext uri="{FF2B5EF4-FFF2-40B4-BE49-F238E27FC236}">
                <a16:creationId xmlns:a16="http://schemas.microsoft.com/office/drawing/2014/main" id="{1EE45959-A260-CE4A-89D1-40EB1B1EE981}"/>
              </a:ext>
            </a:extLst>
          </p:cNvPr>
          <p:cNvSpPr>
            <a:spLocks noGrp="1"/>
          </p:cNvSpPr>
          <p:nvPr>
            <p:ph idx="1"/>
          </p:nvPr>
        </p:nvSpPr>
        <p:spPr>
          <a:xfrm>
            <a:off x="1286933" y="1354667"/>
            <a:ext cx="9906000" cy="5503333"/>
          </a:xfrm>
        </p:spPr>
        <p:txBody>
          <a:bodyPr>
            <a:normAutofit lnSpcReduction="10000"/>
          </a:bodyPr>
          <a:lstStyle/>
          <a:p>
            <a:pPr marL="0" indent="0">
              <a:buNone/>
            </a:pPr>
            <a:r>
              <a:rPr lang="en-US" dirty="0"/>
              <a:t>1. We use the plot function to plot the forecasted model.</a:t>
            </a:r>
          </a:p>
          <a:p>
            <a:pPr marL="0" indent="0">
              <a:buNone/>
            </a:pPr>
            <a:r>
              <a:rPr lang="en-US" dirty="0"/>
              <a:t>This produces a plot that has the training sample plotted in black and the forecasted values plotted in blue.</a:t>
            </a:r>
          </a:p>
          <a:p>
            <a:pPr marL="0" indent="0">
              <a:buNone/>
            </a:pPr>
            <a:r>
              <a:rPr lang="en-US" dirty="0"/>
              <a:t>2. We use the lines function on the fitted values of the forecasted model to produce values of the training sample that would be forecasted by the model. We use the color red to denote this line.</a:t>
            </a:r>
          </a:p>
          <a:p>
            <a:pPr marL="0" indent="0">
              <a:buNone/>
            </a:pPr>
            <a:r>
              <a:rPr lang="en-US" dirty="0"/>
              <a:t>3. We add a legend to the graph to make it easier to read. The legend function is legend(x coordinate for box’s starting point, y coordinate of box’s starting point, legend=c(“Label of first line”, ”label of second line”, ”label of third line”), col=c(“color of first line”, “color of second line”, “color of third line”, </a:t>
            </a:r>
            <a:r>
              <a:rPr lang="en-US" dirty="0" err="1"/>
              <a:t>lty</a:t>
            </a:r>
            <a:r>
              <a:rPr lang="en-US" dirty="0"/>
              <a:t>=line type which is 1 because we have a solid line, </a:t>
            </a:r>
            <a:r>
              <a:rPr lang="en-US" dirty="0" err="1"/>
              <a:t>lwd</a:t>
            </a:r>
            <a:r>
              <a:rPr lang="en-US" dirty="0"/>
              <a:t>=line width/thickness, title=“Line types or some other title”,</a:t>
            </a:r>
            <a:r>
              <a:rPr lang="en-US" dirty="0" err="1"/>
              <a:t>cex</a:t>
            </a:r>
            <a:r>
              <a:rPr lang="en-US" dirty="0"/>
              <a:t>=indicating amount by which text should be scaled to default where 1 is default, </a:t>
            </a:r>
            <a:r>
              <a:rPr lang="en-US" dirty="0" err="1"/>
              <a:t>text.font</a:t>
            </a:r>
            <a:r>
              <a:rPr lang="en-US" dirty="0"/>
              <a:t>= text fonts)</a:t>
            </a:r>
          </a:p>
          <a:p>
            <a:endParaRPr lang="en-US" dirty="0"/>
          </a:p>
        </p:txBody>
      </p:sp>
    </p:spTree>
    <p:extLst>
      <p:ext uri="{BB962C8B-B14F-4D97-AF65-F5344CB8AC3E}">
        <p14:creationId xmlns:p14="http://schemas.microsoft.com/office/powerpoint/2010/main" val="221423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3ECA3-56FA-9844-8113-63D1FDDC281B}"/>
              </a:ext>
            </a:extLst>
          </p:cNvPr>
          <p:cNvSpPr>
            <a:spLocks noGrp="1"/>
          </p:cNvSpPr>
          <p:nvPr>
            <p:ph type="title"/>
          </p:nvPr>
        </p:nvSpPr>
        <p:spPr>
          <a:xfrm>
            <a:off x="964174" y="1201721"/>
            <a:ext cx="3133750" cy="4454554"/>
          </a:xfrm>
        </p:spPr>
        <p:txBody>
          <a:bodyPr anchor="ctr">
            <a:normAutofit/>
          </a:bodyPr>
          <a:lstStyle/>
          <a:p>
            <a:r>
              <a:rPr lang="en-US" sz="3100" dirty="0"/>
              <a:t>FORECASTING In R: CODE</a:t>
            </a:r>
          </a:p>
        </p:txBody>
      </p:sp>
      <p:sp>
        <p:nvSpPr>
          <p:cNvPr id="3" name="Content Placeholder 2">
            <a:extLst>
              <a:ext uri="{FF2B5EF4-FFF2-40B4-BE49-F238E27FC236}">
                <a16:creationId xmlns:a16="http://schemas.microsoft.com/office/drawing/2014/main" id="{1EE45959-A260-CE4A-89D1-40EB1B1EE981}"/>
              </a:ext>
            </a:extLst>
          </p:cNvPr>
          <p:cNvSpPr>
            <a:spLocks noGrp="1"/>
          </p:cNvSpPr>
          <p:nvPr>
            <p:ph idx="1"/>
          </p:nvPr>
        </p:nvSpPr>
        <p:spPr>
          <a:xfrm>
            <a:off x="4279629" y="0"/>
            <a:ext cx="7773079" cy="6857998"/>
          </a:xfrm>
        </p:spPr>
        <p:txBody>
          <a:bodyPr anchor="ctr">
            <a:normAutofit/>
          </a:bodyPr>
          <a:lstStyle/>
          <a:p>
            <a:pPr marL="0" indent="0">
              <a:lnSpc>
                <a:spcPct val="110000"/>
              </a:lnSpc>
              <a:buNone/>
            </a:pPr>
            <a:r>
              <a:rPr lang="en-US" dirty="0"/>
              <a:t>fc1 &lt;- forecast(model1, h=24)</a:t>
            </a:r>
          </a:p>
          <a:p>
            <a:pPr marL="0" indent="0">
              <a:lnSpc>
                <a:spcPct val="110000"/>
              </a:lnSpc>
              <a:buNone/>
            </a:pPr>
            <a:r>
              <a:rPr lang="en-US" dirty="0"/>
              <a:t>plot(fc1)</a:t>
            </a:r>
          </a:p>
          <a:p>
            <a:pPr marL="0" indent="0">
              <a:lnSpc>
                <a:spcPct val="110000"/>
              </a:lnSpc>
              <a:buNone/>
            </a:pPr>
            <a:r>
              <a:rPr lang="en-US" dirty="0"/>
              <a:t>lines(fc1$fitted, col="red")</a:t>
            </a:r>
          </a:p>
          <a:p>
            <a:pPr marL="0" indent="0">
              <a:lnSpc>
                <a:spcPct val="110000"/>
              </a:lnSpc>
              <a:buNone/>
            </a:pPr>
            <a:r>
              <a:rPr lang="en-US" dirty="0"/>
              <a:t>legend(1959.75,28700, legend=c("Observed values of training sample", "Forecasted values of training sample", "Forecasted values for testing sample"),col=c("black", "red", "blue"),</a:t>
            </a:r>
            <a:r>
              <a:rPr lang="en-US" dirty="0" err="1"/>
              <a:t>lty</a:t>
            </a:r>
            <a:r>
              <a:rPr lang="en-US" dirty="0"/>
              <a:t>=1,lwd = 1 ,title="Line types",</a:t>
            </a:r>
            <a:r>
              <a:rPr lang="en-US" dirty="0" err="1"/>
              <a:t>cex</a:t>
            </a:r>
            <a:r>
              <a:rPr lang="en-US" dirty="0"/>
              <a:t>=0.7, </a:t>
            </a:r>
            <a:r>
              <a:rPr lang="en-US" dirty="0" err="1"/>
              <a:t>text.font</a:t>
            </a:r>
            <a:r>
              <a:rPr lang="en-US" dirty="0"/>
              <a:t>=3)</a:t>
            </a:r>
          </a:p>
          <a:p>
            <a:pPr marL="0" indent="0">
              <a:lnSpc>
                <a:spcPct val="110000"/>
              </a:lnSpc>
              <a:buNone/>
            </a:pPr>
            <a:r>
              <a:rPr lang="en-US" dirty="0"/>
              <a:t>fc2 &lt;- forecast(model2, h=24)</a:t>
            </a:r>
          </a:p>
          <a:p>
            <a:pPr marL="0" indent="0">
              <a:lnSpc>
                <a:spcPct val="110000"/>
              </a:lnSpc>
              <a:buNone/>
            </a:pPr>
            <a:r>
              <a:rPr lang="en-US" dirty="0"/>
              <a:t>plot(fc2)</a:t>
            </a:r>
          </a:p>
          <a:p>
            <a:pPr marL="0" indent="0">
              <a:lnSpc>
                <a:spcPct val="110000"/>
              </a:lnSpc>
              <a:buNone/>
            </a:pPr>
            <a:r>
              <a:rPr lang="en-US" dirty="0"/>
              <a:t>lines(fc2$fitted, col="red")</a:t>
            </a:r>
          </a:p>
          <a:p>
            <a:pPr marL="0" indent="0">
              <a:lnSpc>
                <a:spcPct val="110000"/>
              </a:lnSpc>
              <a:buNone/>
            </a:pPr>
            <a:r>
              <a:rPr lang="en-US" dirty="0"/>
              <a:t>legend(1959.75,29000, legend=c("Observed values of training sample", "Forecasted values of training sample", "Forecasted values for testing sample"),col=c("black", "red", "blue"),</a:t>
            </a:r>
            <a:r>
              <a:rPr lang="en-US" dirty="0" err="1"/>
              <a:t>lty</a:t>
            </a:r>
            <a:r>
              <a:rPr lang="en-US" dirty="0"/>
              <a:t>=1,lwd=1 ,title="Line types",</a:t>
            </a:r>
            <a:r>
              <a:rPr lang="en-US" dirty="0" err="1"/>
              <a:t>cex</a:t>
            </a:r>
            <a:r>
              <a:rPr lang="en-US" dirty="0"/>
              <a:t>=0.7, </a:t>
            </a:r>
            <a:r>
              <a:rPr lang="en-US" dirty="0" err="1"/>
              <a:t>text.font</a:t>
            </a:r>
            <a:r>
              <a:rPr lang="en-US" dirty="0"/>
              <a:t>=4)</a:t>
            </a:r>
          </a:p>
        </p:txBody>
      </p:sp>
    </p:spTree>
    <p:extLst>
      <p:ext uri="{BB962C8B-B14F-4D97-AF65-F5344CB8AC3E}">
        <p14:creationId xmlns:p14="http://schemas.microsoft.com/office/powerpoint/2010/main" val="1026987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4B874D-04C2-BC40-97F0-D05BB30801E9}"/>
              </a:ext>
            </a:extLst>
          </p:cNvPr>
          <p:cNvSpPr>
            <a:spLocks noGrp="1"/>
          </p:cNvSpPr>
          <p:nvPr>
            <p:ph type="title"/>
          </p:nvPr>
        </p:nvSpPr>
        <p:spPr>
          <a:xfrm>
            <a:off x="838045" y="191355"/>
            <a:ext cx="2668479" cy="1180246"/>
          </a:xfrm>
        </p:spPr>
        <p:txBody>
          <a:bodyPr vert="horz" lIns="91440" tIns="45720" rIns="91440" bIns="45720" rtlCol="0" anchor="t">
            <a:normAutofit/>
          </a:bodyPr>
          <a:lstStyle/>
          <a:p>
            <a:r>
              <a:rPr lang="en-US" sz="3200" dirty="0"/>
              <a:t>Forecast of Model 1</a:t>
            </a:r>
          </a:p>
        </p:txBody>
      </p:sp>
      <p:pic>
        <p:nvPicPr>
          <p:cNvPr id="5" name="Content Placeholder 4" descr="A screenshot of a cell phone&#10;&#10;Description automatically generated">
            <a:extLst>
              <a:ext uri="{FF2B5EF4-FFF2-40B4-BE49-F238E27FC236}">
                <a16:creationId xmlns:a16="http://schemas.microsoft.com/office/drawing/2014/main" id="{2DE437B6-C424-F946-B05D-9974B52FEE68}"/>
              </a:ext>
            </a:extLst>
          </p:cNvPr>
          <p:cNvPicPr>
            <a:picLocks noGrp="1" noChangeAspect="1"/>
          </p:cNvPicPr>
          <p:nvPr>
            <p:ph idx="1"/>
          </p:nvPr>
        </p:nvPicPr>
        <p:blipFill>
          <a:blip r:embed="rId5"/>
          <a:stretch>
            <a:fillRect/>
          </a:stretch>
        </p:blipFill>
        <p:spPr>
          <a:xfrm>
            <a:off x="3965758" y="29272"/>
            <a:ext cx="8224109" cy="682601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6" name="Rectangle 35">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DD43C1B-F8F2-5C41-94AF-2276B0A597B1}"/>
              </a:ext>
            </a:extLst>
          </p:cNvPr>
          <p:cNvSpPr txBox="1"/>
          <p:nvPr/>
        </p:nvSpPr>
        <p:spPr>
          <a:xfrm>
            <a:off x="1189050" y="2636113"/>
            <a:ext cx="2433202" cy="1477328"/>
          </a:xfrm>
          <a:prstGeom prst="rect">
            <a:avLst/>
          </a:prstGeom>
          <a:noFill/>
        </p:spPr>
        <p:txBody>
          <a:bodyPr wrap="square" rtlCol="0">
            <a:spAutoFit/>
          </a:bodyPr>
          <a:lstStyle/>
          <a:p>
            <a:r>
              <a:rPr lang="en-US" dirty="0"/>
              <a:t>As expected, the forecasted values form a straight line and only account for the trend.</a:t>
            </a:r>
          </a:p>
        </p:txBody>
      </p:sp>
    </p:spTree>
    <p:extLst>
      <p:ext uri="{BB962C8B-B14F-4D97-AF65-F5344CB8AC3E}">
        <p14:creationId xmlns:p14="http://schemas.microsoft.com/office/powerpoint/2010/main" val="486817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4B874D-04C2-BC40-97F0-D05BB30801E9}"/>
              </a:ext>
            </a:extLst>
          </p:cNvPr>
          <p:cNvSpPr>
            <a:spLocks noGrp="1"/>
          </p:cNvSpPr>
          <p:nvPr>
            <p:ph type="title"/>
          </p:nvPr>
        </p:nvSpPr>
        <p:spPr>
          <a:xfrm>
            <a:off x="838045" y="191354"/>
            <a:ext cx="2668479" cy="2268559"/>
          </a:xfrm>
        </p:spPr>
        <p:txBody>
          <a:bodyPr vert="horz" lIns="91440" tIns="45720" rIns="91440" bIns="45720" rtlCol="0" anchor="t">
            <a:normAutofit/>
          </a:bodyPr>
          <a:lstStyle/>
          <a:p>
            <a:r>
              <a:rPr lang="en-US" sz="3200" dirty="0"/>
              <a:t>Forecast of Model 2</a:t>
            </a:r>
          </a:p>
        </p:txBody>
      </p:sp>
      <p:sp>
        <p:nvSpPr>
          <p:cNvPr id="36" name="Rectangle 35">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16F09FDC-2131-D14F-B5AE-04F9FDA000C3}"/>
              </a:ext>
            </a:extLst>
          </p:cNvPr>
          <p:cNvPicPr>
            <a:picLocks noChangeAspect="1"/>
          </p:cNvPicPr>
          <p:nvPr/>
        </p:nvPicPr>
        <p:blipFill>
          <a:blip r:embed="rId5"/>
          <a:stretch>
            <a:fillRect/>
          </a:stretch>
        </p:blipFill>
        <p:spPr>
          <a:xfrm>
            <a:off x="3937843" y="-5437"/>
            <a:ext cx="8252024" cy="6855281"/>
          </a:xfrm>
          <a:prstGeom prst="rect">
            <a:avLst/>
          </a:prstGeom>
        </p:spPr>
      </p:pic>
      <p:sp>
        <p:nvSpPr>
          <p:cNvPr id="8" name="TextBox 7">
            <a:extLst>
              <a:ext uri="{FF2B5EF4-FFF2-40B4-BE49-F238E27FC236}">
                <a16:creationId xmlns:a16="http://schemas.microsoft.com/office/drawing/2014/main" id="{A7969E9C-8B12-DD4D-B0F6-BBDF9E76CEE6}"/>
              </a:ext>
            </a:extLst>
          </p:cNvPr>
          <p:cNvSpPr txBox="1"/>
          <p:nvPr/>
        </p:nvSpPr>
        <p:spPr>
          <a:xfrm>
            <a:off x="1388533" y="1710267"/>
            <a:ext cx="2161350" cy="3693319"/>
          </a:xfrm>
          <a:prstGeom prst="rect">
            <a:avLst/>
          </a:prstGeom>
          <a:noFill/>
        </p:spPr>
        <p:txBody>
          <a:bodyPr wrap="square" rtlCol="0">
            <a:spAutoFit/>
          </a:bodyPr>
          <a:lstStyle/>
          <a:p>
            <a:r>
              <a:rPr lang="en-US" dirty="0"/>
              <a:t>As expected, the forecasted model follows the actual data very closely since it account for both trend and seasonality. You would expect this forecasted model to be the better predictor of values in the testing sample.</a:t>
            </a:r>
          </a:p>
        </p:txBody>
      </p:sp>
    </p:spTree>
    <p:extLst>
      <p:ext uri="{BB962C8B-B14F-4D97-AF65-F5344CB8AC3E}">
        <p14:creationId xmlns:p14="http://schemas.microsoft.com/office/powerpoint/2010/main" val="3649085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3358-C9C4-1D45-BDFC-7A29F3D00771}"/>
              </a:ext>
            </a:extLst>
          </p:cNvPr>
          <p:cNvSpPr>
            <a:spLocks noGrp="1"/>
          </p:cNvSpPr>
          <p:nvPr>
            <p:ph type="title"/>
          </p:nvPr>
        </p:nvSpPr>
        <p:spPr>
          <a:xfrm>
            <a:off x="2645675" y="367789"/>
            <a:ext cx="7958331" cy="1077229"/>
          </a:xfrm>
        </p:spPr>
        <p:txBody>
          <a:bodyPr/>
          <a:lstStyle/>
          <a:p>
            <a:r>
              <a:rPr lang="en-US" dirty="0"/>
              <a:t>PERFORMANCE MEASURES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90EF7D-55FE-224C-87A3-94C225DF9BCA}"/>
                  </a:ext>
                </a:extLst>
              </p:cNvPr>
              <p:cNvSpPr>
                <a:spLocks noGrp="1"/>
              </p:cNvSpPr>
              <p:nvPr>
                <p:ph idx="1"/>
              </p:nvPr>
            </p:nvSpPr>
            <p:spPr>
              <a:xfrm>
                <a:off x="1253067" y="1185333"/>
                <a:ext cx="9719733" cy="5304878"/>
              </a:xfrm>
            </p:spPr>
            <p:txBody>
              <a:bodyPr>
                <a:noAutofit/>
              </a:bodyPr>
              <a:lstStyle/>
              <a:p>
                <a:pPr marL="0" indent="0">
                  <a:buNone/>
                </a:pPr>
                <a:r>
                  <a:rPr lang="en-US" sz="2800" dirty="0"/>
                  <a:t>While the plots do help us in hypothesizing which model would be better, we use performance measures to find the answer. </a:t>
                </a:r>
              </a:p>
              <a:p>
                <a:pPr marL="0" indent="0">
                  <a:buNone/>
                </a:pPr>
                <a:r>
                  <a:rPr lang="en-US" sz="2800" dirty="0"/>
                  <a:t>The forecasted values are compared to their corresponding values in the testing sample to calculate forecast errors.</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𝑒</m:t>
                          </m:r>
                        </m:e>
                        <m:sub>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𝑇</m:t>
                          </m:r>
                          <m:r>
                            <a:rPr lang="en-US" sz="2800" b="0" i="1" smtClean="0">
                              <a:latin typeface="Cambria Math" panose="02040503050406030204" pitchFamily="18" charset="0"/>
                            </a:rPr>
                            <m:t>+</m:t>
                          </m:r>
                          <m:r>
                            <a:rPr lang="en-US" sz="2800" b="0" i="1" smtClean="0">
                              <a:latin typeface="Cambria Math" panose="02040503050406030204" pitchFamily="18" charset="0"/>
                            </a:rPr>
                            <m:t>h</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e>
                        <m:sub>
                          <m:r>
                            <a:rPr lang="en-US" sz="2800" b="0" i="1" smtClean="0">
                              <a:latin typeface="Cambria Math" panose="02040503050406030204" pitchFamily="18" charset="0"/>
                            </a:rPr>
                            <m:t>𝑇</m:t>
                          </m:r>
                          <m:r>
                            <a:rPr lang="en-US" sz="2800" b="0" i="1" smtClean="0">
                              <a:latin typeface="Cambria Math" panose="02040503050406030204" pitchFamily="18" charset="0"/>
                            </a:rPr>
                            <m:t>+</m:t>
                          </m:r>
                          <m:r>
                            <a:rPr lang="en-US" sz="2800" b="0" i="1" smtClean="0">
                              <a:latin typeface="Cambria Math" panose="02040503050406030204" pitchFamily="18" charset="0"/>
                            </a:rPr>
                            <m:t>h</m:t>
                          </m:r>
                        </m:sub>
                      </m:sSub>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𝐻</m:t>
                      </m:r>
                    </m:oMath>
                  </m:oMathPara>
                </a14:m>
                <a:endParaRPr lang="en-US" sz="2800" dirty="0"/>
              </a:p>
              <a:p>
                <a:pPr marL="0" indent="0">
                  <a:buNone/>
                </a:pPr>
                <a:r>
                  <a:rPr lang="en-US" sz="2800" dirty="0"/>
                  <a:t>The performance measures we will use are the RMSE and MAE.</a:t>
                </a:r>
              </a:p>
            </p:txBody>
          </p:sp>
        </mc:Choice>
        <mc:Fallback>
          <p:sp>
            <p:nvSpPr>
              <p:cNvPr id="3" name="Content Placeholder 2">
                <a:extLst>
                  <a:ext uri="{FF2B5EF4-FFF2-40B4-BE49-F238E27FC236}">
                    <a16:creationId xmlns:a16="http://schemas.microsoft.com/office/drawing/2014/main" id="{9C90EF7D-55FE-224C-87A3-94C225DF9BCA}"/>
                  </a:ext>
                </a:extLst>
              </p:cNvPr>
              <p:cNvSpPr>
                <a:spLocks noGrp="1" noRot="1" noChangeAspect="1" noMove="1" noResize="1" noEditPoints="1" noAdjustHandles="1" noChangeArrowheads="1" noChangeShapeType="1" noTextEdit="1"/>
              </p:cNvSpPr>
              <p:nvPr>
                <p:ph idx="1"/>
              </p:nvPr>
            </p:nvSpPr>
            <p:spPr>
              <a:xfrm>
                <a:off x="1253067" y="1185333"/>
                <a:ext cx="9719733" cy="5304878"/>
              </a:xfrm>
              <a:blipFill>
                <a:blip r:embed="rId2"/>
                <a:stretch>
                  <a:fillRect l="-1305" r="-261"/>
                </a:stretch>
              </a:blipFill>
            </p:spPr>
            <p:txBody>
              <a:bodyPr/>
              <a:lstStyle/>
              <a:p>
                <a:r>
                  <a:rPr lang="en-US">
                    <a:noFill/>
                  </a:rPr>
                  <a:t> </a:t>
                </a:r>
              </a:p>
            </p:txBody>
          </p:sp>
        </mc:Fallback>
      </mc:AlternateContent>
    </p:spTree>
    <p:extLst>
      <p:ext uri="{BB962C8B-B14F-4D97-AF65-F5344CB8AC3E}">
        <p14:creationId xmlns:p14="http://schemas.microsoft.com/office/powerpoint/2010/main" val="189812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B56E-624B-0442-961F-DE71CD9554E8}"/>
              </a:ext>
            </a:extLst>
          </p:cNvPr>
          <p:cNvSpPr>
            <a:spLocks noGrp="1"/>
          </p:cNvSpPr>
          <p:nvPr>
            <p:ph type="title"/>
          </p:nvPr>
        </p:nvSpPr>
        <p:spPr>
          <a:xfrm>
            <a:off x="866440" y="1000370"/>
            <a:ext cx="3462079" cy="4857262"/>
          </a:xfrm>
        </p:spPr>
        <p:txBody>
          <a:bodyPr>
            <a:normAutofit/>
          </a:bodyPr>
          <a:lstStyle/>
          <a:p>
            <a:pPr algn="r"/>
            <a:r>
              <a:rPr lang="en-US" dirty="0">
                <a:solidFill>
                  <a:srgbClr val="FFFFFF"/>
                </a:solidFill>
              </a:rPr>
              <a:t>ABSTRACT</a:t>
            </a:r>
          </a:p>
        </p:txBody>
      </p:sp>
      <p:sp>
        <p:nvSpPr>
          <p:cNvPr id="3" name="Content Placeholder 2">
            <a:extLst>
              <a:ext uri="{FF2B5EF4-FFF2-40B4-BE49-F238E27FC236}">
                <a16:creationId xmlns:a16="http://schemas.microsoft.com/office/drawing/2014/main" id="{664884D0-265B-434C-9F94-FD2CAACF1B90}"/>
              </a:ext>
            </a:extLst>
          </p:cNvPr>
          <p:cNvSpPr>
            <a:spLocks noGrp="1"/>
          </p:cNvSpPr>
          <p:nvPr>
            <p:ph idx="1"/>
          </p:nvPr>
        </p:nvSpPr>
        <p:spPr>
          <a:xfrm>
            <a:off x="4963691" y="1000370"/>
            <a:ext cx="6212310" cy="4857262"/>
          </a:xfrm>
        </p:spPr>
        <p:txBody>
          <a:bodyPr anchor="ctr">
            <a:normAutofit/>
          </a:bodyPr>
          <a:lstStyle/>
          <a:p>
            <a:pPr marL="0" indent="0">
              <a:buNone/>
            </a:pPr>
            <a:r>
              <a:rPr lang="en-US" sz="2000" dirty="0">
                <a:solidFill>
                  <a:srgbClr val="FFFFFF"/>
                </a:solidFill>
              </a:rPr>
              <a:t>We used data expected to have trend and seasonal components and divided it into two samples.  We performed linear regression on one sample using variables trend and seasonality.  We generated two models and used them to forecast the values of the second sample. Performance measures such as RMSE and MAE were used to judge the forecast we performed.</a:t>
            </a:r>
          </a:p>
        </p:txBody>
      </p:sp>
    </p:spTree>
    <p:extLst>
      <p:ext uri="{BB962C8B-B14F-4D97-AF65-F5344CB8AC3E}">
        <p14:creationId xmlns:p14="http://schemas.microsoft.com/office/powerpoint/2010/main" val="4245841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D8880-CA82-694C-B0A4-88C9162435E2}"/>
              </a:ext>
            </a:extLst>
          </p:cNvPr>
          <p:cNvSpPr>
            <a:spLocks noGrp="1"/>
          </p:cNvSpPr>
          <p:nvPr>
            <p:ph type="title"/>
          </p:nvPr>
        </p:nvSpPr>
        <p:spPr/>
        <p:txBody>
          <a:bodyPr/>
          <a:lstStyle/>
          <a:p>
            <a:r>
              <a:rPr lang="en-US" dirty="0"/>
              <a:t>PERFORMANCE MEASURE: RMSE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E20D1F-8A21-AB49-8122-05BE15F5D214}"/>
                  </a:ext>
                </a:extLst>
              </p:cNvPr>
              <p:cNvSpPr>
                <a:spLocks noGrp="1"/>
              </p:cNvSpPr>
              <p:nvPr>
                <p:ph idx="1"/>
              </p:nvPr>
            </p:nvSpPr>
            <p:spPr>
              <a:xfrm>
                <a:off x="1422400" y="2052116"/>
                <a:ext cx="9601200" cy="3997828"/>
              </a:xfrm>
            </p:spPr>
            <p:txBody>
              <a:bodyPr>
                <a:normAutofit/>
              </a:bodyPr>
              <a:lstStyle/>
              <a:p>
                <a:pPr marL="0" indent="0">
                  <a:buNone/>
                </a:pPr>
                <a:r>
                  <a:rPr lang="en-US" sz="3200" dirty="0"/>
                  <a:t>The RMSE is the Root Mean Squared Error.</a:t>
                </a: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𝑅𝑀𝑆𝐸</m:t>
                      </m:r>
                      <m:r>
                        <a:rPr lang="en-US" sz="3200" b="0" i="1" smtClean="0">
                          <a:latin typeface="Cambria Math" panose="02040503050406030204" pitchFamily="18" charset="0"/>
                        </a:rPr>
                        <m:t>= </m:t>
                      </m:r>
                      <m:rad>
                        <m:radPr>
                          <m:degHide m:val="on"/>
                          <m:ctrlPr>
                            <a:rPr lang="en-US" sz="3200" b="0" i="1" smtClean="0">
                              <a:latin typeface="Cambria Math" panose="02040503050406030204" pitchFamily="18" charset="0"/>
                            </a:rPr>
                          </m:ctrlPr>
                        </m:radPr>
                        <m:deg/>
                        <m:e>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𝐻</m:t>
                              </m:r>
                            </m:den>
                          </m:f>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h</m:t>
                              </m:r>
                              <m:r>
                                <a:rPr lang="en-US" sz="3200" b="0" i="1" smtClean="0">
                                  <a:latin typeface="Cambria Math" panose="02040503050406030204" pitchFamily="18" charset="0"/>
                                </a:rPr>
                                <m:t>=1</m:t>
                              </m:r>
                            </m:sub>
                            <m:sup>
                              <m:r>
                                <a:rPr lang="en-US" sz="3200" b="0" i="1" smtClean="0">
                                  <a:latin typeface="Cambria Math" panose="02040503050406030204" pitchFamily="18" charset="0"/>
                                </a:rPr>
                                <m:t>𝐻</m:t>
                              </m:r>
                            </m:sup>
                            <m:e>
                              <m:sSub>
                                <m:sSubPr>
                                  <m:ctrlPr>
                                    <a:rPr lang="en-US" sz="3200" b="0" i="1" smtClean="0">
                                      <a:latin typeface="Cambria Math" panose="02040503050406030204" pitchFamily="18" charset="0"/>
                                    </a:rPr>
                                  </m:ctrlPr>
                                </m:sSub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2</m:t>
                                      </m:r>
                                    </m:sup>
                                  </m:sSup>
                                </m:e>
                                <m:sub>
                                  <m:r>
                                    <a:rPr lang="en-US" sz="3200" b="0" i="1" smtClean="0">
                                      <a:latin typeface="Cambria Math" panose="02040503050406030204" pitchFamily="18" charset="0"/>
                                    </a:rPr>
                                    <m:t>𝑇</m:t>
                                  </m:r>
                                  <m:r>
                                    <a:rPr lang="en-US" sz="3200" b="0" i="1" smtClean="0">
                                      <a:latin typeface="Cambria Math" panose="02040503050406030204" pitchFamily="18" charset="0"/>
                                    </a:rPr>
                                    <m:t>+</m:t>
                                  </m:r>
                                  <m:r>
                                    <a:rPr lang="en-US" sz="3200" b="0" i="1" smtClean="0">
                                      <a:latin typeface="Cambria Math" panose="02040503050406030204" pitchFamily="18" charset="0"/>
                                    </a:rPr>
                                    <m:t>h</m:t>
                                  </m:r>
                                </m:sub>
                              </m:sSub>
                            </m:e>
                          </m:nary>
                        </m:e>
                      </m:rad>
                    </m:oMath>
                  </m:oMathPara>
                </a14:m>
                <a:endParaRPr lang="en-US" sz="3200" dirty="0"/>
              </a:p>
            </p:txBody>
          </p:sp>
        </mc:Choice>
        <mc:Fallback>
          <p:sp>
            <p:nvSpPr>
              <p:cNvPr id="3" name="Content Placeholder 2">
                <a:extLst>
                  <a:ext uri="{FF2B5EF4-FFF2-40B4-BE49-F238E27FC236}">
                    <a16:creationId xmlns:a16="http://schemas.microsoft.com/office/drawing/2014/main" id="{55E20D1F-8A21-AB49-8122-05BE15F5D214}"/>
                  </a:ext>
                </a:extLst>
              </p:cNvPr>
              <p:cNvSpPr>
                <a:spLocks noGrp="1" noRot="1" noChangeAspect="1" noMove="1" noResize="1" noEditPoints="1" noAdjustHandles="1" noChangeArrowheads="1" noChangeShapeType="1" noTextEdit="1"/>
              </p:cNvSpPr>
              <p:nvPr>
                <p:ph idx="1"/>
              </p:nvPr>
            </p:nvSpPr>
            <p:spPr>
              <a:xfrm>
                <a:off x="1422400" y="2052116"/>
                <a:ext cx="9601200" cy="3997828"/>
              </a:xfrm>
              <a:blipFill>
                <a:blip r:embed="rId2"/>
                <a:stretch>
                  <a:fillRect l="-1585" b="-41905"/>
                </a:stretch>
              </a:blipFill>
            </p:spPr>
            <p:txBody>
              <a:bodyPr/>
              <a:lstStyle/>
              <a:p>
                <a:r>
                  <a:rPr lang="en-US">
                    <a:noFill/>
                  </a:rPr>
                  <a:t> </a:t>
                </a:r>
              </a:p>
            </p:txBody>
          </p:sp>
        </mc:Fallback>
      </mc:AlternateContent>
    </p:spTree>
    <p:extLst>
      <p:ext uri="{BB962C8B-B14F-4D97-AF65-F5344CB8AC3E}">
        <p14:creationId xmlns:p14="http://schemas.microsoft.com/office/powerpoint/2010/main" val="1569356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D8880-CA82-694C-B0A4-88C9162435E2}"/>
              </a:ext>
            </a:extLst>
          </p:cNvPr>
          <p:cNvSpPr>
            <a:spLocks noGrp="1"/>
          </p:cNvSpPr>
          <p:nvPr>
            <p:ph type="title"/>
          </p:nvPr>
        </p:nvSpPr>
        <p:spPr/>
        <p:txBody>
          <a:bodyPr/>
          <a:lstStyle/>
          <a:p>
            <a:r>
              <a:rPr lang="en-US" dirty="0"/>
              <a:t>PERFORMANCE MEASURE: MAE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E20D1F-8A21-AB49-8122-05BE15F5D214}"/>
                  </a:ext>
                </a:extLst>
              </p:cNvPr>
              <p:cNvSpPr>
                <a:spLocks noGrp="1"/>
              </p:cNvSpPr>
              <p:nvPr>
                <p:ph idx="1"/>
              </p:nvPr>
            </p:nvSpPr>
            <p:spPr>
              <a:xfrm>
                <a:off x="1422400" y="2052116"/>
                <a:ext cx="9601200" cy="3997828"/>
              </a:xfrm>
            </p:spPr>
            <p:txBody>
              <a:bodyPr>
                <a:normAutofit/>
              </a:bodyPr>
              <a:lstStyle/>
              <a:p>
                <a:pPr marL="0" indent="0">
                  <a:buNone/>
                </a:pPr>
                <a:r>
                  <a:rPr lang="en-US" sz="3200" dirty="0"/>
                  <a:t>The MAE is the Mean Absolute Error.</a:t>
                </a: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𝑀𝐴𝐸</m:t>
                      </m:r>
                      <m:r>
                        <a:rPr lang="en-US" sz="3200" b="0" i="1" smtClean="0">
                          <a:latin typeface="Cambria Math" panose="02040503050406030204" pitchFamily="18" charset="0"/>
                        </a:rPr>
                        <m:t>=</m:t>
                      </m:r>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h</m:t>
                          </m:r>
                          <m:r>
                            <a:rPr lang="en-US" sz="3200" b="0" i="1" smtClean="0">
                              <a:latin typeface="Cambria Math" panose="02040503050406030204" pitchFamily="18" charset="0"/>
                            </a:rPr>
                            <m:t>=1</m:t>
                          </m:r>
                        </m:sub>
                        <m:sup>
                          <m:r>
                            <a:rPr lang="en-US" sz="3200" b="0" i="1" smtClean="0">
                              <a:latin typeface="Cambria Math" panose="02040503050406030204" pitchFamily="18" charset="0"/>
                            </a:rPr>
                            <m:t>𝐻</m:t>
                          </m:r>
                        </m:sup>
                        <m:e>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𝑒</m:t>
                                  </m:r>
                                </m:e>
                                <m:sub>
                                  <m:r>
                                    <a:rPr lang="en-US" sz="3200" b="0" i="1" smtClean="0">
                                      <a:latin typeface="Cambria Math" panose="02040503050406030204" pitchFamily="18" charset="0"/>
                                    </a:rPr>
                                    <m:t>𝑇</m:t>
                                  </m:r>
                                  <m:r>
                                    <a:rPr lang="en-US" sz="3200" b="0" i="1" smtClean="0">
                                      <a:latin typeface="Cambria Math" panose="02040503050406030204" pitchFamily="18" charset="0"/>
                                    </a:rPr>
                                    <m:t>+</m:t>
                                  </m:r>
                                  <m:r>
                                    <a:rPr lang="en-US" sz="3200" b="0" i="1" smtClean="0">
                                      <a:latin typeface="Cambria Math" panose="02040503050406030204" pitchFamily="18" charset="0"/>
                                    </a:rPr>
                                    <m:t>h</m:t>
                                  </m:r>
                                </m:sub>
                              </m:sSub>
                            </m:e>
                          </m:d>
                        </m:e>
                      </m:nary>
                    </m:oMath>
                  </m:oMathPara>
                </a14:m>
                <a:endParaRPr lang="en-US" sz="3200" dirty="0"/>
              </a:p>
            </p:txBody>
          </p:sp>
        </mc:Choice>
        <mc:Fallback>
          <p:sp>
            <p:nvSpPr>
              <p:cNvPr id="3" name="Content Placeholder 2">
                <a:extLst>
                  <a:ext uri="{FF2B5EF4-FFF2-40B4-BE49-F238E27FC236}">
                    <a16:creationId xmlns:a16="http://schemas.microsoft.com/office/drawing/2014/main" id="{55E20D1F-8A21-AB49-8122-05BE15F5D214}"/>
                  </a:ext>
                </a:extLst>
              </p:cNvPr>
              <p:cNvSpPr>
                <a:spLocks noGrp="1" noRot="1" noChangeAspect="1" noMove="1" noResize="1" noEditPoints="1" noAdjustHandles="1" noChangeArrowheads="1" noChangeShapeType="1" noTextEdit="1"/>
              </p:cNvSpPr>
              <p:nvPr>
                <p:ph idx="1"/>
              </p:nvPr>
            </p:nvSpPr>
            <p:spPr>
              <a:xfrm>
                <a:off x="1422400" y="2052116"/>
                <a:ext cx="9601200" cy="3997828"/>
              </a:xfrm>
              <a:blipFill>
                <a:blip r:embed="rId2"/>
                <a:stretch>
                  <a:fillRect l="-1585" b="-39683"/>
                </a:stretch>
              </a:blipFill>
            </p:spPr>
            <p:txBody>
              <a:bodyPr/>
              <a:lstStyle/>
              <a:p>
                <a:r>
                  <a:rPr lang="en-US">
                    <a:noFill/>
                  </a:rPr>
                  <a:t> </a:t>
                </a:r>
              </a:p>
            </p:txBody>
          </p:sp>
        </mc:Fallback>
      </mc:AlternateContent>
    </p:spTree>
    <p:extLst>
      <p:ext uri="{BB962C8B-B14F-4D97-AF65-F5344CB8AC3E}">
        <p14:creationId xmlns:p14="http://schemas.microsoft.com/office/powerpoint/2010/main" val="3222570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3D37E-F285-724B-9319-CE344BC1147A}"/>
              </a:ext>
            </a:extLst>
          </p:cNvPr>
          <p:cNvSpPr>
            <a:spLocks noGrp="1"/>
          </p:cNvSpPr>
          <p:nvPr>
            <p:ph type="title"/>
          </p:nvPr>
        </p:nvSpPr>
        <p:spPr/>
        <p:txBody>
          <a:bodyPr/>
          <a:lstStyle/>
          <a:p>
            <a:r>
              <a:rPr lang="en-US" dirty="0"/>
              <a:t>PERFORMANCE MEASURE IN 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71365D-3AED-A648-893D-A88FD15A4B64}"/>
                  </a:ext>
                </a:extLst>
              </p:cNvPr>
              <p:cNvSpPr>
                <a:spLocks noGrp="1"/>
              </p:cNvSpPr>
              <p:nvPr>
                <p:ph idx="1"/>
              </p:nvPr>
            </p:nvSpPr>
            <p:spPr>
              <a:xfrm>
                <a:off x="2384132" y="1885285"/>
                <a:ext cx="7796540" cy="3997828"/>
              </a:xfrm>
            </p:spPr>
            <p:txBody>
              <a:bodyPr/>
              <a:lstStyle/>
              <a:p>
                <a:pPr marL="0" indent="0">
                  <a:buNone/>
                </a:pPr>
                <a:r>
                  <a:rPr lang="en-US" dirty="0"/>
                  <a:t>1. We produce time series with 0 values that will be replaced by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h</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=1,…,24</m:t>
                    </m:r>
                  </m:oMath>
                </a14:m>
                <a:endParaRPr lang="en-US" dirty="0"/>
              </a:p>
              <a:p>
                <a:pPr marL="0" indent="0">
                  <a:buNone/>
                </a:pPr>
                <a:r>
                  <a:rPr lang="en-US" dirty="0"/>
                  <a:t>2. We produce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h</m:t>
                        </m:r>
                      </m:sub>
                    </m:sSub>
                  </m:oMath>
                </a14:m>
                <a:r>
                  <a:rPr lang="en-US" dirty="0"/>
                  <a:t> using a for loop and finding the value </a:t>
                </a:r>
                <a14:m>
                  <m:oMath xmlns:m="http://schemas.openxmlformats.org/officeDocument/2006/math">
                    <m:r>
                      <a:rPr lang="en-US" b="0" i="1" smtClean="0">
                        <a:latin typeface="Cambria Math" panose="02040503050406030204" pitchFamily="18" charset="0"/>
                      </a:rPr>
                      <m:t>𝑡𝑒𝑠𝑡</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h</m:t>
                        </m:r>
                      </m:e>
                    </m:d>
                    <m:r>
                      <a:rPr lang="en-US" b="0" i="1" smtClean="0">
                        <a:latin typeface="Cambria Math" panose="02040503050406030204" pitchFamily="18" charset="0"/>
                      </a:rPr>
                      <m:t>−</m:t>
                    </m:r>
                    <m:r>
                      <a:rPr lang="en-US" b="0" i="1" smtClean="0">
                        <a:latin typeface="Cambria Math" panose="02040503050406030204" pitchFamily="18" charset="0"/>
                      </a:rPr>
                      <m:t>𝑚𝑜𝑑𝑒𝑙</m:t>
                    </m:r>
                    <m:r>
                      <a:rPr lang="en-US" b="0" i="1" smtClean="0">
                        <a:latin typeface="Cambria Math" panose="02040503050406030204" pitchFamily="18" charset="0"/>
                      </a:rPr>
                      <m:t>$</m:t>
                    </m:r>
                    <m:r>
                      <a:rPr lang="en-US" b="0" i="1" smtClean="0">
                        <a:latin typeface="Cambria Math" panose="02040503050406030204" pitchFamily="18" charset="0"/>
                      </a:rPr>
                      <m:t>𝑚𝑒𝑎𝑛</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a:t>
                </a:r>
              </a:p>
              <a:p>
                <a:pPr marL="0" indent="0">
                  <a:buNone/>
                </a:pPr>
                <a:r>
                  <a:rPr lang="en-US" dirty="0"/>
                  <a:t>3. We modify the value to </a:t>
                </a:r>
                <a14:m>
                  <m:oMath xmlns:m="http://schemas.openxmlformats.org/officeDocument/2006/math">
                    <m:sSub>
                      <m:sSubPr>
                        <m:ctrlPr>
                          <a:rPr lang="en-US" i="1">
                            <a:latin typeface="Cambria Math" panose="02040503050406030204" pitchFamily="18" charset="0"/>
                          </a:rPr>
                        </m:ctrlPr>
                      </m:sSubPr>
                      <m:e>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e>
                      <m:sub>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h</m:t>
                        </m:r>
                      </m:sub>
                    </m:sSub>
                  </m:oMath>
                </a14:m>
                <a:r>
                  <a:rPr lang="en-US" dirty="0"/>
                  <a:t> or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h</m:t>
                            </m:r>
                          </m:sub>
                        </m:sSub>
                      </m:e>
                    </m:d>
                    <m:r>
                      <a:rPr lang="en-US" b="0" i="0" smtClean="0">
                        <a:latin typeface="Cambria Math" panose="02040503050406030204" pitchFamily="18" charset="0"/>
                      </a:rPr>
                      <m:t> </m:t>
                    </m:r>
                    <m:r>
                      <m:rPr>
                        <m:sty m:val="p"/>
                      </m:rPr>
                      <a:rPr lang="en-US" b="0" i="0" smtClean="0">
                        <a:latin typeface="Cambria Math" panose="02040503050406030204" pitchFamily="18" charset="0"/>
                      </a:rPr>
                      <m:t>using</m:t>
                    </m:r>
                    <m:r>
                      <a:rPr lang="en-US" b="0" i="0" smtClean="0">
                        <a:latin typeface="Cambria Math" panose="02040503050406030204" pitchFamily="18" charset="0"/>
                      </a:rPr>
                      <m:t> </m:t>
                    </m:r>
                    <m:r>
                      <m:rPr>
                        <m:sty m:val="p"/>
                      </m:rPr>
                      <a:rPr lang="en-US" b="0" i="0" smtClean="0">
                        <a:latin typeface="Cambria Math" panose="02040503050406030204" pitchFamily="18" charset="0"/>
                      </a:rPr>
                      <m:t>a</m:t>
                    </m:r>
                    <m:r>
                      <a:rPr lang="en-US" b="0" i="0" smtClean="0">
                        <a:latin typeface="Cambria Math" panose="02040503050406030204" pitchFamily="18" charset="0"/>
                      </a:rPr>
                      <m:t> </m:t>
                    </m:r>
                    <m:r>
                      <m:rPr>
                        <m:sty m:val="p"/>
                      </m:rPr>
                      <a:rPr lang="en-US" b="0" i="0" smtClean="0">
                        <a:latin typeface="Cambria Math" panose="02040503050406030204" pitchFamily="18" charset="0"/>
                      </a:rPr>
                      <m:t>for</m:t>
                    </m:r>
                    <m:r>
                      <a:rPr lang="en-US" b="0" i="0" smtClean="0">
                        <a:latin typeface="Cambria Math" panose="02040503050406030204" pitchFamily="18" charset="0"/>
                      </a:rPr>
                      <m:t> </m:t>
                    </m:r>
                    <m:r>
                      <m:rPr>
                        <m:sty m:val="p"/>
                      </m:rPr>
                      <a:rPr lang="en-US" b="0" i="0" smtClean="0">
                        <a:latin typeface="Cambria Math" panose="02040503050406030204" pitchFamily="18" charset="0"/>
                      </a:rPr>
                      <m:t>loop</m:t>
                    </m:r>
                    <m:r>
                      <a:rPr lang="en-US" b="0" i="0" smtClean="0">
                        <a:latin typeface="Cambria Math" panose="02040503050406030204" pitchFamily="18" charset="0"/>
                      </a:rPr>
                      <m:t> </m:t>
                    </m:r>
                    <m:r>
                      <m:rPr>
                        <m:sty m:val="p"/>
                      </m:rPr>
                      <a:rPr lang="en-US" b="0" i="0" smtClean="0">
                        <a:latin typeface="Cambria Math" panose="02040503050406030204" pitchFamily="18" charset="0"/>
                      </a:rPr>
                      <m:t>again</m:t>
                    </m:r>
                    <m:r>
                      <a:rPr lang="en-US" b="0" i="0" smtClean="0">
                        <a:latin typeface="Cambria Math" panose="02040503050406030204" pitchFamily="18" charset="0"/>
                      </a:rPr>
                      <m:t>.</m:t>
                    </m:r>
                  </m:oMath>
                </a14:m>
                <a:endParaRPr lang="en-US" b="0" dirty="0"/>
              </a:p>
              <a:p>
                <a:pPr marL="0" indent="0">
                  <a:buNone/>
                </a:pPr>
                <a:r>
                  <a:rPr lang="en-US" dirty="0"/>
                  <a:t>4. We find mean of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h</m:t>
                            </m:r>
                          </m:sub>
                        </m:sSub>
                      </m:e>
                    </m:d>
                  </m:oMath>
                </a14:m>
                <a:r>
                  <a:rPr lang="en-US" dirty="0"/>
                  <a:t> for MAE and square root of mean of </a:t>
                </a:r>
                <a14:m>
                  <m:oMath xmlns:m="http://schemas.openxmlformats.org/officeDocument/2006/math">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e>
                      <m:sub>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h</m:t>
                        </m:r>
                      </m:sub>
                    </m:sSub>
                  </m:oMath>
                </a14:m>
                <a:r>
                  <a:rPr lang="en-US" dirty="0"/>
                  <a:t> for RMSE.</a:t>
                </a:r>
              </a:p>
              <a:p>
                <a:pPr marL="0" indent="0">
                  <a:buNone/>
                </a:pPr>
                <a:r>
                  <a:rPr lang="en-US" dirty="0"/>
                  <a:t>Note: Each step on the next slide mirrors each step specified here.</a:t>
                </a:r>
              </a:p>
            </p:txBody>
          </p:sp>
        </mc:Choice>
        <mc:Fallback>
          <p:sp>
            <p:nvSpPr>
              <p:cNvPr id="3" name="Content Placeholder 2">
                <a:extLst>
                  <a:ext uri="{FF2B5EF4-FFF2-40B4-BE49-F238E27FC236}">
                    <a16:creationId xmlns:a16="http://schemas.microsoft.com/office/drawing/2014/main" id="{0D71365D-3AED-A648-893D-A88FD15A4B64}"/>
                  </a:ext>
                </a:extLst>
              </p:cNvPr>
              <p:cNvSpPr>
                <a:spLocks noGrp="1" noRot="1" noChangeAspect="1" noMove="1" noResize="1" noEditPoints="1" noAdjustHandles="1" noChangeArrowheads="1" noChangeShapeType="1" noTextEdit="1"/>
              </p:cNvSpPr>
              <p:nvPr>
                <p:ph idx="1"/>
              </p:nvPr>
            </p:nvSpPr>
            <p:spPr>
              <a:xfrm>
                <a:off x="2384132" y="1885285"/>
                <a:ext cx="7796540" cy="3997828"/>
              </a:xfrm>
              <a:blipFill>
                <a:blip r:embed="rId2"/>
                <a:stretch>
                  <a:fillRect l="-813" b="-316"/>
                </a:stretch>
              </a:blipFill>
            </p:spPr>
            <p:txBody>
              <a:bodyPr/>
              <a:lstStyle/>
              <a:p>
                <a:r>
                  <a:rPr lang="en-US">
                    <a:noFill/>
                  </a:rPr>
                  <a:t> </a:t>
                </a:r>
              </a:p>
            </p:txBody>
          </p:sp>
        </mc:Fallback>
      </mc:AlternateContent>
    </p:spTree>
    <p:extLst>
      <p:ext uri="{BB962C8B-B14F-4D97-AF65-F5344CB8AC3E}">
        <p14:creationId xmlns:p14="http://schemas.microsoft.com/office/powerpoint/2010/main" val="1506131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2" name="Rectangle 21">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58A0B6A-DEC0-46AC-8D12-B6E45FCD1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0"/>
            <a:ext cx="12189867" cy="6858001"/>
          </a:xfrm>
          <a:prstGeom prst="rect">
            <a:avLst/>
          </a:prstGeom>
          <a:solidFill>
            <a:schemeClr val="tx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8C1A506D-EB69-4549-9782-F0EBB2A9AE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sp>
        <p:nvSpPr>
          <p:cNvPr id="15" name="Title 1">
            <a:extLst>
              <a:ext uri="{FF2B5EF4-FFF2-40B4-BE49-F238E27FC236}">
                <a16:creationId xmlns:a16="http://schemas.microsoft.com/office/drawing/2014/main" id="{4D5E1243-78D0-B441-A992-2717DCDF1557}"/>
              </a:ext>
            </a:extLst>
          </p:cNvPr>
          <p:cNvSpPr>
            <a:spLocks noGrp="1"/>
          </p:cNvSpPr>
          <p:nvPr>
            <p:ph type="title"/>
          </p:nvPr>
        </p:nvSpPr>
        <p:spPr>
          <a:xfrm>
            <a:off x="1528075" y="436272"/>
            <a:ext cx="7958331" cy="1077229"/>
          </a:xfrm>
        </p:spPr>
        <p:txBody>
          <a:bodyPr/>
          <a:lstStyle/>
          <a:p>
            <a:r>
              <a:rPr lang="en-US" dirty="0"/>
              <a:t>PERFORMANCE MEASURE IN R: Model 1                                    Model 2</a:t>
            </a:r>
          </a:p>
        </p:txBody>
      </p:sp>
      <mc:AlternateContent xmlns:mc="http://schemas.openxmlformats.org/markup-compatibility/2006">
        <mc:Choice xmlns:a14="http://schemas.microsoft.com/office/drawing/2010/main" Requires="a14">
          <p:sp>
            <p:nvSpPr>
              <p:cNvPr id="17" name="Content Placeholder 2">
                <a:extLst>
                  <a:ext uri="{FF2B5EF4-FFF2-40B4-BE49-F238E27FC236}">
                    <a16:creationId xmlns:a16="http://schemas.microsoft.com/office/drawing/2014/main" id="{E84D5BB5-0305-B749-947E-6866C65AC84A}"/>
                  </a:ext>
                </a:extLst>
              </p:cNvPr>
              <p:cNvSpPr>
                <a:spLocks noGrp="1"/>
              </p:cNvSpPr>
              <p:nvPr>
                <p:ph idx="1"/>
              </p:nvPr>
            </p:nvSpPr>
            <p:spPr>
              <a:xfrm>
                <a:off x="186267" y="1513501"/>
                <a:ext cx="5706533" cy="5175166"/>
              </a:xfrm>
            </p:spPr>
            <p:txBody>
              <a:bodyPr>
                <a:normAutofit fontScale="85000" lnSpcReduction="20000"/>
              </a:bodyPr>
              <a:lstStyle/>
              <a:p>
                <a:pPr marL="0" indent="0">
                  <a:buNone/>
                </a:pPr>
                <a:r>
                  <a:rPr lang="en-US" dirty="0"/>
                  <a:t>1. </a:t>
                </a:r>
                <a:r>
                  <a:rPr lang="en-US" i="1" dirty="0" err="1"/>
                  <a:t>MeanSquaredError_f</a:t>
                </a:r>
                <a:r>
                  <a:rPr lang="en-US" i="1" dirty="0"/>
                  <a:t> &lt;- </a:t>
                </a:r>
                <a:r>
                  <a:rPr lang="en-US" i="1" dirty="0" err="1"/>
                  <a:t>ts</a:t>
                </a:r>
                <a:r>
                  <a:rPr lang="en-US" i="1" dirty="0"/>
                  <a:t>(0, frequency=12, start=c(1967, 1), end=c(1968, 12)) </a:t>
                </a:r>
              </a:p>
              <a:p>
                <a:pPr marL="0" indent="0">
                  <a:buNone/>
                </a:pPr>
                <a:r>
                  <a:rPr lang="en-US" i="1" dirty="0" err="1"/>
                  <a:t>MeanAbsoluteError_f</a:t>
                </a:r>
                <a:r>
                  <a:rPr lang="en-US" i="1" dirty="0"/>
                  <a:t> &lt;- </a:t>
                </a:r>
                <a:r>
                  <a:rPr lang="en-US" i="1" dirty="0" err="1"/>
                  <a:t>ts</a:t>
                </a:r>
                <a:r>
                  <a:rPr lang="en-US" i="1" dirty="0"/>
                  <a:t>(0, frequency=12, start=c(1967, 1), end=c(1968, 12)) </a:t>
                </a:r>
              </a:p>
              <a:p>
                <a:pPr marL="0" indent="0">
                  <a:buNone/>
                </a:pPr>
                <a:r>
                  <a:rPr lang="en-US" dirty="0"/>
                  <a:t>2. </a:t>
                </a:r>
                <a:r>
                  <a:rPr lang="en-US" i="1" dirty="0"/>
                  <a:t>for ( h in 1:24){</a:t>
                </a:r>
              </a:p>
              <a:p>
                <a:pPr marL="0" indent="0">
                  <a:buNone/>
                </a:pPr>
                <a:r>
                  <a:rPr lang="en-US" i="1" dirty="0"/>
                  <a:t>  </a:t>
                </a:r>
                <a:r>
                  <a:rPr lang="en-US" i="1" dirty="0" err="1"/>
                  <a:t>MeanSquaredError_f</a:t>
                </a:r>
                <a:r>
                  <a:rPr lang="en-US" i="1" dirty="0"/>
                  <a:t>[h]=test[h]-fc1$mean[h]</a:t>
                </a:r>
              </a:p>
              <a:p>
                <a:pPr marL="0" indent="0">
                  <a:buNone/>
                </a:pPr>
                <a:r>
                  <a:rPr lang="en-US" i="1" dirty="0"/>
                  <a:t>  </a:t>
                </a:r>
                <a:r>
                  <a:rPr lang="en-US" i="1" dirty="0" err="1"/>
                  <a:t>MeanAbsoluteError_f</a:t>
                </a:r>
                <a:r>
                  <a:rPr lang="en-US" i="1" dirty="0"/>
                  <a:t>[h]=test[h]-fc1$mean[h] }</a:t>
                </a:r>
              </a:p>
              <a:p>
                <a:pPr marL="0" indent="0">
                  <a:buNone/>
                </a:pPr>
                <a:r>
                  <a:rPr lang="en-US" dirty="0"/>
                  <a:t>3</a:t>
                </a:r>
                <a14:m>
                  <m:oMath xmlns:m="http://schemas.openxmlformats.org/officeDocument/2006/math">
                    <m:r>
                      <a:rPr lang="en-US" b="0" i="0" smtClean="0">
                        <a:latin typeface="Cambria Math" panose="02040503050406030204" pitchFamily="18" charset="0"/>
                      </a:rPr>
                      <m:t>.</m:t>
                    </m:r>
                  </m:oMath>
                </a14:m>
                <a:r>
                  <a:rPr lang="en-US" dirty="0"/>
                  <a:t> </a:t>
                </a:r>
                <a:r>
                  <a:rPr lang="en-US" i="1" dirty="0"/>
                  <a:t>for(h in 1:24){ </a:t>
                </a:r>
              </a:p>
              <a:p>
                <a:pPr marL="0" indent="0">
                  <a:buNone/>
                </a:pPr>
                <a:r>
                  <a:rPr lang="en-US" i="1" dirty="0" err="1"/>
                  <a:t>MeanSquaredError_f</a:t>
                </a:r>
                <a:r>
                  <a:rPr lang="en-US" i="1" dirty="0"/>
                  <a:t>[h]=(</a:t>
                </a:r>
                <a:r>
                  <a:rPr lang="en-US" i="1" dirty="0" err="1"/>
                  <a:t>MeanSquaredError_f</a:t>
                </a:r>
                <a:r>
                  <a:rPr lang="en-US" i="1" dirty="0"/>
                  <a:t>[h])^2</a:t>
                </a:r>
              </a:p>
              <a:p>
                <a:pPr marL="0" indent="0">
                  <a:buNone/>
                </a:pPr>
                <a:r>
                  <a:rPr lang="en-US" i="1" dirty="0" err="1"/>
                  <a:t>MeanAbsoluteError_f</a:t>
                </a:r>
                <a:r>
                  <a:rPr lang="en-US" i="1" dirty="0"/>
                  <a:t>[h]=abs(</a:t>
                </a:r>
                <a:r>
                  <a:rPr lang="en-US" i="1" dirty="0" err="1"/>
                  <a:t>MeanAbsoluteError_f</a:t>
                </a:r>
                <a:r>
                  <a:rPr lang="en-US" i="1" dirty="0"/>
                  <a:t>[h]) }</a:t>
                </a:r>
                <a:endParaRPr lang="en-US" b="0" i="1" dirty="0"/>
              </a:p>
              <a:p>
                <a:pPr marL="0" indent="0">
                  <a:buNone/>
                </a:pPr>
                <a:r>
                  <a:rPr lang="en-US" dirty="0"/>
                  <a:t>4. </a:t>
                </a:r>
                <a:r>
                  <a:rPr lang="en-US" i="1" dirty="0"/>
                  <a:t>RMSE &lt;- sqrt(mean(</a:t>
                </a:r>
                <a:r>
                  <a:rPr lang="en-US" i="1" dirty="0" err="1"/>
                  <a:t>MeanSquaredError_f</a:t>
                </a:r>
                <a:r>
                  <a:rPr lang="en-US" i="1" dirty="0"/>
                  <a:t>))</a:t>
                </a:r>
              </a:p>
              <a:p>
                <a:pPr marL="0" indent="0">
                  <a:buNone/>
                </a:pPr>
                <a:r>
                  <a:rPr lang="en-US" i="1" dirty="0"/>
                  <a:t>MAE &lt;- mean(</a:t>
                </a:r>
                <a:r>
                  <a:rPr lang="en-US" i="1" dirty="0" err="1"/>
                  <a:t>MeanAbsoluteError_f</a:t>
                </a:r>
                <a:r>
                  <a:rPr lang="en-US" i="1" dirty="0"/>
                  <a:t>)</a:t>
                </a:r>
              </a:p>
            </p:txBody>
          </p:sp>
        </mc:Choice>
        <mc:Fallback>
          <p:sp>
            <p:nvSpPr>
              <p:cNvPr id="17" name="Content Placeholder 2">
                <a:extLst>
                  <a:ext uri="{FF2B5EF4-FFF2-40B4-BE49-F238E27FC236}">
                    <a16:creationId xmlns:a16="http://schemas.microsoft.com/office/drawing/2014/main" id="{E84D5BB5-0305-B749-947E-6866C65AC84A}"/>
                  </a:ext>
                </a:extLst>
              </p:cNvPr>
              <p:cNvSpPr>
                <a:spLocks noGrp="1" noRot="1" noChangeAspect="1" noMove="1" noResize="1" noEditPoints="1" noAdjustHandles="1" noChangeArrowheads="1" noChangeShapeType="1" noTextEdit="1"/>
              </p:cNvSpPr>
              <p:nvPr>
                <p:ph idx="1"/>
              </p:nvPr>
            </p:nvSpPr>
            <p:spPr>
              <a:xfrm>
                <a:off x="186267" y="1513501"/>
                <a:ext cx="5706533" cy="5175166"/>
              </a:xfrm>
              <a:blipFill>
                <a:blip r:embed="rId4"/>
                <a:stretch>
                  <a:fillRect l="-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70F4FBB2-B68E-D040-ADFB-12C201139FEA}"/>
                  </a:ext>
                </a:extLst>
              </p:cNvPr>
              <p:cNvSpPr txBox="1">
                <a:spLocks/>
              </p:cNvSpPr>
              <p:nvPr/>
            </p:nvSpPr>
            <p:spPr>
              <a:xfrm>
                <a:off x="5778341" y="1513501"/>
                <a:ext cx="5706533" cy="5175166"/>
              </a:xfrm>
              <a:prstGeom prst="rect">
                <a:avLst/>
              </a:prstGeom>
            </p:spPr>
            <p:txBody>
              <a:bodyPr vert="horz" lIns="91440" tIns="45720" rIns="91440" bIns="45720" rtlCol="0" anchor="ctr">
                <a:normAutofit fontScale="85000" lnSpcReduction="2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r>
                  <a:rPr lang="en-US" dirty="0"/>
                  <a:t>1. </a:t>
                </a:r>
                <a:r>
                  <a:rPr lang="en-US" i="1" dirty="0"/>
                  <a:t>MeanSquaredError_f2&lt;- </a:t>
                </a:r>
                <a:r>
                  <a:rPr lang="en-US" i="1" dirty="0" err="1"/>
                  <a:t>ts</a:t>
                </a:r>
                <a:r>
                  <a:rPr lang="en-US" i="1" dirty="0"/>
                  <a:t>(0, frequency=12, start=c(1967, 1), end=c(1968, 12)) </a:t>
                </a:r>
              </a:p>
              <a:p>
                <a:pPr marL="0" indent="0">
                  <a:buFont typeface="Wingdings" panose="05000000000000000000" pitchFamily="2" charset="2"/>
                  <a:buNone/>
                </a:pPr>
                <a:r>
                  <a:rPr lang="en-US" i="1" dirty="0"/>
                  <a:t>MeanAbsoluteError_f2&lt;- </a:t>
                </a:r>
                <a:r>
                  <a:rPr lang="en-US" i="1" dirty="0" err="1"/>
                  <a:t>ts</a:t>
                </a:r>
                <a:r>
                  <a:rPr lang="en-US" i="1" dirty="0"/>
                  <a:t>(0, frequency=12, start=c(1967, 1), end=c(1968, 12)) </a:t>
                </a:r>
              </a:p>
              <a:p>
                <a:pPr marL="0" indent="0">
                  <a:buFont typeface="Wingdings" panose="05000000000000000000" pitchFamily="2" charset="2"/>
                  <a:buNone/>
                </a:pPr>
                <a:r>
                  <a:rPr lang="en-US" dirty="0"/>
                  <a:t>2. </a:t>
                </a:r>
                <a:r>
                  <a:rPr lang="en-US" i="1" dirty="0"/>
                  <a:t>for ( h in 1:24){</a:t>
                </a:r>
              </a:p>
              <a:p>
                <a:pPr marL="0" indent="0">
                  <a:buFont typeface="Wingdings" panose="05000000000000000000" pitchFamily="2" charset="2"/>
                  <a:buNone/>
                </a:pPr>
                <a:r>
                  <a:rPr lang="en-US" i="1" dirty="0"/>
                  <a:t>  MeanSquaredError_f2[h]=test[h]-fc2$mean[h]</a:t>
                </a:r>
              </a:p>
              <a:p>
                <a:pPr marL="0" indent="0">
                  <a:buFont typeface="Wingdings" panose="05000000000000000000" pitchFamily="2" charset="2"/>
                  <a:buNone/>
                </a:pPr>
                <a:r>
                  <a:rPr lang="en-US" i="1" dirty="0"/>
                  <a:t>  MeanAbsoluteError_f2[h]=test[h]-fc2$mean[h] }</a:t>
                </a:r>
              </a:p>
              <a:p>
                <a:pPr marL="0" indent="0">
                  <a:buFont typeface="Wingdings" panose="05000000000000000000" pitchFamily="2" charset="2"/>
                  <a:buNone/>
                </a:pPr>
                <a:r>
                  <a:rPr lang="en-US" dirty="0"/>
                  <a:t>3</a:t>
                </a:r>
                <a14:m>
                  <m:oMath xmlns:m="http://schemas.openxmlformats.org/officeDocument/2006/math">
                    <m:r>
                      <a:rPr lang="en-US" smtClean="0">
                        <a:latin typeface="Cambria Math" panose="02040503050406030204" pitchFamily="18" charset="0"/>
                      </a:rPr>
                      <m:t>.</m:t>
                    </m:r>
                  </m:oMath>
                </a14:m>
                <a:r>
                  <a:rPr lang="en-US" dirty="0"/>
                  <a:t> </a:t>
                </a:r>
                <a:r>
                  <a:rPr lang="en-US" i="1" dirty="0"/>
                  <a:t>for(h in 1:24){ </a:t>
                </a:r>
              </a:p>
              <a:p>
                <a:pPr marL="0" indent="0">
                  <a:buFont typeface="Wingdings" panose="05000000000000000000" pitchFamily="2" charset="2"/>
                  <a:buNone/>
                </a:pPr>
                <a:r>
                  <a:rPr lang="en-US" i="1" dirty="0"/>
                  <a:t>MeanSquaredError_f2[h]=(</a:t>
                </a:r>
                <a:r>
                  <a:rPr lang="en-US" i="1" dirty="0" err="1"/>
                  <a:t>MeanSquaredError_f</a:t>
                </a:r>
                <a:r>
                  <a:rPr lang="en-US" i="1" dirty="0"/>
                  <a:t>[h])^2</a:t>
                </a:r>
              </a:p>
              <a:p>
                <a:pPr marL="0" indent="0">
                  <a:buFont typeface="Wingdings" panose="05000000000000000000" pitchFamily="2" charset="2"/>
                  <a:buNone/>
                </a:pPr>
                <a:r>
                  <a:rPr lang="en-US" i="1" dirty="0"/>
                  <a:t>MeanAbsoluteError_f2[h]=abs(</a:t>
                </a:r>
                <a:r>
                  <a:rPr lang="en-US" i="1" dirty="0" err="1"/>
                  <a:t>MeanAbsoluteError_f</a:t>
                </a:r>
                <a:r>
                  <a:rPr lang="en-US" i="1" dirty="0"/>
                  <a:t>[h]) }</a:t>
                </a:r>
              </a:p>
              <a:p>
                <a:pPr marL="0" indent="0">
                  <a:buFont typeface="Wingdings" panose="05000000000000000000" pitchFamily="2" charset="2"/>
                  <a:buNone/>
                </a:pPr>
                <a:r>
                  <a:rPr lang="en-US" dirty="0"/>
                  <a:t>4. </a:t>
                </a:r>
                <a:r>
                  <a:rPr lang="en-US" i="1" dirty="0"/>
                  <a:t>RMSE2 &lt;- sqrt(mean(</a:t>
                </a:r>
                <a:r>
                  <a:rPr lang="en-US" i="1" dirty="0" err="1"/>
                  <a:t>MeanSquaredError_f</a:t>
                </a:r>
                <a:r>
                  <a:rPr lang="en-US" i="1" dirty="0"/>
                  <a:t>))</a:t>
                </a:r>
              </a:p>
              <a:p>
                <a:pPr marL="0" indent="0">
                  <a:buFont typeface="Wingdings" panose="05000000000000000000" pitchFamily="2" charset="2"/>
                  <a:buNone/>
                </a:pPr>
                <a:r>
                  <a:rPr lang="en-US" i="1" dirty="0"/>
                  <a:t>MAE2 &lt;- mean(</a:t>
                </a:r>
                <a:r>
                  <a:rPr lang="en-US" i="1" dirty="0" err="1"/>
                  <a:t>MeanAbsoluteError_f</a:t>
                </a:r>
                <a:r>
                  <a:rPr lang="en-US" i="1" dirty="0"/>
                  <a:t>)</a:t>
                </a:r>
              </a:p>
            </p:txBody>
          </p:sp>
        </mc:Choice>
        <mc:Fallback>
          <p:sp>
            <p:nvSpPr>
              <p:cNvPr id="19" name="Content Placeholder 2">
                <a:extLst>
                  <a:ext uri="{FF2B5EF4-FFF2-40B4-BE49-F238E27FC236}">
                    <a16:creationId xmlns:a16="http://schemas.microsoft.com/office/drawing/2014/main" id="{70F4FBB2-B68E-D040-ADFB-12C201139FEA}"/>
                  </a:ext>
                </a:extLst>
              </p:cNvPr>
              <p:cNvSpPr txBox="1">
                <a:spLocks noRot="1" noChangeAspect="1" noMove="1" noResize="1" noEditPoints="1" noAdjustHandles="1" noChangeArrowheads="1" noChangeShapeType="1" noTextEdit="1"/>
              </p:cNvSpPr>
              <p:nvPr/>
            </p:nvSpPr>
            <p:spPr>
              <a:xfrm>
                <a:off x="5778341" y="1513501"/>
                <a:ext cx="5706533" cy="5175166"/>
              </a:xfrm>
              <a:prstGeom prst="rect">
                <a:avLst/>
              </a:prstGeom>
              <a:blipFill>
                <a:blip r:embed="rId5"/>
                <a:stretch>
                  <a:fillRect l="-444"/>
                </a:stretch>
              </a:blipFill>
            </p:spPr>
            <p:txBody>
              <a:bodyPr/>
              <a:lstStyle/>
              <a:p>
                <a:r>
                  <a:rPr lang="en-US">
                    <a:noFill/>
                  </a:rPr>
                  <a:t> </a:t>
                </a:r>
              </a:p>
            </p:txBody>
          </p:sp>
        </mc:Fallback>
      </mc:AlternateContent>
    </p:spTree>
    <p:extLst>
      <p:ext uri="{BB962C8B-B14F-4D97-AF65-F5344CB8AC3E}">
        <p14:creationId xmlns:p14="http://schemas.microsoft.com/office/powerpoint/2010/main" val="2011752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23B0-D4A8-3843-8DBD-20E7211F5FDA}"/>
              </a:ext>
            </a:extLst>
          </p:cNvPr>
          <p:cNvSpPr>
            <a:spLocks noGrp="1"/>
          </p:cNvSpPr>
          <p:nvPr>
            <p:ph type="title"/>
          </p:nvPr>
        </p:nvSpPr>
        <p:spPr/>
        <p:txBody>
          <a:bodyPr/>
          <a:lstStyle/>
          <a:p>
            <a:r>
              <a:rPr lang="en-US" dirty="0"/>
              <a:t>RESULTS</a:t>
            </a:r>
          </a:p>
        </p:txBody>
      </p:sp>
      <p:graphicFrame>
        <p:nvGraphicFramePr>
          <p:cNvPr id="4" name="Content Placeholder 3">
            <a:extLst>
              <a:ext uri="{FF2B5EF4-FFF2-40B4-BE49-F238E27FC236}">
                <a16:creationId xmlns:a16="http://schemas.microsoft.com/office/drawing/2014/main" id="{E021D58D-FE99-A240-B64A-8280C5FEA816}"/>
              </a:ext>
            </a:extLst>
          </p:cNvPr>
          <p:cNvGraphicFramePr>
            <a:graphicFrameLocks noGrp="1"/>
          </p:cNvGraphicFramePr>
          <p:nvPr>
            <p:ph idx="1"/>
            <p:extLst>
              <p:ext uri="{D42A27DB-BD31-4B8C-83A1-F6EECF244321}">
                <p14:modId xmlns:p14="http://schemas.microsoft.com/office/powerpoint/2010/main" val="596792521"/>
              </p:ext>
            </p:extLst>
          </p:nvPr>
        </p:nvGraphicFramePr>
        <p:xfrm>
          <a:off x="1811866" y="1574801"/>
          <a:ext cx="8398932" cy="2489201"/>
        </p:xfrm>
        <a:graphic>
          <a:graphicData uri="http://schemas.openxmlformats.org/drawingml/2006/table">
            <a:tbl>
              <a:tblPr firstRow="1" bandRow="1">
                <a:tableStyleId>{073A0DAA-6AF3-43AB-8588-CEC1D06C72B9}</a:tableStyleId>
              </a:tblPr>
              <a:tblGrid>
                <a:gridCol w="2799644">
                  <a:extLst>
                    <a:ext uri="{9D8B030D-6E8A-4147-A177-3AD203B41FA5}">
                      <a16:colId xmlns:a16="http://schemas.microsoft.com/office/drawing/2014/main" val="417037"/>
                    </a:ext>
                  </a:extLst>
                </a:gridCol>
                <a:gridCol w="2799644">
                  <a:extLst>
                    <a:ext uri="{9D8B030D-6E8A-4147-A177-3AD203B41FA5}">
                      <a16:colId xmlns:a16="http://schemas.microsoft.com/office/drawing/2014/main" val="2860683555"/>
                    </a:ext>
                  </a:extLst>
                </a:gridCol>
                <a:gridCol w="2799644">
                  <a:extLst>
                    <a:ext uri="{9D8B030D-6E8A-4147-A177-3AD203B41FA5}">
                      <a16:colId xmlns:a16="http://schemas.microsoft.com/office/drawing/2014/main" val="2411678469"/>
                    </a:ext>
                  </a:extLst>
                </a:gridCol>
              </a:tblGrid>
              <a:tr h="401130">
                <a:tc>
                  <a:txBody>
                    <a:bodyPr/>
                    <a:lstStyle/>
                    <a:p>
                      <a:pPr algn="ctr"/>
                      <a:r>
                        <a:rPr lang="en-US" dirty="0"/>
                        <a:t>Model</a:t>
                      </a:r>
                    </a:p>
                  </a:txBody>
                  <a:tcPr anchor="ctr"/>
                </a:tc>
                <a:tc>
                  <a:txBody>
                    <a:bodyPr/>
                    <a:lstStyle/>
                    <a:p>
                      <a:pPr algn="ctr"/>
                      <a:r>
                        <a:rPr lang="en-US" dirty="0"/>
                        <a:t>RMSE</a:t>
                      </a:r>
                    </a:p>
                  </a:txBody>
                  <a:tcPr anchor="ctr"/>
                </a:tc>
                <a:tc>
                  <a:txBody>
                    <a:bodyPr/>
                    <a:lstStyle/>
                    <a:p>
                      <a:pPr algn="ctr"/>
                      <a:r>
                        <a:rPr lang="en-US" dirty="0"/>
                        <a:t>MAE</a:t>
                      </a:r>
                    </a:p>
                  </a:txBody>
                  <a:tcPr anchor="ctr"/>
                </a:tc>
                <a:extLst>
                  <a:ext uri="{0D108BD9-81ED-4DB2-BD59-A6C34878D82A}">
                    <a16:rowId xmlns:a16="http://schemas.microsoft.com/office/drawing/2014/main" val="262145493"/>
                  </a:ext>
                </a:extLst>
              </a:tr>
              <a:tr h="401130">
                <a:tc>
                  <a:txBody>
                    <a:bodyPr/>
                    <a:lstStyle/>
                    <a:p>
                      <a:pPr algn="ctr"/>
                      <a:r>
                        <a:rPr lang="en-US" dirty="0"/>
                        <a:t>Model 1</a:t>
                      </a:r>
                    </a:p>
                  </a:txBody>
                  <a:tcPr anchor="ctr"/>
                </a:tc>
                <a:tc>
                  <a:txBody>
                    <a:bodyPr/>
                    <a:lstStyle/>
                    <a:p>
                      <a:pPr algn="ctr"/>
                      <a:r>
                        <a:rPr lang="en-US" dirty="0"/>
                        <a:t>4254.21</a:t>
                      </a:r>
                    </a:p>
                  </a:txBody>
                  <a:tcPr anchor="ctr"/>
                </a:tc>
                <a:tc>
                  <a:txBody>
                    <a:bodyPr/>
                    <a:lstStyle/>
                    <a:p>
                      <a:pPr algn="ctr"/>
                      <a:r>
                        <a:rPr lang="en-US" dirty="0"/>
                        <a:t>3844.37</a:t>
                      </a:r>
                    </a:p>
                  </a:txBody>
                  <a:tcPr anchor="ctr"/>
                </a:tc>
                <a:extLst>
                  <a:ext uri="{0D108BD9-81ED-4DB2-BD59-A6C34878D82A}">
                    <a16:rowId xmlns:a16="http://schemas.microsoft.com/office/drawing/2014/main" val="3096723806"/>
                  </a:ext>
                </a:extLst>
              </a:tr>
              <a:tr h="401130">
                <a:tc>
                  <a:txBody>
                    <a:bodyPr/>
                    <a:lstStyle/>
                    <a:p>
                      <a:pPr algn="ctr"/>
                      <a:r>
                        <a:rPr lang="en-US" dirty="0"/>
                        <a:t>Model 2</a:t>
                      </a:r>
                    </a:p>
                  </a:txBody>
                  <a:tcPr anchor="ctr"/>
                </a:tc>
                <a:tc>
                  <a:txBody>
                    <a:bodyPr/>
                    <a:lstStyle/>
                    <a:p>
                      <a:pPr algn="ctr"/>
                      <a:r>
                        <a:rPr lang="en-US" dirty="0"/>
                        <a:t>2552.60</a:t>
                      </a:r>
                    </a:p>
                  </a:txBody>
                  <a:tcPr anchor="ctr"/>
                </a:tc>
                <a:tc>
                  <a:txBody>
                    <a:bodyPr/>
                    <a:lstStyle/>
                    <a:p>
                      <a:pPr algn="ctr"/>
                      <a:r>
                        <a:rPr lang="en-US" dirty="0"/>
                        <a:t>2130.28</a:t>
                      </a:r>
                    </a:p>
                  </a:txBody>
                  <a:tcPr anchor="ctr"/>
                </a:tc>
                <a:extLst>
                  <a:ext uri="{0D108BD9-81ED-4DB2-BD59-A6C34878D82A}">
                    <a16:rowId xmlns:a16="http://schemas.microsoft.com/office/drawing/2014/main" val="2470643734"/>
                  </a:ext>
                </a:extLst>
              </a:tr>
              <a:tr h="1285811">
                <a:tc>
                  <a:txBody>
                    <a:bodyPr/>
                    <a:lstStyle/>
                    <a:p>
                      <a:pPr algn="ctr"/>
                      <a:r>
                        <a:rPr lang="en-US" dirty="0"/>
                        <a:t>Better Model based on this performance measure?</a:t>
                      </a:r>
                    </a:p>
                  </a:txBody>
                  <a:tcPr anchor="ctr"/>
                </a:tc>
                <a:tc>
                  <a:txBody>
                    <a:bodyPr/>
                    <a:lstStyle/>
                    <a:p>
                      <a:pPr algn="ctr"/>
                      <a:r>
                        <a:rPr lang="en-US" dirty="0"/>
                        <a:t>Model 2</a:t>
                      </a:r>
                    </a:p>
                  </a:txBody>
                  <a:tcPr anchor="ctr"/>
                </a:tc>
                <a:tc>
                  <a:txBody>
                    <a:bodyPr/>
                    <a:lstStyle/>
                    <a:p>
                      <a:pPr algn="ctr"/>
                      <a:r>
                        <a:rPr lang="en-US" dirty="0"/>
                        <a:t>Model 2</a:t>
                      </a:r>
                    </a:p>
                  </a:txBody>
                  <a:tcPr anchor="ctr"/>
                </a:tc>
                <a:extLst>
                  <a:ext uri="{0D108BD9-81ED-4DB2-BD59-A6C34878D82A}">
                    <a16:rowId xmlns:a16="http://schemas.microsoft.com/office/drawing/2014/main" val="4203522180"/>
                  </a:ext>
                </a:extLst>
              </a:tr>
            </a:tbl>
          </a:graphicData>
        </a:graphic>
      </p:graphicFrame>
      <p:sp>
        <p:nvSpPr>
          <p:cNvPr id="5" name="TextBox 4">
            <a:extLst>
              <a:ext uri="{FF2B5EF4-FFF2-40B4-BE49-F238E27FC236}">
                <a16:creationId xmlns:a16="http://schemas.microsoft.com/office/drawing/2014/main" id="{3D3B5045-BFAF-994C-B64A-9B5677FED7F7}"/>
              </a:ext>
            </a:extLst>
          </p:cNvPr>
          <p:cNvSpPr txBox="1"/>
          <p:nvPr/>
        </p:nvSpPr>
        <p:spPr>
          <a:xfrm>
            <a:off x="1947333" y="4673599"/>
            <a:ext cx="8398932" cy="1200329"/>
          </a:xfrm>
          <a:prstGeom prst="rect">
            <a:avLst/>
          </a:prstGeom>
          <a:noFill/>
        </p:spPr>
        <p:txBody>
          <a:bodyPr wrap="square" rtlCol="0">
            <a:spAutoFit/>
          </a:bodyPr>
          <a:lstStyle/>
          <a:p>
            <a:r>
              <a:rPr lang="en-US" dirty="0"/>
              <a:t>The better model is the one that has the lower value in each of the performance measures. Model 2 which accounts for trend and seasonality performs significantly better than Model 1 which only accounts for trend since it has lower RMSE and MAE values. This also matches our expectations and hypothesis.</a:t>
            </a:r>
          </a:p>
        </p:txBody>
      </p:sp>
    </p:spTree>
    <p:extLst>
      <p:ext uri="{BB962C8B-B14F-4D97-AF65-F5344CB8AC3E}">
        <p14:creationId xmlns:p14="http://schemas.microsoft.com/office/powerpoint/2010/main" val="3020855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5C12349-62E6-4BD7-9794-8785CD02DF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DF2C9459-3C4B-453D-B2C2-AD0679BF0D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BEBA8EAE-BF5A-486C-A8C5-ECC9F3942E4B}">
                <a14:imgProps xmlns:a14="http://schemas.microsoft.com/office/drawing/2010/main">
                  <a14:imgLayer r:embed="rId4">
                    <a14:imgEffect>
                      <a14:brightnessContrast bright="-65000"/>
                    </a14:imgEffect>
                  </a14:imgLayer>
                </a14:imgProps>
              </a:ex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a:ln>
            <a:noFill/>
          </a:ln>
        </p:spPr>
      </p:pic>
      <p:pic>
        <p:nvPicPr>
          <p:cNvPr id="12" name="Picture 11">
            <a:extLst>
              <a:ext uri="{FF2B5EF4-FFF2-40B4-BE49-F238E27FC236}">
                <a16:creationId xmlns:a16="http://schemas.microsoft.com/office/drawing/2014/main" id="{4DB48376-A646-4B75-9776-453930C41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6D9AD2F8-6AB6-F749-BC29-9AA5F11DB4E8}"/>
              </a:ext>
            </a:extLst>
          </p:cNvPr>
          <p:cNvSpPr>
            <a:spLocks noGrp="1"/>
          </p:cNvSpPr>
          <p:nvPr>
            <p:ph type="title"/>
          </p:nvPr>
        </p:nvSpPr>
        <p:spPr>
          <a:xfrm>
            <a:off x="2290046" y="808056"/>
            <a:ext cx="8594465" cy="1077229"/>
          </a:xfrm>
        </p:spPr>
        <p:txBody>
          <a:bodyPr>
            <a:normAutofit/>
          </a:bodyPr>
          <a:lstStyle/>
          <a:p>
            <a:r>
              <a:rPr lang="en-US" sz="4800" dirty="0"/>
              <a:t>DISCUSSION</a:t>
            </a:r>
          </a:p>
        </p:txBody>
      </p:sp>
      <p:sp>
        <p:nvSpPr>
          <p:cNvPr id="14" name="Rectangle 13">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959910" cy="6858001"/>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id="{761FE168-5946-42F5-93BC-ED1F21847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034540" y="812732"/>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11F94E-13DC-4A4D-8CA5-B5744C7F3B98}"/>
              </a:ext>
            </a:extLst>
          </p:cNvPr>
          <p:cNvSpPr>
            <a:spLocks noGrp="1"/>
          </p:cNvSpPr>
          <p:nvPr>
            <p:ph idx="1"/>
          </p:nvPr>
        </p:nvSpPr>
        <p:spPr>
          <a:xfrm>
            <a:off x="2024751" y="1885285"/>
            <a:ext cx="8859760" cy="4164659"/>
          </a:xfrm>
        </p:spPr>
        <p:txBody>
          <a:bodyPr>
            <a:normAutofit/>
          </a:bodyPr>
          <a:lstStyle/>
          <a:p>
            <a:pPr marL="0" indent="0">
              <a:buNone/>
            </a:pPr>
            <a:r>
              <a:rPr lang="en-US" sz="2400" dirty="0"/>
              <a:t>This shows us that if data displays trend and seasonal components it is always significantly better predicted with models that account for both trend and seasonality. If our model only accounts for trend, it would be a poor predictor and would not be producing the desired results. </a:t>
            </a:r>
          </a:p>
        </p:txBody>
      </p:sp>
    </p:spTree>
    <p:extLst>
      <p:ext uri="{BB962C8B-B14F-4D97-AF65-F5344CB8AC3E}">
        <p14:creationId xmlns:p14="http://schemas.microsoft.com/office/powerpoint/2010/main" val="716150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FA2801-A2F3-DE43-9E65-7F72B9ADDDC9}"/>
              </a:ext>
            </a:extLst>
          </p:cNvPr>
          <p:cNvSpPr>
            <a:spLocks noGrp="1"/>
          </p:cNvSpPr>
          <p:nvPr>
            <p:ph type="title"/>
          </p:nvPr>
        </p:nvSpPr>
        <p:spPr>
          <a:xfrm>
            <a:off x="990981" y="1201723"/>
            <a:ext cx="3133750" cy="4454554"/>
          </a:xfrm>
        </p:spPr>
        <p:txBody>
          <a:bodyPr anchor="ctr">
            <a:normAutofit/>
          </a:bodyPr>
          <a:lstStyle/>
          <a:p>
            <a:r>
              <a:rPr lang="en-US" sz="3600" dirty="0"/>
              <a:t>CITATIONS</a:t>
            </a:r>
          </a:p>
        </p:txBody>
      </p:sp>
      <p:sp>
        <p:nvSpPr>
          <p:cNvPr id="3" name="Content Placeholder 2">
            <a:extLst>
              <a:ext uri="{FF2B5EF4-FFF2-40B4-BE49-F238E27FC236}">
                <a16:creationId xmlns:a16="http://schemas.microsoft.com/office/drawing/2014/main" id="{DAB174C8-67D0-1E47-8484-12828642D868}"/>
              </a:ext>
            </a:extLst>
          </p:cNvPr>
          <p:cNvSpPr>
            <a:spLocks noGrp="1"/>
          </p:cNvSpPr>
          <p:nvPr>
            <p:ph idx="1"/>
          </p:nvPr>
        </p:nvSpPr>
        <p:spPr>
          <a:xfrm>
            <a:off x="4329852" y="152400"/>
            <a:ext cx="7860015" cy="6705598"/>
          </a:xfrm>
        </p:spPr>
        <p:txBody>
          <a:bodyPr anchor="ctr">
            <a:normAutofit/>
          </a:bodyPr>
          <a:lstStyle/>
          <a:p>
            <a:pPr>
              <a:lnSpc>
                <a:spcPct val="110000"/>
              </a:lnSpc>
            </a:pPr>
            <a:r>
              <a:rPr lang="en-US" sz="1800" dirty="0">
                <a:hlinkClick r:id="rId3"/>
              </a:rPr>
              <a:t>https://robjhyndman.com/hyndsight/forecast7-part-2/</a:t>
            </a:r>
            <a:endParaRPr lang="en-US" sz="1800" dirty="0"/>
          </a:p>
          <a:p>
            <a:pPr>
              <a:lnSpc>
                <a:spcPct val="110000"/>
              </a:lnSpc>
            </a:pPr>
            <a:r>
              <a:rPr lang="en-US" sz="1800" dirty="0">
                <a:hlinkClick r:id="rId4"/>
              </a:rPr>
              <a:t>https://towardsdatascience.com/significance-of-acf-and-pacf-plots-in-time-series-analysis-2fa11a5d10a8?gi=cd7a267c7a08</a:t>
            </a:r>
            <a:endParaRPr lang="en-US" sz="1800" dirty="0"/>
          </a:p>
          <a:p>
            <a:pPr>
              <a:lnSpc>
                <a:spcPct val="110000"/>
              </a:lnSpc>
            </a:pPr>
            <a:r>
              <a:rPr lang="en-US" sz="1800" dirty="0">
                <a:hlinkClick r:id="rId5"/>
              </a:rPr>
              <a:t>http://www.datasciencemadesimple.com/add-legend-plot-legend-function-r/</a:t>
            </a:r>
            <a:endParaRPr lang="en-US" sz="1800" dirty="0"/>
          </a:p>
          <a:p>
            <a:pPr>
              <a:lnSpc>
                <a:spcPct val="110000"/>
              </a:lnSpc>
            </a:pPr>
            <a:r>
              <a:rPr lang="en-US" sz="1800" dirty="0">
                <a:hlinkClick r:id="rId6"/>
              </a:rPr>
              <a:t>https://towardsdatascience.com/trend-seasonality-moving-average-auto-regressive-model-my-journey-to-time-series-data-with-edc4c0c8284b</a:t>
            </a:r>
            <a:endParaRPr lang="en-US" sz="1800" dirty="0"/>
          </a:p>
          <a:p>
            <a:pPr>
              <a:lnSpc>
                <a:spcPct val="110000"/>
              </a:lnSpc>
            </a:pPr>
            <a:r>
              <a:rPr lang="en-US" sz="1800" dirty="0">
                <a:hlinkClick r:id="rId7"/>
              </a:rPr>
              <a:t>https://rpubs.com/Mentors_Ubiqum/tslm</a:t>
            </a:r>
            <a:endParaRPr lang="en-US" sz="1800" dirty="0"/>
          </a:p>
          <a:p>
            <a:pPr>
              <a:lnSpc>
                <a:spcPct val="110000"/>
              </a:lnSpc>
            </a:pPr>
            <a:r>
              <a:rPr lang="en-US" sz="1800" dirty="0">
                <a:hlinkClick r:id="rId8"/>
              </a:rPr>
              <a:t>https://data.world/perceptron/monthly-car-sales-quebec-1960/workspace/file?filename=monthly-car-sales-in-quebec-1960.csv</a:t>
            </a:r>
            <a:endParaRPr lang="en-US" sz="1800" dirty="0"/>
          </a:p>
          <a:p>
            <a:pPr>
              <a:lnSpc>
                <a:spcPct val="110000"/>
              </a:lnSpc>
            </a:pPr>
            <a:r>
              <a:rPr lang="en-US" sz="1800" dirty="0">
                <a:hlinkClick r:id="rId9"/>
              </a:rPr>
              <a:t>https://otexts.com/fpp2/accuracy.html</a:t>
            </a:r>
            <a:endParaRPr lang="en-US" sz="1800" dirty="0"/>
          </a:p>
          <a:p>
            <a:pPr>
              <a:lnSpc>
                <a:spcPct val="110000"/>
              </a:lnSpc>
            </a:pPr>
            <a:r>
              <a:rPr lang="en-US" sz="1800" dirty="0">
                <a:hlinkClick r:id="rId10"/>
              </a:rPr>
              <a:t>https://towardsdatascience.com/forecasting-with-r-trends-and-seasonality-def24280e71f</a:t>
            </a:r>
            <a:endParaRPr lang="en-US" sz="1800" dirty="0"/>
          </a:p>
          <a:p>
            <a:pPr>
              <a:lnSpc>
                <a:spcPct val="110000"/>
              </a:lnSpc>
            </a:pPr>
            <a:r>
              <a:rPr lang="en-US" sz="1800" dirty="0">
                <a:hlinkClick r:id="rId11"/>
              </a:rPr>
              <a:t>https://coolstatsblog.com/2013/08/11/how-to-use-autocorreation-function-acf-to-determine-seasonality/</a:t>
            </a:r>
            <a:endParaRPr lang="en-US" sz="1800" dirty="0"/>
          </a:p>
        </p:txBody>
      </p:sp>
    </p:spTree>
    <p:extLst>
      <p:ext uri="{BB962C8B-B14F-4D97-AF65-F5344CB8AC3E}">
        <p14:creationId xmlns:p14="http://schemas.microsoft.com/office/powerpoint/2010/main" val="147093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BFAA-7861-A54A-AE0A-29DEEEDEA515}"/>
              </a:ext>
            </a:extLst>
          </p:cNvPr>
          <p:cNvSpPr>
            <a:spLocks noGrp="1"/>
          </p:cNvSpPr>
          <p:nvPr>
            <p:ph type="title"/>
          </p:nvPr>
        </p:nvSpPr>
        <p:spPr>
          <a:xfrm>
            <a:off x="1175512" y="870132"/>
            <a:ext cx="9792208" cy="152707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B50848C8-A38A-F84B-A2EF-7F41656F9CB9}"/>
              </a:ext>
            </a:extLst>
          </p:cNvPr>
          <p:cNvSpPr>
            <a:spLocks noGrp="1"/>
          </p:cNvSpPr>
          <p:nvPr>
            <p:ph idx="1"/>
          </p:nvPr>
        </p:nvSpPr>
        <p:spPr>
          <a:xfrm>
            <a:off x="1175512" y="2557849"/>
            <a:ext cx="9792208" cy="3407862"/>
          </a:xfrm>
        </p:spPr>
        <p:txBody>
          <a:bodyPr>
            <a:normAutofit/>
          </a:bodyPr>
          <a:lstStyle/>
          <a:p>
            <a:pPr marL="0" indent="0">
              <a:buNone/>
            </a:pPr>
            <a:r>
              <a:rPr lang="en-US" dirty="0"/>
              <a:t>Forecasting future data for variables is a difficult process made even more tricky by the addition of trend and seasonality in the data. That is why it is imperative to create models that takes into account these variables when predicting future values. We intend to fit linear models to time series data and use predictor variables trend and trend, season to form two separate models. We will then observe whether these variables completely account for the trend and seasonality in the data, since the more they account for it, the better their predictive ability.  We will further use forecast performance measures to choose the better model since that model will be best suited to predict future values.</a:t>
            </a:r>
          </a:p>
        </p:txBody>
      </p:sp>
    </p:spTree>
    <p:extLst>
      <p:ext uri="{BB962C8B-B14F-4D97-AF65-F5344CB8AC3E}">
        <p14:creationId xmlns:p14="http://schemas.microsoft.com/office/powerpoint/2010/main" val="3623882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B7152-2F81-BA49-82DA-63C421A98AB9}"/>
              </a:ext>
            </a:extLst>
          </p:cNvPr>
          <p:cNvSpPr>
            <a:spLocks noGrp="1"/>
          </p:cNvSpPr>
          <p:nvPr>
            <p:ph type="title"/>
          </p:nvPr>
        </p:nvSpPr>
        <p:spPr>
          <a:xfrm>
            <a:off x="1518412" y="1201723"/>
            <a:ext cx="3133750" cy="4454554"/>
          </a:xfrm>
        </p:spPr>
        <p:txBody>
          <a:bodyPr anchor="ctr">
            <a:normAutofit/>
          </a:bodyPr>
          <a:lstStyle/>
          <a:p>
            <a:r>
              <a:rPr lang="en-US" sz="3600"/>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F45F036-9A98-D44A-9400-458E5CD59451}"/>
                  </a:ext>
                </a:extLst>
              </p:cNvPr>
              <p:cNvSpPr>
                <a:spLocks noGrp="1"/>
              </p:cNvSpPr>
              <p:nvPr>
                <p:ph idx="1"/>
              </p:nvPr>
            </p:nvSpPr>
            <p:spPr>
              <a:xfrm>
                <a:off x="5454363" y="1201723"/>
                <a:ext cx="5329250" cy="4454554"/>
              </a:xfrm>
            </p:spPr>
            <p:txBody>
              <a:bodyPr anchor="ctr">
                <a:normAutofit/>
              </a:bodyPr>
              <a:lstStyle/>
              <a:p>
                <a:pPr marL="0" indent="0">
                  <a:buNone/>
                </a:pPr>
                <a:r>
                  <a:rPr lang="en-US" sz="1800"/>
                  <a:t>When forecasting we break our data into two parts:</a:t>
                </a:r>
              </a:p>
              <a:p>
                <a:pPr marL="342900" indent="-342900">
                  <a:buAutoNum type="arabicPeriod"/>
                </a:pPr>
                <a:r>
                  <a:rPr lang="en-US" sz="1800"/>
                  <a:t>Training Sample </a:t>
                </a:r>
                <a14:m>
                  <m:oMath xmlns:m="http://schemas.openxmlformats.org/officeDocument/2006/math">
                    <m:d>
                      <m:dPr>
                        <m:begChr m:val="{"/>
                        <m:endChr m:val="}"/>
                        <m:ctrlPr>
                          <a:rPr lang="en-US" sz="1800" b="0" i="1">
                            <a:latin typeface="Cambria Math" panose="02040503050406030204" pitchFamily="18" charset="0"/>
                          </a:rPr>
                        </m:ctrlPr>
                      </m:dPr>
                      <m:e>
                        <m:sSub>
                          <m:sSubPr>
                            <m:ctrlPr>
                              <a:rPr lang="en-US" sz="1800" b="0" i="1">
                                <a:latin typeface="Cambria Math" panose="02040503050406030204" pitchFamily="18" charset="0"/>
                              </a:rPr>
                            </m:ctrlPr>
                          </m:sSubPr>
                          <m:e>
                            <m:r>
                              <a:rPr lang="en-US" sz="1800" b="0" i="1">
                                <a:latin typeface="Cambria Math" panose="02040503050406030204" pitchFamily="18" charset="0"/>
                              </a:rPr>
                              <m:t>𝑦</m:t>
                            </m:r>
                          </m:e>
                          <m:sub>
                            <m:r>
                              <a:rPr lang="en-US" sz="1800" b="0" i="1">
                                <a:latin typeface="Cambria Math" panose="02040503050406030204" pitchFamily="18" charset="0"/>
                              </a:rPr>
                              <m:t>1</m:t>
                            </m:r>
                          </m:sub>
                        </m:sSub>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𝑦</m:t>
                            </m:r>
                          </m:e>
                          <m:sub>
                            <m:r>
                              <a:rPr lang="en-US" sz="1800" b="0" i="1">
                                <a:latin typeface="Cambria Math" panose="02040503050406030204" pitchFamily="18" charset="0"/>
                              </a:rPr>
                              <m:t>𝑇</m:t>
                            </m:r>
                          </m:sub>
                        </m:sSub>
                      </m:e>
                    </m:d>
                  </m:oMath>
                </a14:m>
                <a:endParaRPr lang="en-US" sz="1800"/>
              </a:p>
              <a:p>
                <a:pPr marL="342900" indent="-342900">
                  <a:buAutoNum type="arabicPeriod"/>
                </a:pPr>
                <a:r>
                  <a:rPr lang="en-US" sz="1800"/>
                  <a:t>Testing Sample </a:t>
                </a:r>
                <a14:m>
                  <m:oMath xmlns:m="http://schemas.openxmlformats.org/officeDocument/2006/math">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b="0" i="1">
                                <a:latin typeface="Cambria Math" panose="02040503050406030204" pitchFamily="18" charset="0"/>
                              </a:rPr>
                              <m:t>𝑇</m:t>
                            </m:r>
                            <m:r>
                              <a:rPr lang="en-US" sz="1800" b="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𝑇</m:t>
                            </m:r>
                            <m:r>
                              <a:rPr lang="en-US" sz="1800" b="0" i="1">
                                <a:latin typeface="Cambria Math" panose="02040503050406030204" pitchFamily="18" charset="0"/>
                              </a:rPr>
                              <m:t>+</m:t>
                            </m:r>
                            <m:r>
                              <a:rPr lang="en-US" sz="1800" b="0" i="1">
                                <a:latin typeface="Cambria Math" panose="02040503050406030204" pitchFamily="18" charset="0"/>
                              </a:rPr>
                              <m:t>𝐻</m:t>
                            </m:r>
                          </m:sub>
                        </m:sSub>
                      </m:e>
                    </m:d>
                  </m:oMath>
                </a14:m>
                <a:endParaRPr lang="en-US" sz="1800">
                  <a:ea typeface="Cambria Math" panose="02040503050406030204" pitchFamily="18" charset="0"/>
                </a:endParaRPr>
              </a:p>
              <a:p>
                <a:pPr marL="0" indent="0">
                  <a:buNone/>
                </a:pPr>
                <a:r>
                  <a:rPr lang="en-US" sz="1800"/>
                  <a:t>We use the training sample to build the model and use the model to forecast the testing sample.</a:t>
                </a:r>
              </a:p>
            </p:txBody>
          </p:sp>
        </mc:Choice>
        <mc:Fallback>
          <p:sp>
            <p:nvSpPr>
              <p:cNvPr id="3" name="Content Placeholder 2">
                <a:extLst>
                  <a:ext uri="{FF2B5EF4-FFF2-40B4-BE49-F238E27FC236}">
                    <a16:creationId xmlns:a16="http://schemas.microsoft.com/office/drawing/2014/main" id="{CF45F036-9A98-D44A-9400-458E5CD59451}"/>
                  </a:ext>
                </a:extLst>
              </p:cNvPr>
              <p:cNvSpPr>
                <a:spLocks noGrp="1" noRot="1" noChangeAspect="1" noMove="1" noResize="1" noEditPoints="1" noAdjustHandles="1" noChangeArrowheads="1" noChangeShapeType="1" noTextEdit="1"/>
              </p:cNvSpPr>
              <p:nvPr>
                <p:ph idx="1"/>
              </p:nvPr>
            </p:nvSpPr>
            <p:spPr>
              <a:xfrm>
                <a:off x="5454363" y="1201723"/>
                <a:ext cx="5329250" cy="4454554"/>
              </a:xfrm>
              <a:blipFill>
                <a:blip r:embed="rId3"/>
                <a:stretch>
                  <a:fillRect l="-713" r="-713"/>
                </a:stretch>
              </a:blipFill>
            </p:spPr>
            <p:txBody>
              <a:bodyPr/>
              <a:lstStyle/>
              <a:p>
                <a:r>
                  <a:rPr lang="en-US">
                    <a:noFill/>
                  </a:rPr>
                  <a:t> </a:t>
                </a:r>
              </a:p>
            </p:txBody>
          </p:sp>
        </mc:Fallback>
      </mc:AlternateContent>
    </p:spTree>
    <p:extLst>
      <p:ext uri="{BB962C8B-B14F-4D97-AF65-F5344CB8AC3E}">
        <p14:creationId xmlns:p14="http://schemas.microsoft.com/office/powerpoint/2010/main" val="152663307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3C38C329-05C1-44E0-942C-D7A60A7F2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A40E99DB-69B1-42D9-9A2E-A196302E0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6" name="Rectangle 55">
            <a:extLst>
              <a:ext uri="{FF2B5EF4-FFF2-40B4-BE49-F238E27FC236}">
                <a16:creationId xmlns:a16="http://schemas.microsoft.com/office/drawing/2014/main" id="{DA98F3A3-687B-4002-93F2-58E8590DC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57">
            <a:extLst>
              <a:ext uri="{FF2B5EF4-FFF2-40B4-BE49-F238E27FC236}">
                <a16:creationId xmlns:a16="http://schemas.microsoft.com/office/drawing/2014/main" id="{27A1367E-049C-45E5-9C32-CC32DCEAE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174" y="0"/>
            <a:ext cx="959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26D4A7C-7A7A-C14C-AF22-6E666E89FB13}"/>
              </a:ext>
            </a:extLst>
          </p:cNvPr>
          <p:cNvSpPr>
            <a:spLocks noGrp="1"/>
          </p:cNvSpPr>
          <p:nvPr>
            <p:ph type="title"/>
          </p:nvPr>
        </p:nvSpPr>
        <p:spPr>
          <a:xfrm>
            <a:off x="1759309" y="257252"/>
            <a:ext cx="7710140" cy="1077229"/>
          </a:xfrm>
        </p:spPr>
        <p:txBody>
          <a:bodyPr anchor="b">
            <a:normAutofit/>
          </a:bodyPr>
          <a:lstStyle/>
          <a:p>
            <a:r>
              <a:rPr lang="en-US" sz="4000" dirty="0"/>
              <a:t>DATA In R</a:t>
            </a:r>
          </a:p>
        </p:txBody>
      </p:sp>
      <p:sp>
        <p:nvSpPr>
          <p:cNvPr id="60" name="Right Triangle 59">
            <a:extLst>
              <a:ext uri="{FF2B5EF4-FFF2-40B4-BE49-F238E27FC236}">
                <a16:creationId xmlns:a16="http://schemas.microsoft.com/office/drawing/2014/main" id="{16E2DAB7-48CB-400E-9ED2-FB1762BE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89439" y="326017"/>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ontent Placeholder 2">
            <a:extLst>
              <a:ext uri="{FF2B5EF4-FFF2-40B4-BE49-F238E27FC236}">
                <a16:creationId xmlns:a16="http://schemas.microsoft.com/office/drawing/2014/main" id="{89FF711C-4D9F-1D4B-B1EB-22102C8E5887}"/>
              </a:ext>
            </a:extLst>
          </p:cNvPr>
          <p:cNvSpPr>
            <a:spLocks noGrp="1"/>
          </p:cNvSpPr>
          <p:nvPr>
            <p:ph idx="1"/>
          </p:nvPr>
        </p:nvSpPr>
        <p:spPr>
          <a:xfrm>
            <a:off x="1759308" y="1591733"/>
            <a:ext cx="7710141" cy="4684887"/>
          </a:xfrm>
        </p:spPr>
        <p:txBody>
          <a:bodyPr anchor="ctr">
            <a:noAutofit/>
          </a:bodyPr>
          <a:lstStyle/>
          <a:p>
            <a:pPr marL="0" indent="0">
              <a:lnSpc>
                <a:spcPct val="110000"/>
              </a:lnSpc>
              <a:buNone/>
            </a:pPr>
            <a:r>
              <a:rPr lang="en-US" sz="1300" dirty="0"/>
              <a:t>We used </a:t>
            </a:r>
            <a:r>
              <a:rPr lang="en-US" sz="1300" dirty="0" err="1"/>
              <a:t>data.world</a:t>
            </a:r>
            <a:r>
              <a:rPr lang="en-US" sz="1300" dirty="0"/>
              <a:t> to retrieve monthly car sales in Quebec 1960-1968. We used data on sales since we expect it to have a strong trend and seasonal component present in it. </a:t>
            </a:r>
          </a:p>
          <a:p>
            <a:pPr marL="0" indent="0">
              <a:lnSpc>
                <a:spcPct val="110000"/>
              </a:lnSpc>
              <a:buNone/>
            </a:pPr>
            <a:r>
              <a:rPr lang="en-US" sz="1300" dirty="0"/>
              <a:t>1. We convert the csv file to readable data in R.</a:t>
            </a:r>
          </a:p>
          <a:p>
            <a:pPr marL="0" indent="0">
              <a:lnSpc>
                <a:spcPct val="110000"/>
              </a:lnSpc>
              <a:buNone/>
            </a:pPr>
            <a:r>
              <a:rPr lang="en-US" sz="1300" b="1" dirty="0"/>
              <a:t>Sales &lt;-</a:t>
            </a:r>
            <a:r>
              <a:rPr lang="en-US" sz="1300" b="1" dirty="0" err="1"/>
              <a:t>read.csv</a:t>
            </a:r>
            <a:r>
              <a:rPr lang="en-US" sz="1300" b="1" dirty="0"/>
              <a:t>('monthly-car-sales-in-quebec-1960.csv’)</a:t>
            </a:r>
          </a:p>
          <a:p>
            <a:pPr marL="0" indent="0">
              <a:lnSpc>
                <a:spcPct val="110000"/>
              </a:lnSpc>
              <a:buNone/>
            </a:pPr>
            <a:r>
              <a:rPr lang="en-US" sz="1300" dirty="0"/>
              <a:t>2. We convert are data into time series format using </a:t>
            </a:r>
            <a:r>
              <a:rPr lang="en-US" sz="1300" dirty="0" err="1"/>
              <a:t>ts</a:t>
            </a:r>
            <a:r>
              <a:rPr lang="en-US" sz="1300" dirty="0"/>
              <a:t> function. </a:t>
            </a:r>
          </a:p>
          <a:p>
            <a:pPr marL="0" indent="0">
              <a:lnSpc>
                <a:spcPct val="110000"/>
              </a:lnSpc>
              <a:buNone/>
            </a:pPr>
            <a:r>
              <a:rPr lang="en-US" sz="1300" dirty="0"/>
              <a:t>The </a:t>
            </a:r>
            <a:r>
              <a:rPr lang="en-US" sz="1300" dirty="0" err="1"/>
              <a:t>ts</a:t>
            </a:r>
            <a:r>
              <a:rPr lang="en-US" sz="1300" dirty="0"/>
              <a:t> function is </a:t>
            </a:r>
            <a:r>
              <a:rPr lang="en-US" sz="1300" dirty="0" err="1"/>
              <a:t>ts</a:t>
            </a:r>
            <a:r>
              <a:rPr lang="en-US" sz="1300" dirty="0"/>
              <a:t>(</a:t>
            </a:r>
            <a:r>
              <a:rPr lang="en-US" sz="1300" dirty="0" err="1"/>
              <a:t>Data$Variable</a:t>
            </a:r>
            <a:r>
              <a:rPr lang="en-US" sz="1300" dirty="0"/>
              <a:t>, frequency= 12 for monthly, 4 for quarterly, 1 for annual, start=c(Year, Month))</a:t>
            </a:r>
          </a:p>
          <a:p>
            <a:pPr marL="0" indent="0">
              <a:lnSpc>
                <a:spcPct val="110000"/>
              </a:lnSpc>
              <a:buNone/>
            </a:pPr>
            <a:r>
              <a:rPr lang="en-US" sz="1300" b="1" dirty="0" err="1"/>
              <a:t>Sales_ts</a:t>
            </a:r>
            <a:r>
              <a:rPr lang="en-US" sz="1300" b="1" dirty="0"/>
              <a:t> &lt;- </a:t>
            </a:r>
            <a:r>
              <a:rPr lang="en-US" sz="1300" b="1" dirty="0" err="1"/>
              <a:t>ts</a:t>
            </a:r>
            <a:r>
              <a:rPr lang="en-US" sz="1300" b="1" dirty="0"/>
              <a:t>(Sales$Monthly.car.sales.in.Quebec.1960.1968,frequency = 12, start = c(1960,01))</a:t>
            </a:r>
          </a:p>
          <a:p>
            <a:pPr marL="0" indent="0">
              <a:lnSpc>
                <a:spcPct val="110000"/>
              </a:lnSpc>
              <a:buNone/>
            </a:pPr>
            <a:r>
              <a:rPr lang="en-US" sz="1300" dirty="0"/>
              <a:t>3. We then divide the data into the training and testing sample using the window function. We chose testing sample to have 24 months, hence the H mentioned in the previous slide would be H=24 for this case.</a:t>
            </a:r>
          </a:p>
          <a:p>
            <a:pPr marL="0" indent="0">
              <a:lnSpc>
                <a:spcPct val="110000"/>
              </a:lnSpc>
              <a:buNone/>
            </a:pPr>
            <a:r>
              <a:rPr lang="en-US" sz="1300" dirty="0"/>
              <a:t>The window function is window(TS Data, start=c(Year, Month),end= c(Year, Month))</a:t>
            </a:r>
          </a:p>
          <a:p>
            <a:pPr marL="0" indent="0">
              <a:lnSpc>
                <a:spcPct val="110000"/>
              </a:lnSpc>
              <a:buNone/>
            </a:pPr>
            <a:r>
              <a:rPr lang="en-US" sz="1300" b="1" dirty="0"/>
              <a:t>training &lt;- window(</a:t>
            </a:r>
            <a:r>
              <a:rPr lang="en-US" sz="1300" b="1" dirty="0" err="1"/>
              <a:t>Sales_ts</a:t>
            </a:r>
            <a:r>
              <a:rPr lang="en-US" sz="1300" b="1" dirty="0"/>
              <a:t>, start=c(1960,01), end=c(1966, 12))</a:t>
            </a:r>
          </a:p>
          <a:p>
            <a:pPr marL="0" indent="0">
              <a:lnSpc>
                <a:spcPct val="110000"/>
              </a:lnSpc>
              <a:buNone/>
            </a:pPr>
            <a:r>
              <a:rPr lang="en-US" sz="1300" b="1" dirty="0"/>
              <a:t>test &lt;- window(</a:t>
            </a:r>
            <a:r>
              <a:rPr lang="en-US" sz="1300" b="1" dirty="0" err="1"/>
              <a:t>Sales_ts</a:t>
            </a:r>
            <a:r>
              <a:rPr lang="en-US" sz="1300" b="1" dirty="0"/>
              <a:t>, start=c(1967, 1), end=c(1968, 12))</a:t>
            </a:r>
          </a:p>
        </p:txBody>
      </p:sp>
    </p:spTree>
    <p:extLst>
      <p:ext uri="{BB962C8B-B14F-4D97-AF65-F5344CB8AC3E}">
        <p14:creationId xmlns:p14="http://schemas.microsoft.com/office/powerpoint/2010/main" val="3401638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045F-EC06-B84E-9E9E-682A00494EAA}"/>
              </a:ext>
            </a:extLst>
          </p:cNvPr>
          <p:cNvSpPr>
            <a:spLocks noGrp="1"/>
          </p:cNvSpPr>
          <p:nvPr>
            <p:ph type="title"/>
          </p:nvPr>
        </p:nvSpPr>
        <p:spPr/>
        <p:txBody>
          <a:bodyPr/>
          <a:lstStyle/>
          <a:p>
            <a:r>
              <a:rPr lang="en-US" dirty="0"/>
              <a:t>MODEL</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29BCBB0-E3CA-484F-A7C4-3313082BC927}"/>
                  </a:ext>
                </a:extLst>
              </p:cNvPr>
              <p:cNvSpPr txBox="1"/>
              <p:nvPr/>
            </p:nvSpPr>
            <p:spPr>
              <a:xfrm>
                <a:off x="1861457" y="1567543"/>
                <a:ext cx="8980714" cy="4571636"/>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mj-lt"/>
                  </a:rPr>
                  <a:t>Trend is the increasing or decreasing value in the series. It is a function of time.</a:t>
                </a:r>
              </a:p>
              <a:p>
                <a:r>
                  <a:rPr lang="en-US" sz="2200" dirty="0">
                    <a:latin typeface="+mj-lt"/>
                  </a:rPr>
                  <a:t>Linear trend is </a:t>
                </a:r>
                <a14:m>
                  <m:oMath xmlns:m="http://schemas.openxmlformats.org/officeDocument/2006/math">
                    <m:r>
                      <a:rPr lang="en-US" sz="2200" b="0" i="1" smtClean="0">
                        <a:latin typeface="+mj-lt"/>
                      </a:rPr>
                      <m:t>𝑓</m:t>
                    </m:r>
                    <m:d>
                      <m:dPr>
                        <m:ctrlPr>
                          <a:rPr lang="en-US" sz="2200" b="0" i="1" smtClean="0">
                            <a:latin typeface="+mj-lt"/>
                          </a:rPr>
                        </m:ctrlPr>
                      </m:dPr>
                      <m:e>
                        <m:r>
                          <a:rPr lang="en-US" sz="2200" b="0" i="1" smtClean="0">
                            <a:latin typeface="+mj-lt"/>
                          </a:rPr>
                          <m:t>𝑡</m:t>
                        </m:r>
                        <m:r>
                          <a:rPr lang="en-US" sz="2200" b="0" i="1" smtClean="0">
                            <a:latin typeface="+mj-lt"/>
                          </a:rPr>
                          <m:t>,</m:t>
                        </m:r>
                        <m:sSub>
                          <m:sSubPr>
                            <m:ctrlPr>
                              <a:rPr lang="en-US" sz="2200" b="0" i="1" smtClean="0">
                                <a:latin typeface="+mj-lt"/>
                              </a:rPr>
                            </m:ctrlPr>
                          </m:sSubPr>
                          <m:e>
                            <m:r>
                              <a:rPr lang="en-US" sz="2200" b="0" i="1" smtClean="0">
                                <a:latin typeface="+mj-lt"/>
                                <a:ea typeface="Cambria Math" panose="02040503050406030204" pitchFamily="18" charset="0"/>
                              </a:rPr>
                              <m:t>𝛽</m:t>
                            </m:r>
                          </m:e>
                          <m:sub>
                            <m:r>
                              <a:rPr lang="en-US" sz="2200" b="0" i="1" smtClean="0">
                                <a:latin typeface="+mj-lt"/>
                              </a:rPr>
                              <m:t>𝑖</m:t>
                            </m:r>
                          </m:sub>
                        </m:sSub>
                      </m:e>
                    </m:d>
                    <m:r>
                      <a:rPr lang="en-US" sz="2200" b="0" i="1" smtClean="0">
                        <a:latin typeface="+mj-lt"/>
                      </a:rPr>
                      <m:t>=</m:t>
                    </m:r>
                    <m:sSub>
                      <m:sSubPr>
                        <m:ctrlPr>
                          <a:rPr lang="en-US" sz="2200" b="0" i="1" smtClean="0">
                            <a:latin typeface="+mj-lt"/>
                          </a:rPr>
                        </m:ctrlPr>
                      </m:sSubPr>
                      <m:e>
                        <m:r>
                          <a:rPr lang="en-US" sz="2200" b="0" i="1" smtClean="0">
                            <a:latin typeface="+mj-lt"/>
                            <a:ea typeface="Cambria Math" panose="02040503050406030204" pitchFamily="18" charset="0"/>
                          </a:rPr>
                          <m:t>𝛽</m:t>
                        </m:r>
                      </m:e>
                      <m:sub>
                        <m:r>
                          <a:rPr lang="en-US" sz="2200" b="0" i="1" smtClean="0">
                            <a:latin typeface="+mj-lt"/>
                          </a:rPr>
                          <m:t>0</m:t>
                        </m:r>
                      </m:sub>
                    </m:sSub>
                    <m:r>
                      <a:rPr lang="en-US" sz="2200" b="0" i="1" smtClean="0">
                        <a:latin typeface="+mj-lt"/>
                      </a:rPr>
                      <m:t>+</m:t>
                    </m:r>
                    <m:sSub>
                      <m:sSubPr>
                        <m:ctrlPr>
                          <a:rPr lang="en-US" sz="2200" b="0" i="1" smtClean="0">
                            <a:latin typeface="+mj-lt"/>
                          </a:rPr>
                        </m:ctrlPr>
                      </m:sSubPr>
                      <m:e>
                        <m:r>
                          <a:rPr lang="en-US" sz="2200" b="0" i="1" smtClean="0">
                            <a:latin typeface="+mj-lt"/>
                            <a:ea typeface="Cambria Math" panose="02040503050406030204" pitchFamily="18" charset="0"/>
                          </a:rPr>
                          <m:t>𝛽</m:t>
                        </m:r>
                      </m:e>
                      <m:sub>
                        <m:r>
                          <a:rPr lang="en-US" sz="2200" b="0" i="1" smtClean="0">
                            <a:latin typeface="+mj-lt"/>
                          </a:rPr>
                          <m:t>1</m:t>
                        </m:r>
                      </m:sub>
                    </m:sSub>
                    <m:r>
                      <a:rPr lang="en-US" sz="2200" b="0" i="1" smtClean="0">
                        <a:latin typeface="+mj-lt"/>
                      </a:rPr>
                      <m:t>𝑡</m:t>
                    </m:r>
                  </m:oMath>
                </a14:m>
                <a:endParaRPr lang="en-US" sz="2200" dirty="0">
                  <a:latin typeface="+mj-lt"/>
                </a:endParaRPr>
              </a:p>
              <a:p>
                <a:pPr marL="285750" indent="-285750">
                  <a:buFont typeface="Arial" panose="020B0604020202020204" pitchFamily="34" charset="0"/>
                  <a:buChar char="•"/>
                </a:pPr>
                <a:r>
                  <a:rPr lang="en-US" sz="2200" dirty="0">
                    <a:latin typeface="+mj-lt"/>
                  </a:rPr>
                  <a:t>Seasonality is the repeating short-term cycle in the series.</a:t>
                </a:r>
              </a:p>
              <a:p>
                <a:r>
                  <a:rPr lang="en-US" sz="2200" dirty="0">
                    <a:latin typeface="+mj-lt"/>
                  </a:rPr>
                  <a:t>We use dummy variables. A dummy variable is a variable that takes value of 1 or 0.</a:t>
                </a:r>
              </a:p>
              <a:p>
                <a:r>
                  <a:rPr lang="en-US" sz="2200" dirty="0">
                    <a:latin typeface="+mj-lt"/>
                  </a:rPr>
                  <a:t>Seasonal Dummies:	</a:t>
                </a:r>
                <a14:m>
                  <m:oMath xmlns:m="http://schemas.openxmlformats.org/officeDocument/2006/math">
                    <m:sSub>
                      <m:sSubPr>
                        <m:ctrlPr>
                          <a:rPr lang="en-US" sz="2200" i="1" smtClean="0">
                            <a:latin typeface="+mj-lt"/>
                          </a:rPr>
                        </m:ctrlPr>
                      </m:sSubPr>
                      <m:e>
                        <m:r>
                          <a:rPr lang="en-US" sz="2200" b="0" i="1" smtClean="0">
                            <a:latin typeface="+mj-lt"/>
                          </a:rPr>
                          <m:t>𝐷</m:t>
                        </m:r>
                      </m:e>
                      <m:sub>
                        <m:r>
                          <a:rPr lang="en-US" sz="2200" b="0" i="1" smtClean="0">
                            <a:latin typeface="+mj-lt"/>
                          </a:rPr>
                          <m:t>𝑖𝑡</m:t>
                        </m:r>
                      </m:sub>
                    </m:sSub>
                    <m:r>
                      <a:rPr lang="en-US" sz="2200" b="0" i="1" smtClean="0">
                        <a:latin typeface="+mj-lt"/>
                      </a:rPr>
                      <m:t>=</m:t>
                    </m:r>
                    <m:d>
                      <m:dPr>
                        <m:begChr m:val="{"/>
                        <m:endChr m:val=""/>
                        <m:ctrlPr>
                          <a:rPr lang="en-US" sz="2200" b="0" i="1" smtClean="0">
                            <a:latin typeface="+mj-lt"/>
                          </a:rPr>
                        </m:ctrlPr>
                      </m:dPr>
                      <m:e>
                        <m:eqArr>
                          <m:eqArrPr>
                            <m:ctrlPr>
                              <a:rPr lang="en-US" sz="2200" b="0" i="1" smtClean="0">
                                <a:latin typeface="+mj-lt"/>
                              </a:rPr>
                            </m:ctrlPr>
                          </m:eqArrPr>
                          <m:e>
                            <m:r>
                              <a:rPr lang="en-US" sz="2200" b="0" i="1" smtClean="0">
                                <a:latin typeface="+mj-lt"/>
                              </a:rPr>
                              <m:t>1                  </m:t>
                            </m:r>
                            <m:r>
                              <a:rPr lang="en-US" sz="2200" b="0" i="1" smtClean="0">
                                <a:latin typeface="+mj-lt"/>
                              </a:rPr>
                              <m:t>𝑖𝑓</m:t>
                            </m:r>
                            <m:r>
                              <a:rPr lang="en-US" sz="2200" b="0" i="1" smtClean="0">
                                <a:latin typeface="+mj-lt"/>
                              </a:rPr>
                              <m:t> </m:t>
                            </m:r>
                            <m:r>
                              <a:rPr lang="en-US" sz="2200" b="0" i="1" smtClean="0">
                                <a:latin typeface="+mj-lt"/>
                              </a:rPr>
                              <m:t>𝑄𝑢𝑎𝑟𝑡𝑒𝑟</m:t>
                            </m:r>
                            <m:r>
                              <a:rPr lang="en-US" sz="2200" b="0" i="1" smtClean="0">
                                <a:latin typeface="+mj-lt"/>
                              </a:rPr>
                              <m:t> </m:t>
                            </m:r>
                            <m:r>
                              <a:rPr lang="en-US" sz="2200" b="0" i="1" smtClean="0">
                                <a:latin typeface="+mj-lt"/>
                              </a:rPr>
                              <m:t>𝑖</m:t>
                            </m:r>
                            <m:r>
                              <a:rPr lang="en-US" sz="2200" b="0" i="1" smtClean="0">
                                <a:latin typeface="+mj-lt"/>
                              </a:rPr>
                              <m:t> </m:t>
                            </m:r>
                            <m:r>
                              <a:rPr lang="en-US" sz="2200" b="0" i="1" smtClean="0">
                                <a:latin typeface="+mj-lt"/>
                              </a:rPr>
                              <m:t>𝑤h𝑒𝑟𝑒</m:t>
                            </m:r>
                            <m:r>
                              <a:rPr lang="en-US" sz="2200" b="0" i="1" smtClean="0">
                                <a:latin typeface="+mj-lt"/>
                              </a:rPr>
                              <m:t> </m:t>
                            </m:r>
                            <m:r>
                              <a:rPr lang="en-US" sz="2200" b="0" i="1" smtClean="0">
                                <a:latin typeface="+mj-lt"/>
                              </a:rPr>
                              <m:t>𝑖</m:t>
                            </m:r>
                            <m:r>
                              <a:rPr lang="en-US" sz="2200" b="0" i="1" smtClean="0">
                                <a:latin typeface="+mj-lt"/>
                              </a:rPr>
                              <m:t>=1,2,3,4</m:t>
                            </m:r>
                          </m:e>
                          <m:e>
                            <m:r>
                              <a:rPr lang="en-US" sz="2200" b="0" i="1" smtClean="0">
                                <a:latin typeface="+mj-lt"/>
                              </a:rPr>
                              <m:t>0                                                        </m:t>
                            </m:r>
                            <m:r>
                              <a:rPr lang="en-US" sz="2200" b="0" i="1" smtClean="0">
                                <a:latin typeface="+mj-lt"/>
                              </a:rPr>
                              <m:t>𝑜𝑡h𝑒𝑟𝑤𝑖𝑠𝑒</m:t>
                            </m:r>
                          </m:e>
                        </m:eqArr>
                      </m:e>
                    </m:d>
                  </m:oMath>
                </a14:m>
                <a:r>
                  <a:rPr lang="en-US" sz="2200" dirty="0">
                    <a:latin typeface="+mj-lt"/>
                  </a:rPr>
                  <a:t> </a:t>
                </a:r>
              </a:p>
              <a:p>
                <a:endParaRPr lang="en-US" sz="2200" dirty="0">
                  <a:latin typeface="+mj-lt"/>
                </a:endParaRPr>
              </a:p>
              <a:p>
                <a:endParaRPr lang="en-US" sz="2200" dirty="0">
                  <a:latin typeface="+mj-lt"/>
                </a:endParaRPr>
              </a:p>
              <a:p>
                <a:endParaRPr lang="en-US" sz="2200" dirty="0">
                  <a:latin typeface="+mj-lt"/>
                </a:endParaRPr>
              </a:p>
              <a:p>
                <a:r>
                  <a:rPr lang="en-US" sz="2200" dirty="0">
                    <a:latin typeface="+mj-lt"/>
                  </a:rPr>
                  <a:t>We generate a time series linear model using these variables to account for seasonality and or trend present in our data.</a:t>
                </a:r>
              </a:p>
            </p:txBody>
          </p:sp>
        </mc:Choice>
        <mc:Fallback>
          <p:sp>
            <p:nvSpPr>
              <p:cNvPr id="4" name="TextBox 3">
                <a:extLst>
                  <a:ext uri="{FF2B5EF4-FFF2-40B4-BE49-F238E27FC236}">
                    <a16:creationId xmlns:a16="http://schemas.microsoft.com/office/drawing/2014/main" id="{629BCBB0-E3CA-484F-A7C4-3313082BC927}"/>
                  </a:ext>
                </a:extLst>
              </p:cNvPr>
              <p:cNvSpPr txBox="1">
                <a:spLocks noRot="1" noChangeAspect="1" noMove="1" noResize="1" noEditPoints="1" noAdjustHandles="1" noChangeArrowheads="1" noChangeShapeType="1" noTextEdit="1"/>
              </p:cNvSpPr>
              <p:nvPr/>
            </p:nvSpPr>
            <p:spPr>
              <a:xfrm>
                <a:off x="1861457" y="1567543"/>
                <a:ext cx="8980714" cy="4571636"/>
              </a:xfrm>
              <a:prstGeom prst="rect">
                <a:avLst/>
              </a:prstGeom>
              <a:blipFill>
                <a:blip r:embed="rId2"/>
                <a:stretch>
                  <a:fillRect l="-847" t="-554" b="-16066"/>
                </a:stretch>
              </a:blipFill>
            </p:spPr>
            <p:txBody>
              <a:bodyPr/>
              <a:lstStyle/>
              <a:p>
                <a:r>
                  <a:rPr lang="en-US">
                    <a:noFill/>
                  </a:rPr>
                  <a:t> </a:t>
                </a:r>
              </a:p>
            </p:txBody>
          </p:sp>
        </mc:Fallback>
      </mc:AlternateContent>
    </p:spTree>
    <p:extLst>
      <p:ext uri="{BB962C8B-B14F-4D97-AF65-F5344CB8AC3E}">
        <p14:creationId xmlns:p14="http://schemas.microsoft.com/office/powerpoint/2010/main" val="847511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22" name="Picture 13">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23" name="Rectangle 15">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Freeform: Shape 17">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48446-2224-4141-9147-217C3229180C}"/>
              </a:ext>
            </a:extLst>
          </p:cNvPr>
          <p:cNvSpPr>
            <a:spLocks noGrp="1"/>
          </p:cNvSpPr>
          <p:nvPr>
            <p:ph type="title"/>
          </p:nvPr>
        </p:nvSpPr>
        <p:spPr>
          <a:xfrm>
            <a:off x="2611808" y="351709"/>
            <a:ext cx="7958331" cy="1530542"/>
          </a:xfrm>
        </p:spPr>
        <p:txBody>
          <a:bodyPr vert="horz" lIns="91440" tIns="45720" rIns="91440" bIns="45720" rtlCol="0" anchor="t">
            <a:normAutofit/>
          </a:bodyPr>
          <a:lstStyle/>
          <a:p>
            <a:pPr algn="l"/>
            <a:r>
              <a:rPr lang="en-US" sz="4800" dirty="0"/>
              <a:t>MODEL In R</a:t>
            </a:r>
          </a:p>
        </p:txBody>
      </p:sp>
      <p:sp>
        <p:nvSpPr>
          <p:cNvPr id="25" name="TextBox 4">
            <a:extLst>
              <a:ext uri="{FF2B5EF4-FFF2-40B4-BE49-F238E27FC236}">
                <a16:creationId xmlns:a16="http://schemas.microsoft.com/office/drawing/2014/main" id="{33395252-D0F1-0745-BBDD-F3E14CAE6ACC}"/>
              </a:ext>
            </a:extLst>
          </p:cNvPr>
          <p:cNvSpPr txBox="1"/>
          <p:nvPr/>
        </p:nvSpPr>
        <p:spPr>
          <a:xfrm>
            <a:off x="2362874" y="1061357"/>
            <a:ext cx="8207265" cy="4988587"/>
          </a:xfrm>
          <a:prstGeom prst="rect">
            <a:avLst/>
          </a:prstGeom>
        </p:spPr>
        <p:txBody>
          <a:bodyPr vert="horz" lIns="91440" tIns="45720" rIns="91440" bIns="45720" rtlCol="0" anchor="t">
            <a:normAutofit/>
          </a:bodyPr>
          <a:lstStyle/>
          <a:p>
            <a:pPr defTabSz="914400">
              <a:lnSpc>
                <a:spcPct val="110000"/>
              </a:lnSpc>
              <a:spcAft>
                <a:spcPts val="600"/>
              </a:spcAft>
              <a:buClr>
                <a:schemeClr val="accent6"/>
              </a:buClr>
              <a:buSzPct val="90000"/>
            </a:pPr>
            <a:r>
              <a:rPr lang="en-US" dirty="0"/>
              <a:t>We develop two models, one that has trend as the predictor variable and one that has trend and season as the predictor variables. We will use the training sample data to produce these linear models.</a:t>
            </a:r>
          </a:p>
          <a:p>
            <a:pPr defTabSz="914400">
              <a:lnSpc>
                <a:spcPct val="110000"/>
              </a:lnSpc>
              <a:spcAft>
                <a:spcPts val="600"/>
              </a:spcAft>
              <a:buClr>
                <a:schemeClr val="accent6"/>
              </a:buClr>
              <a:buSzPct val="90000"/>
            </a:pPr>
            <a:endParaRPr lang="en-US" dirty="0"/>
          </a:p>
          <a:p>
            <a:pPr defTabSz="914400">
              <a:lnSpc>
                <a:spcPct val="110000"/>
              </a:lnSpc>
              <a:spcAft>
                <a:spcPts val="600"/>
              </a:spcAft>
              <a:buClr>
                <a:schemeClr val="accent6"/>
              </a:buClr>
              <a:buSzPct val="90000"/>
            </a:pPr>
            <a:r>
              <a:rPr lang="en-US" dirty="0"/>
              <a:t>We will generate this using the Time Series Linear Model </a:t>
            </a:r>
            <a:r>
              <a:rPr lang="en-US" i="1" dirty="0" err="1"/>
              <a:t>tslm</a:t>
            </a:r>
            <a:r>
              <a:rPr lang="en-US" dirty="0"/>
              <a:t> function which is an extension of </a:t>
            </a:r>
            <a:r>
              <a:rPr lang="en-US" i="1" dirty="0" err="1"/>
              <a:t>lm</a:t>
            </a:r>
            <a:r>
              <a:rPr lang="en-US" dirty="0"/>
              <a:t> except that it allows variable trend and season which are created from the time series characteristic of the data. The variable trend is a simple time trend and season is a factor indicating the season.</a:t>
            </a:r>
          </a:p>
          <a:p>
            <a:pPr defTabSz="914400">
              <a:lnSpc>
                <a:spcPct val="110000"/>
              </a:lnSpc>
              <a:spcAft>
                <a:spcPts val="600"/>
              </a:spcAft>
              <a:buClr>
                <a:schemeClr val="accent6"/>
              </a:buClr>
              <a:buSzPct val="90000"/>
              <a:buFont typeface="Wingdings" panose="05000000000000000000" pitchFamily="2" charset="2"/>
              <a:buChar char="§"/>
            </a:pPr>
            <a:endParaRPr lang="en-US" dirty="0"/>
          </a:p>
          <a:p>
            <a:pPr defTabSz="914400">
              <a:lnSpc>
                <a:spcPct val="110000"/>
              </a:lnSpc>
              <a:spcAft>
                <a:spcPts val="600"/>
              </a:spcAft>
              <a:buClr>
                <a:schemeClr val="accent6"/>
              </a:buClr>
              <a:buSzPct val="90000"/>
            </a:pPr>
            <a:r>
              <a:rPr lang="en-US" dirty="0"/>
              <a:t>1. </a:t>
            </a:r>
            <a:r>
              <a:rPr lang="en-US" dirty="0" err="1"/>
              <a:t>tslm</a:t>
            </a:r>
            <a:r>
              <a:rPr lang="en-US" dirty="0"/>
              <a:t>(TS data ~ trend)</a:t>
            </a:r>
          </a:p>
          <a:p>
            <a:pPr defTabSz="914400">
              <a:lnSpc>
                <a:spcPct val="110000"/>
              </a:lnSpc>
              <a:spcAft>
                <a:spcPts val="600"/>
              </a:spcAft>
              <a:buClr>
                <a:schemeClr val="accent6"/>
              </a:buClr>
              <a:buSzPct val="90000"/>
            </a:pPr>
            <a:r>
              <a:rPr lang="en-US" dirty="0"/>
              <a:t>model1 &lt;-</a:t>
            </a:r>
            <a:r>
              <a:rPr lang="en-US" dirty="0" err="1"/>
              <a:t>tslm</a:t>
            </a:r>
            <a:r>
              <a:rPr lang="en-US" dirty="0"/>
              <a:t>(training ~ trend)</a:t>
            </a:r>
          </a:p>
          <a:p>
            <a:pPr defTabSz="914400">
              <a:lnSpc>
                <a:spcPct val="110000"/>
              </a:lnSpc>
              <a:spcAft>
                <a:spcPts val="600"/>
              </a:spcAft>
              <a:buClr>
                <a:schemeClr val="accent6"/>
              </a:buClr>
              <a:buSzPct val="90000"/>
            </a:pPr>
            <a:endParaRPr lang="en-US" dirty="0"/>
          </a:p>
          <a:p>
            <a:pPr defTabSz="914400">
              <a:lnSpc>
                <a:spcPct val="110000"/>
              </a:lnSpc>
              <a:spcAft>
                <a:spcPts val="600"/>
              </a:spcAft>
              <a:buClr>
                <a:schemeClr val="accent6"/>
              </a:buClr>
              <a:buSzPct val="90000"/>
            </a:pPr>
            <a:r>
              <a:rPr lang="en-US" dirty="0"/>
              <a:t>2. </a:t>
            </a:r>
            <a:r>
              <a:rPr lang="en-US" dirty="0" err="1"/>
              <a:t>tslm</a:t>
            </a:r>
            <a:r>
              <a:rPr lang="en-US" dirty="0"/>
              <a:t>(TS data ~ </a:t>
            </a:r>
            <a:r>
              <a:rPr lang="en-US" dirty="0" err="1"/>
              <a:t>trend+season</a:t>
            </a:r>
            <a:r>
              <a:rPr lang="en-US" dirty="0"/>
              <a:t>)</a:t>
            </a:r>
          </a:p>
          <a:p>
            <a:pPr defTabSz="914400">
              <a:lnSpc>
                <a:spcPct val="110000"/>
              </a:lnSpc>
              <a:spcAft>
                <a:spcPts val="600"/>
              </a:spcAft>
              <a:buClr>
                <a:schemeClr val="accent6"/>
              </a:buClr>
              <a:buSzPct val="90000"/>
            </a:pPr>
            <a:r>
              <a:rPr lang="en-US" dirty="0"/>
              <a:t>model2 &lt;- </a:t>
            </a:r>
            <a:r>
              <a:rPr lang="en-US" dirty="0" err="1"/>
              <a:t>tslm</a:t>
            </a:r>
            <a:r>
              <a:rPr lang="en-US" dirty="0"/>
              <a:t>(training ~ trend + season)</a:t>
            </a:r>
          </a:p>
        </p:txBody>
      </p:sp>
    </p:spTree>
    <p:extLst>
      <p:ext uri="{BB962C8B-B14F-4D97-AF65-F5344CB8AC3E}">
        <p14:creationId xmlns:p14="http://schemas.microsoft.com/office/powerpoint/2010/main" val="67214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5204-2A97-CA48-AB50-CC0B0BCDA6AB}"/>
              </a:ext>
            </a:extLst>
          </p:cNvPr>
          <p:cNvSpPr>
            <a:spLocks noGrp="1"/>
          </p:cNvSpPr>
          <p:nvPr>
            <p:ph type="title"/>
          </p:nvPr>
        </p:nvSpPr>
        <p:spPr>
          <a:xfrm>
            <a:off x="2595479" y="269441"/>
            <a:ext cx="7958331" cy="1077229"/>
          </a:xfrm>
        </p:spPr>
        <p:txBody>
          <a:bodyPr/>
          <a:lstStyle/>
          <a:p>
            <a:r>
              <a:rPr lang="en-US" dirty="0"/>
              <a:t>Summary Output Model 1</a:t>
            </a:r>
          </a:p>
        </p:txBody>
      </p:sp>
      <p:sp>
        <p:nvSpPr>
          <p:cNvPr id="4" name="TextBox 3">
            <a:extLst>
              <a:ext uri="{FF2B5EF4-FFF2-40B4-BE49-F238E27FC236}">
                <a16:creationId xmlns:a16="http://schemas.microsoft.com/office/drawing/2014/main" id="{BC0D8FE1-400B-444A-B182-A4694A60439A}"/>
              </a:ext>
            </a:extLst>
          </p:cNvPr>
          <p:cNvSpPr txBox="1"/>
          <p:nvPr/>
        </p:nvSpPr>
        <p:spPr>
          <a:xfrm>
            <a:off x="1148332" y="1346670"/>
            <a:ext cx="6395468" cy="4914900"/>
          </a:xfrm>
          <a:prstGeom prst="rect">
            <a:avLst/>
          </a:prstGeom>
          <a:noFill/>
        </p:spPr>
        <p:txBody>
          <a:bodyPr wrap="square" rtlCol="0">
            <a:spAutoFit/>
          </a:bodyPr>
          <a:lstStyle/>
          <a:p>
            <a:r>
              <a:rPr lang="en-US" dirty="0" err="1"/>
              <a:t>tslm</a:t>
            </a:r>
            <a:r>
              <a:rPr lang="en-US" dirty="0"/>
              <a:t>(formula = training ~ trend)</a:t>
            </a:r>
          </a:p>
          <a:p>
            <a:endParaRPr lang="en-US" dirty="0"/>
          </a:p>
          <a:p>
            <a:r>
              <a:rPr lang="en-US" dirty="0"/>
              <a:t>Residuals:</a:t>
            </a:r>
          </a:p>
          <a:p>
            <a:r>
              <a:rPr lang="en-US" dirty="0"/>
              <a:t>   Min     1Q Median     3Q    Max </a:t>
            </a:r>
          </a:p>
          <a:p>
            <a:r>
              <a:rPr lang="en-US" dirty="0"/>
              <a:t> -7302  -2442  -1037   3010   8418 </a:t>
            </a:r>
          </a:p>
          <a:p>
            <a:endParaRPr lang="en-US" dirty="0"/>
          </a:p>
          <a:p>
            <a:r>
              <a:rPr lang="en-US" dirty="0"/>
              <a:t>Coefficients:</a:t>
            </a:r>
          </a:p>
          <a:p>
            <a:r>
              <a:rPr lang="en-US" dirty="0"/>
              <a:t>                  Estimate     Std. Error   t value     </a:t>
            </a:r>
            <a:r>
              <a:rPr lang="en-US" dirty="0" err="1"/>
              <a:t>Pr</a:t>
            </a:r>
            <a:r>
              <a:rPr lang="en-US" dirty="0"/>
              <a:t>(&gt;|t|)    </a:t>
            </a:r>
          </a:p>
          <a:p>
            <a:r>
              <a:rPr lang="en-US" dirty="0"/>
              <a:t>(Intercept)  9667.82     808.30        11.961     &lt; 2e-16 ***</a:t>
            </a:r>
          </a:p>
          <a:p>
            <a:r>
              <a:rPr lang="en-US" dirty="0"/>
              <a:t>trend          97.05          16.52          5.875      8.74e-08 ***</a:t>
            </a:r>
          </a:p>
          <a:p>
            <a:r>
              <a:rPr lang="en-US" dirty="0"/>
              <a:t>---</a:t>
            </a:r>
          </a:p>
          <a:p>
            <a:r>
              <a:rPr lang="en-US" dirty="0" err="1"/>
              <a:t>Signif</a:t>
            </a:r>
            <a:r>
              <a:rPr lang="en-US" dirty="0"/>
              <a:t>. codes:  0 ‘***’ 0.001 ‘**’ 0.01 ‘*’ 0.05 ‘.’ 0.1 ‘ ’ 1</a:t>
            </a:r>
          </a:p>
          <a:p>
            <a:endParaRPr lang="en-US" dirty="0"/>
          </a:p>
          <a:p>
            <a:r>
              <a:rPr lang="en-US" dirty="0"/>
              <a:t>Residual standard error: 3671 on 82 degrees of freedom</a:t>
            </a:r>
          </a:p>
          <a:p>
            <a:r>
              <a:rPr lang="en-US" dirty="0"/>
              <a:t>Multiple R-squared:  0.2962,	Adjusted R-squared:  0.2876 </a:t>
            </a:r>
          </a:p>
          <a:p>
            <a:r>
              <a:rPr lang="en-US" dirty="0"/>
              <a:t>F-statistic: 34.51 on 1 and 82 DF,  p-value: 8.738e-08</a:t>
            </a:r>
          </a:p>
          <a:p>
            <a:endParaRPr lang="en-US" dirty="0"/>
          </a:p>
        </p:txBody>
      </p:sp>
      <p:sp>
        <p:nvSpPr>
          <p:cNvPr id="6" name="TextBox 5">
            <a:extLst>
              <a:ext uri="{FF2B5EF4-FFF2-40B4-BE49-F238E27FC236}">
                <a16:creationId xmlns:a16="http://schemas.microsoft.com/office/drawing/2014/main" id="{9185FC9A-B512-364E-8672-9CB2BC3084C9}"/>
              </a:ext>
            </a:extLst>
          </p:cNvPr>
          <p:cNvSpPr txBox="1"/>
          <p:nvPr/>
        </p:nvSpPr>
        <p:spPr>
          <a:xfrm>
            <a:off x="7543800" y="1094014"/>
            <a:ext cx="3499868" cy="3139321"/>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This shows us that the data has a positive trend since trend estimate is 97.05. This value is also significant since p&lt;0.05.</a:t>
            </a:r>
          </a:p>
        </p:txBody>
      </p:sp>
    </p:spTree>
    <p:extLst>
      <p:ext uri="{BB962C8B-B14F-4D97-AF65-F5344CB8AC3E}">
        <p14:creationId xmlns:p14="http://schemas.microsoft.com/office/powerpoint/2010/main" val="802049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5204-2A97-CA48-AB50-CC0B0BCDA6AB}"/>
              </a:ext>
            </a:extLst>
          </p:cNvPr>
          <p:cNvSpPr>
            <a:spLocks noGrp="1"/>
          </p:cNvSpPr>
          <p:nvPr>
            <p:ph type="title"/>
          </p:nvPr>
        </p:nvSpPr>
        <p:spPr>
          <a:xfrm>
            <a:off x="2595479" y="269441"/>
            <a:ext cx="7958331" cy="1077229"/>
          </a:xfrm>
        </p:spPr>
        <p:txBody>
          <a:bodyPr/>
          <a:lstStyle/>
          <a:p>
            <a:r>
              <a:rPr lang="en-US" dirty="0"/>
              <a:t>Summary Output Model 2</a:t>
            </a:r>
          </a:p>
        </p:txBody>
      </p:sp>
      <p:sp>
        <p:nvSpPr>
          <p:cNvPr id="4" name="TextBox 3">
            <a:extLst>
              <a:ext uri="{FF2B5EF4-FFF2-40B4-BE49-F238E27FC236}">
                <a16:creationId xmlns:a16="http://schemas.microsoft.com/office/drawing/2014/main" id="{BC0D8FE1-400B-444A-B182-A4694A60439A}"/>
              </a:ext>
            </a:extLst>
          </p:cNvPr>
          <p:cNvSpPr txBox="1"/>
          <p:nvPr/>
        </p:nvSpPr>
        <p:spPr>
          <a:xfrm>
            <a:off x="1205537" y="693527"/>
            <a:ext cx="6395468" cy="6401753"/>
          </a:xfrm>
          <a:prstGeom prst="rect">
            <a:avLst/>
          </a:prstGeom>
          <a:noFill/>
        </p:spPr>
        <p:txBody>
          <a:bodyPr wrap="square" rtlCol="0">
            <a:spAutoFit/>
          </a:bodyPr>
          <a:lstStyle/>
          <a:p>
            <a:r>
              <a:rPr lang="en-US" sz="1400" dirty="0"/>
              <a:t>Call:</a:t>
            </a:r>
          </a:p>
          <a:p>
            <a:r>
              <a:rPr lang="en-US" sz="1400" dirty="0" err="1"/>
              <a:t>tslm</a:t>
            </a:r>
            <a:r>
              <a:rPr lang="en-US" sz="1400" dirty="0"/>
              <a:t>(formula = training ~ trend + season)</a:t>
            </a:r>
          </a:p>
          <a:p>
            <a:endParaRPr lang="en-US" sz="1400" dirty="0"/>
          </a:p>
          <a:p>
            <a:r>
              <a:rPr lang="en-US" sz="1400" dirty="0"/>
              <a:t>Residuals:</a:t>
            </a:r>
          </a:p>
          <a:p>
            <a:r>
              <a:rPr lang="en-US" sz="1400" dirty="0"/>
              <a:t>     Min       1Q   Median       3Q      Max </a:t>
            </a:r>
          </a:p>
          <a:p>
            <a:r>
              <a:rPr lang="en-US" sz="1400" dirty="0"/>
              <a:t>-2716.57  -770.73    30.95   977.23  2455.19 </a:t>
            </a:r>
          </a:p>
          <a:p>
            <a:endParaRPr lang="en-US" sz="1400" dirty="0"/>
          </a:p>
          <a:p>
            <a:r>
              <a:rPr lang="en-US" sz="1400" dirty="0"/>
              <a:t>Coefficients:</a:t>
            </a:r>
          </a:p>
          <a:p>
            <a:r>
              <a:rPr lang="en-US" sz="1400" dirty="0"/>
              <a:t>                     Estimate      Std. Error   t value     </a:t>
            </a:r>
            <a:r>
              <a:rPr lang="en-US" sz="1400" dirty="0" err="1"/>
              <a:t>Pr</a:t>
            </a:r>
            <a:r>
              <a:rPr lang="en-US" sz="1400" dirty="0"/>
              <a:t>(&gt;|t|)    </a:t>
            </a:r>
          </a:p>
          <a:p>
            <a:r>
              <a:rPr lang="en-US" sz="1400" dirty="0"/>
              <a:t>(Intercept)     6535.044     524.787     12.453    &lt; 2e-16 ***</a:t>
            </a:r>
          </a:p>
          <a:p>
            <a:r>
              <a:rPr lang="en-US" sz="1400" dirty="0"/>
              <a:t>trend             103.099       5.767         17.878    &lt; 2e-16 ***</a:t>
            </a:r>
          </a:p>
          <a:p>
            <a:r>
              <a:rPr lang="en-US" sz="1400" dirty="0"/>
              <a:t>season2        719.901       678.069    1.062      0.29197    </a:t>
            </a:r>
          </a:p>
          <a:p>
            <a:r>
              <a:rPr lang="en-US" sz="1400" dirty="0"/>
              <a:t>season3        5537.087     678.143     8.165     8.26e-12 ***</a:t>
            </a:r>
          </a:p>
          <a:p>
            <a:r>
              <a:rPr lang="en-US" sz="1400" dirty="0"/>
              <a:t>season4        8210.560     678.265    12.105    &lt; 2e-16 ***</a:t>
            </a:r>
          </a:p>
          <a:p>
            <a:r>
              <a:rPr lang="en-US" sz="1400" dirty="0"/>
              <a:t>season5        8919.889     678.437    13.148    &lt; 2e-16 ***</a:t>
            </a:r>
          </a:p>
          <a:p>
            <a:r>
              <a:rPr lang="en-US" sz="1400" dirty="0"/>
              <a:t>season6        6476.790     678.657     9.544     2.34e-14 ***</a:t>
            </a:r>
          </a:p>
          <a:p>
            <a:r>
              <a:rPr lang="en-US" sz="1400" dirty="0"/>
              <a:t>season7        2003.690     678.927     2.951     0.00429 ** </a:t>
            </a:r>
          </a:p>
          <a:p>
            <a:r>
              <a:rPr lang="en-US" sz="1400" dirty="0"/>
              <a:t>season8        -492.694      679.245    -0.725    0.47062    </a:t>
            </a:r>
          </a:p>
          <a:p>
            <a:r>
              <a:rPr lang="en-US" sz="1400" dirty="0"/>
              <a:t>season9        -2134.937    679.612    -3.141    0.00245 ** </a:t>
            </a:r>
          </a:p>
          <a:p>
            <a:r>
              <a:rPr lang="en-US" sz="1400" dirty="0"/>
              <a:t>season10       2005.679    680.028     2.949    0.00431 ** </a:t>
            </a:r>
          </a:p>
          <a:p>
            <a:r>
              <a:rPr lang="en-US" sz="1400" dirty="0"/>
              <a:t>season11       2809.008     680.492    4.128    9.84e-05 ***</a:t>
            </a:r>
          </a:p>
          <a:p>
            <a:r>
              <a:rPr lang="en-US" sz="1400" dirty="0"/>
              <a:t>season12       452.194      681.005    0.664     0.50883    </a:t>
            </a:r>
          </a:p>
          <a:p>
            <a:r>
              <a:rPr lang="en-US" sz="1400" dirty="0"/>
              <a:t>---</a:t>
            </a:r>
          </a:p>
          <a:p>
            <a:r>
              <a:rPr lang="en-US" sz="1400" dirty="0" err="1"/>
              <a:t>Signif</a:t>
            </a:r>
            <a:r>
              <a:rPr lang="en-US" sz="1400" dirty="0"/>
              <a:t>. codes:  0 ‘***’ 0.001 ‘**’ 0.01 ‘*’ 0.05 ‘.’ 0.1 ‘ ’ 1</a:t>
            </a:r>
          </a:p>
          <a:p>
            <a:endParaRPr lang="en-US" sz="1400" dirty="0"/>
          </a:p>
          <a:p>
            <a:r>
              <a:rPr lang="en-US" sz="1400" dirty="0"/>
              <a:t>Residual standard error: 1269 on 71 degrees of freedom</a:t>
            </a:r>
          </a:p>
          <a:p>
            <a:r>
              <a:rPr lang="en-US" sz="1400" dirty="0"/>
              <a:t>Multiple R-squared:  0.9272,	Adjusted R-squared:  0.9149 </a:t>
            </a:r>
          </a:p>
          <a:p>
            <a:r>
              <a:rPr lang="en-US" sz="1400" dirty="0"/>
              <a:t>F-statistic:  75.4 on 12 and 71 DF,  p-value: &lt; 2.2e-16</a:t>
            </a:r>
          </a:p>
          <a:p>
            <a:endParaRPr lang="en-US" dirty="0"/>
          </a:p>
        </p:txBody>
      </p:sp>
      <p:sp>
        <p:nvSpPr>
          <p:cNvPr id="6" name="TextBox 5">
            <a:extLst>
              <a:ext uri="{FF2B5EF4-FFF2-40B4-BE49-F238E27FC236}">
                <a16:creationId xmlns:a16="http://schemas.microsoft.com/office/drawing/2014/main" id="{9185FC9A-B512-364E-8672-9CB2BC3084C9}"/>
              </a:ext>
            </a:extLst>
          </p:cNvPr>
          <p:cNvSpPr txBox="1"/>
          <p:nvPr/>
        </p:nvSpPr>
        <p:spPr>
          <a:xfrm>
            <a:off x="7543800" y="1094014"/>
            <a:ext cx="3499868" cy="3970318"/>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This shows us that the data has a positive trend since trend estimate is 103.099. This value is also significant since p&lt;0.05.</a:t>
            </a:r>
          </a:p>
          <a:p>
            <a:r>
              <a:rPr lang="en-US" dirty="0"/>
              <a:t>It has seasons with negative and positive values and many seasons are significant.</a:t>
            </a:r>
          </a:p>
        </p:txBody>
      </p:sp>
    </p:spTree>
    <p:extLst>
      <p:ext uri="{BB962C8B-B14F-4D97-AF65-F5344CB8AC3E}">
        <p14:creationId xmlns:p14="http://schemas.microsoft.com/office/powerpoint/2010/main" val="1525862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0</TotalTime>
  <Words>2742</Words>
  <Application>Microsoft Macintosh PowerPoint</Application>
  <PresentationFormat>Widescreen</PresentationFormat>
  <Paragraphs>222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Cambria Math</vt:lpstr>
      <vt:lpstr>MS Shell Dlg 2</vt:lpstr>
      <vt:lpstr>Wingdings</vt:lpstr>
      <vt:lpstr>Wingdings 3</vt:lpstr>
      <vt:lpstr>Madison</vt:lpstr>
      <vt:lpstr>Time Series Forecasting</vt:lpstr>
      <vt:lpstr>ABSTRACT</vt:lpstr>
      <vt:lpstr>INTRODUCTION</vt:lpstr>
      <vt:lpstr>DATA</vt:lpstr>
      <vt:lpstr>DATA In R</vt:lpstr>
      <vt:lpstr>MODEL</vt:lpstr>
      <vt:lpstr>MODEL In R</vt:lpstr>
      <vt:lpstr>Summary Output Model 1</vt:lpstr>
      <vt:lpstr>Summary Output Model 2</vt:lpstr>
      <vt:lpstr>PLOTS</vt:lpstr>
      <vt:lpstr>Plot Model 1 in R</vt:lpstr>
      <vt:lpstr>Plot Model 2 in R</vt:lpstr>
      <vt:lpstr>FORECAST</vt:lpstr>
      <vt:lpstr>FORECASTING In R</vt:lpstr>
      <vt:lpstr>FORECASTING In R</vt:lpstr>
      <vt:lpstr>FORECASTING In R: CODE</vt:lpstr>
      <vt:lpstr>Forecast of Model 1</vt:lpstr>
      <vt:lpstr>Forecast of Model 2</vt:lpstr>
      <vt:lpstr>PERFORMANCE MEASURES</vt:lpstr>
      <vt:lpstr>PERFORMANCE MEASURE: RMSE</vt:lpstr>
      <vt:lpstr>PERFORMANCE MEASURE: MAE</vt:lpstr>
      <vt:lpstr>PERFORMANCE MEASURE IN R</vt:lpstr>
      <vt:lpstr>PERFORMANCE MEASURE IN R: Model 1                                    Model 2</vt:lpstr>
      <vt:lpstr>RESULTS</vt:lpstr>
      <vt:lpstr>DISCUSSION</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dc:title>
  <dc:creator>Abdallah Dar</dc:creator>
  <cp:lastModifiedBy>Abdallah Dar</cp:lastModifiedBy>
  <cp:revision>1</cp:revision>
  <dcterms:created xsi:type="dcterms:W3CDTF">2020-04-18T01:02:53Z</dcterms:created>
  <dcterms:modified xsi:type="dcterms:W3CDTF">2020-04-18T01:03:31Z</dcterms:modified>
</cp:coreProperties>
</file>