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135"/>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4/14/20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4/14/20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4/14/20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4/14/20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4/14/20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pubs.com/RatherBit/90267" TargetMode="External"/><Relationship Id="rId2" Type="http://schemas.openxmlformats.org/officeDocument/2006/relationships/hyperlink" Target="https://cran.r-project.org/web/packages/forecast/forecast.pdf" TargetMode="External"/><Relationship Id="rId1" Type="http://schemas.openxmlformats.org/officeDocument/2006/relationships/slideLayout" Target="../slideLayouts/slideLayout2.xml"/><Relationship Id="rId4" Type="http://schemas.openxmlformats.org/officeDocument/2006/relationships/hyperlink" Target="https://fred.stlouisfed.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F2D7-F729-9040-A315-4647FB17A673}"/>
              </a:ext>
            </a:extLst>
          </p:cNvPr>
          <p:cNvSpPr>
            <a:spLocks noGrp="1"/>
          </p:cNvSpPr>
          <p:nvPr>
            <p:ph type="ctrTitle"/>
          </p:nvPr>
        </p:nvSpPr>
        <p:spPr/>
        <p:txBody>
          <a:bodyPr/>
          <a:lstStyle/>
          <a:p>
            <a:r>
              <a:rPr lang="en-US" dirty="0"/>
              <a:t>Simple forecasting models using r</a:t>
            </a:r>
          </a:p>
        </p:txBody>
      </p:sp>
      <p:sp>
        <p:nvSpPr>
          <p:cNvPr id="3" name="Subtitle 2">
            <a:extLst>
              <a:ext uri="{FF2B5EF4-FFF2-40B4-BE49-F238E27FC236}">
                <a16:creationId xmlns:a16="http://schemas.microsoft.com/office/drawing/2014/main" id="{42A76A27-A4CA-AC4B-ACBD-FA566FCE2164}"/>
              </a:ext>
            </a:extLst>
          </p:cNvPr>
          <p:cNvSpPr>
            <a:spLocks noGrp="1"/>
          </p:cNvSpPr>
          <p:nvPr>
            <p:ph type="subTitle" idx="1"/>
          </p:nvPr>
        </p:nvSpPr>
        <p:spPr/>
        <p:txBody>
          <a:bodyPr>
            <a:normAutofit fontScale="85000" lnSpcReduction="20000"/>
          </a:bodyPr>
          <a:lstStyle/>
          <a:p>
            <a:r>
              <a:rPr lang="en-US" dirty="0"/>
              <a:t>Samantha gong</a:t>
            </a:r>
          </a:p>
          <a:p>
            <a:r>
              <a:rPr lang="en-US" dirty="0"/>
              <a:t>Computing and graphics in applied statistics – April 17, 2020</a:t>
            </a:r>
          </a:p>
        </p:txBody>
      </p:sp>
    </p:spTree>
    <p:extLst>
      <p:ext uri="{BB962C8B-B14F-4D97-AF65-F5344CB8AC3E}">
        <p14:creationId xmlns:p14="http://schemas.microsoft.com/office/powerpoint/2010/main" val="269164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7ADF-9F8F-B841-9E4A-1BD4C5698BD6}"/>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(step 3)</a:t>
            </a:r>
          </a:p>
        </p:txBody>
      </p:sp>
      <p:sp>
        <p:nvSpPr>
          <p:cNvPr id="18" name="Rectangle 17">
            <a:extLst>
              <a:ext uri="{FF2B5EF4-FFF2-40B4-BE49-F238E27FC236}">
                <a16:creationId xmlns:a16="http://schemas.microsoft.com/office/drawing/2014/main" id="{CBCA6A07-D398-4F95-900C-1136AF30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people&#10;&#10;Description automatically generated">
            <a:extLst>
              <a:ext uri="{FF2B5EF4-FFF2-40B4-BE49-F238E27FC236}">
                <a16:creationId xmlns:a16="http://schemas.microsoft.com/office/drawing/2014/main" id="{259AEB77-2ADA-5948-8DE9-1B5A5E528CF3}"/>
              </a:ext>
            </a:extLst>
          </p:cNvPr>
          <p:cNvPicPr/>
          <p:nvPr/>
        </p:nvPicPr>
        <p:blipFill>
          <a:blip r:embed="rId2">
            <a:extLst>
              <a:ext uri="{28A0092B-C50C-407E-A947-70E740481C1C}">
                <a14:useLocalDpi xmlns:a14="http://schemas.microsoft.com/office/drawing/2010/main" val="0"/>
              </a:ext>
            </a:extLst>
          </a:blip>
          <a:stretch>
            <a:fillRect/>
          </a:stretch>
        </p:blipFill>
        <p:spPr>
          <a:xfrm>
            <a:off x="925862" y="2317007"/>
            <a:ext cx="2767903" cy="1778378"/>
          </a:xfrm>
          <a:prstGeom prst="rect">
            <a:avLst/>
          </a:prstGeom>
        </p:spPr>
      </p:pic>
      <p:pic>
        <p:nvPicPr>
          <p:cNvPr id="7" name="Content Placeholder 6" descr="A close up of a map&#10;&#10;Description automatically generated">
            <a:extLst>
              <a:ext uri="{FF2B5EF4-FFF2-40B4-BE49-F238E27FC236}">
                <a16:creationId xmlns:a16="http://schemas.microsoft.com/office/drawing/2014/main" id="{E43C7852-D2CE-B542-94C3-7EEADC1C6C5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925860" y="4231896"/>
            <a:ext cx="2767905" cy="1778379"/>
          </a:xfrm>
          <a:prstGeom prst="rect">
            <a:avLst/>
          </a:prstGeom>
        </p:spPr>
      </p:pic>
      <p:sp>
        <p:nvSpPr>
          <p:cNvPr id="15" name="Content Placeholder 14">
            <a:extLst>
              <a:ext uri="{FF2B5EF4-FFF2-40B4-BE49-F238E27FC236}">
                <a16:creationId xmlns:a16="http://schemas.microsoft.com/office/drawing/2014/main" id="{66E4C6BC-4825-4B2D-BEF6-42330DB533D7}"/>
              </a:ext>
            </a:extLst>
          </p:cNvPr>
          <p:cNvSpPr>
            <a:spLocks noGrp="1"/>
          </p:cNvSpPr>
          <p:nvPr>
            <p:ph idx="1"/>
          </p:nvPr>
        </p:nvSpPr>
        <p:spPr>
          <a:xfrm>
            <a:off x="4505327" y="2361057"/>
            <a:ext cx="7105481" cy="4045683"/>
          </a:xfrm>
        </p:spPr>
        <p:txBody>
          <a:bodyPr>
            <a:normAutofit/>
          </a:bodyPr>
          <a:lstStyle/>
          <a:p>
            <a:r>
              <a:rPr lang="en-US" dirty="0"/>
              <a:t>The first plot shows the residual plots for the </a:t>
            </a:r>
            <a:r>
              <a:rPr lang="en-US" b="1" dirty="0"/>
              <a:t>Drift Method.</a:t>
            </a:r>
            <a:endParaRPr lang="en-US" dirty="0"/>
          </a:p>
          <a:p>
            <a:r>
              <a:rPr lang="en-US" dirty="0"/>
              <a:t>The Box-Ljung test gives a p-value of 0.126 which is large enough to not reject the null and conclude that the residuals are not correlated. This makes the drift method a good model for forecasting. We can also see the ACF plot does not show correlation between residuals and lagged values.</a:t>
            </a:r>
          </a:p>
          <a:p>
            <a:r>
              <a:rPr lang="en-US" dirty="0"/>
              <a:t>The second plot on the left shows the residual plots for the </a:t>
            </a:r>
            <a:r>
              <a:rPr lang="en-US" b="1" dirty="0"/>
              <a:t>Average Method.</a:t>
            </a:r>
          </a:p>
          <a:p>
            <a:r>
              <a:rPr lang="en-US" dirty="0"/>
              <a:t>The Box-Ljung Test gives a p-value of &lt;2.2e^-16. Since p-value is small, we reject null hypothesis and conclude that the residuals correlation is not equal to zero. This means that the average method is not a good model for forecasting because residuals are correlated.</a:t>
            </a:r>
            <a:endParaRPr lang="en-US" b="1" dirty="0"/>
          </a:p>
          <a:p>
            <a:endParaRPr lang="en-US" dirty="0"/>
          </a:p>
          <a:p>
            <a:endParaRPr lang="en-US" dirty="0"/>
          </a:p>
        </p:txBody>
      </p:sp>
      <p:cxnSp>
        <p:nvCxnSpPr>
          <p:cNvPr id="6" name="Straight Connector 5">
            <a:extLst>
              <a:ext uri="{FF2B5EF4-FFF2-40B4-BE49-F238E27FC236}">
                <a16:creationId xmlns:a16="http://schemas.microsoft.com/office/drawing/2014/main" id="{1399D847-AE98-724C-9477-CF596094D944}"/>
              </a:ext>
            </a:extLst>
          </p:cNvPr>
          <p:cNvCxnSpPr/>
          <p:nvPr/>
        </p:nvCxnSpPr>
        <p:spPr>
          <a:xfrm>
            <a:off x="446534" y="4095385"/>
            <a:ext cx="37033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4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098F-7119-7D43-BDF6-36CAD2D31760}"/>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(Step 3)</a:t>
            </a:r>
          </a:p>
        </p:txBody>
      </p:sp>
      <p:sp>
        <p:nvSpPr>
          <p:cNvPr id="3" name="Content Placeholder 2">
            <a:extLst>
              <a:ext uri="{FF2B5EF4-FFF2-40B4-BE49-F238E27FC236}">
                <a16:creationId xmlns:a16="http://schemas.microsoft.com/office/drawing/2014/main" id="{5F3FE544-28F8-194A-9A61-065B1ADE624E}"/>
              </a:ext>
            </a:extLst>
          </p:cNvPr>
          <p:cNvSpPr>
            <a:spLocks noGrp="1"/>
          </p:cNvSpPr>
          <p:nvPr>
            <p:ph idx="1"/>
          </p:nvPr>
        </p:nvSpPr>
        <p:spPr>
          <a:xfrm>
            <a:off x="661361" y="2424136"/>
            <a:ext cx="3353378" cy="3434663"/>
          </a:xfrm>
        </p:spPr>
        <p:txBody>
          <a:bodyPr>
            <a:normAutofit/>
          </a:bodyPr>
          <a:lstStyle/>
          <a:p>
            <a:r>
              <a:rPr lang="en-US" dirty="0"/>
              <a:t>Here is the R Code and Output for step 3</a:t>
            </a:r>
          </a:p>
        </p:txBody>
      </p:sp>
      <p:sp>
        <p:nvSpPr>
          <p:cNvPr id="17" name="Rectangle 16">
            <a:extLst>
              <a:ext uri="{FF2B5EF4-FFF2-40B4-BE49-F238E27FC236}">
                <a16:creationId xmlns:a16="http://schemas.microsoft.com/office/drawing/2014/main" id="{C019E968-1E55-45B0-AC00-6A85BB779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433" y="1892371"/>
            <a:ext cx="3680469" cy="220396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A91C47CF-E021-0F42-8163-E65D7245B0F5}"/>
              </a:ext>
            </a:extLst>
          </p:cNvPr>
          <p:cNvPicPr>
            <a:picLocks noChangeAspect="1"/>
          </p:cNvPicPr>
          <p:nvPr/>
        </p:nvPicPr>
        <p:blipFill>
          <a:blip r:embed="rId2"/>
          <a:stretch>
            <a:fillRect/>
          </a:stretch>
        </p:blipFill>
        <p:spPr>
          <a:xfrm>
            <a:off x="4406300" y="2348036"/>
            <a:ext cx="3358735" cy="1293112"/>
          </a:xfrm>
          <a:prstGeom prst="rect">
            <a:avLst/>
          </a:prstGeom>
        </p:spPr>
      </p:pic>
      <p:sp>
        <p:nvSpPr>
          <p:cNvPr id="19" name="Rectangle 18">
            <a:extLst>
              <a:ext uri="{FF2B5EF4-FFF2-40B4-BE49-F238E27FC236}">
                <a16:creationId xmlns:a16="http://schemas.microsoft.com/office/drawing/2014/main" id="{BD140164-8E19-4FEF-8643-59D66E583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93" y="1892370"/>
            <a:ext cx="3699935" cy="2203961"/>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66602B49-EC69-0C4F-9D78-95165D3B70BB}"/>
              </a:ext>
            </a:extLst>
          </p:cNvPr>
          <p:cNvPicPr>
            <a:picLocks noChangeAspect="1"/>
          </p:cNvPicPr>
          <p:nvPr/>
        </p:nvPicPr>
        <p:blipFill>
          <a:blip r:embed="rId3"/>
          <a:stretch>
            <a:fillRect/>
          </a:stretch>
        </p:blipFill>
        <p:spPr>
          <a:xfrm>
            <a:off x="8203306" y="2361170"/>
            <a:ext cx="3378255" cy="1266845"/>
          </a:xfrm>
          <a:prstGeom prst="rect">
            <a:avLst/>
          </a:prstGeom>
        </p:spPr>
      </p:pic>
      <p:sp>
        <p:nvSpPr>
          <p:cNvPr id="21" name="Rectangle 20">
            <a:extLst>
              <a:ext uri="{FF2B5EF4-FFF2-40B4-BE49-F238E27FC236}">
                <a16:creationId xmlns:a16="http://schemas.microsoft.com/office/drawing/2014/main" id="{00AB7A83-92F3-41CD-B4C9-CA06F9F45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598" y="4186861"/>
            <a:ext cx="368046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bird&#10;&#10;Description automatically generated">
            <a:extLst>
              <a:ext uri="{FF2B5EF4-FFF2-40B4-BE49-F238E27FC236}">
                <a16:creationId xmlns:a16="http://schemas.microsoft.com/office/drawing/2014/main" id="{2668131E-2ACF-784E-8401-BD9805891CC3}"/>
              </a:ext>
            </a:extLst>
          </p:cNvPr>
          <p:cNvPicPr>
            <a:picLocks noChangeAspect="1"/>
          </p:cNvPicPr>
          <p:nvPr/>
        </p:nvPicPr>
        <p:blipFill>
          <a:blip r:embed="rId4"/>
          <a:stretch>
            <a:fillRect/>
          </a:stretch>
        </p:blipFill>
        <p:spPr>
          <a:xfrm>
            <a:off x="4406299" y="4709585"/>
            <a:ext cx="3358735" cy="1175557"/>
          </a:xfrm>
          <a:prstGeom prst="rect">
            <a:avLst/>
          </a:prstGeom>
        </p:spPr>
      </p:pic>
      <p:sp>
        <p:nvSpPr>
          <p:cNvPr id="23" name="Rectangle 22">
            <a:extLst>
              <a:ext uri="{FF2B5EF4-FFF2-40B4-BE49-F238E27FC236}">
                <a16:creationId xmlns:a16="http://schemas.microsoft.com/office/drawing/2014/main" id="{E5D7150B-6F2A-4E47-81C4-35F35368E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39" y="4186861"/>
            <a:ext cx="369998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5CA2D7EE-2286-EF4E-8C28-8CBB7299F4A3}"/>
              </a:ext>
            </a:extLst>
          </p:cNvPr>
          <p:cNvPicPr>
            <a:picLocks noChangeAspect="1"/>
          </p:cNvPicPr>
          <p:nvPr/>
        </p:nvPicPr>
        <p:blipFill>
          <a:blip r:embed="rId5"/>
          <a:stretch>
            <a:fillRect/>
          </a:stretch>
        </p:blipFill>
        <p:spPr>
          <a:xfrm>
            <a:off x="8203306" y="4715790"/>
            <a:ext cx="3378255" cy="1173942"/>
          </a:xfrm>
          <a:prstGeom prst="rect">
            <a:avLst/>
          </a:prstGeom>
        </p:spPr>
      </p:pic>
    </p:spTree>
    <p:extLst>
      <p:ext uri="{BB962C8B-B14F-4D97-AF65-F5344CB8AC3E}">
        <p14:creationId xmlns:p14="http://schemas.microsoft.com/office/powerpoint/2010/main" val="376738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BB48-2A62-004F-AB11-03288E73516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1CBF692-3088-7A42-87AE-B56258B51900}"/>
              </a:ext>
            </a:extLst>
          </p:cNvPr>
          <p:cNvSpPr>
            <a:spLocks noGrp="1"/>
          </p:cNvSpPr>
          <p:nvPr>
            <p:ph idx="1"/>
          </p:nvPr>
        </p:nvSpPr>
        <p:spPr/>
        <p:txBody>
          <a:bodyPr/>
          <a:lstStyle/>
          <a:p>
            <a:r>
              <a:rPr lang="en-US" dirty="0"/>
              <a:t>Based on the results, we can determine that the drift method and naïve method gives the more reliable forecasting because of the results from the Box-Ljung Test and its p-values. </a:t>
            </a:r>
          </a:p>
          <a:p>
            <a:r>
              <a:rPr lang="en-US" dirty="0"/>
              <a:t>Thus, we can conclude that a good estimated forecasted value for January 2020 is 3.5%.</a:t>
            </a:r>
          </a:p>
          <a:p>
            <a:r>
              <a:rPr lang="en-US" dirty="0"/>
              <a:t>Looking at the actual value, we had an unemployment rate of 3.6% for January 2020. This shows that these simple forecasting methods are reliable in determining future values. </a:t>
            </a:r>
          </a:p>
          <a:p>
            <a:endParaRPr lang="en-US" dirty="0"/>
          </a:p>
        </p:txBody>
      </p:sp>
    </p:spTree>
    <p:extLst>
      <p:ext uri="{BB962C8B-B14F-4D97-AF65-F5344CB8AC3E}">
        <p14:creationId xmlns:p14="http://schemas.microsoft.com/office/powerpoint/2010/main" val="54752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208C-F9BA-1E47-A7C4-556D2D8306F3}"/>
              </a:ext>
            </a:extLst>
          </p:cNvPr>
          <p:cNvSpPr>
            <a:spLocks noGrp="1"/>
          </p:cNvSpPr>
          <p:nvPr>
            <p:ph type="title"/>
          </p:nvPr>
        </p:nvSpPr>
        <p:spPr/>
        <p:txBody>
          <a:bodyPr/>
          <a:lstStyle/>
          <a:p>
            <a:r>
              <a:rPr lang="en-US" dirty="0"/>
              <a:t>Literature cited</a:t>
            </a:r>
          </a:p>
        </p:txBody>
      </p:sp>
      <p:sp>
        <p:nvSpPr>
          <p:cNvPr id="3" name="Content Placeholder 2">
            <a:extLst>
              <a:ext uri="{FF2B5EF4-FFF2-40B4-BE49-F238E27FC236}">
                <a16:creationId xmlns:a16="http://schemas.microsoft.com/office/drawing/2014/main" id="{BFBD27FF-02BA-2142-B961-D34567DE6182}"/>
              </a:ext>
            </a:extLst>
          </p:cNvPr>
          <p:cNvSpPr>
            <a:spLocks noGrp="1"/>
          </p:cNvSpPr>
          <p:nvPr>
            <p:ph idx="1"/>
          </p:nvPr>
        </p:nvSpPr>
        <p:spPr/>
        <p:txBody>
          <a:bodyPr/>
          <a:lstStyle/>
          <a:p>
            <a:r>
              <a:rPr lang="en-US" dirty="0"/>
              <a:t>Sources: </a:t>
            </a:r>
          </a:p>
          <a:p>
            <a:r>
              <a:rPr lang="en-US" dirty="0">
                <a:hlinkClick r:id="rId2"/>
              </a:rPr>
              <a:t>https://cran.r-project.org/web/packages/forecast/forecast.pdf</a:t>
            </a:r>
            <a:endParaRPr lang="en-US" dirty="0"/>
          </a:p>
          <a:p>
            <a:r>
              <a:rPr lang="en-US" dirty="0">
                <a:hlinkClick r:id="rId3"/>
              </a:rPr>
              <a:t>https://rpubs.com/RatherBit/90267</a:t>
            </a:r>
            <a:endParaRPr lang="en-US" dirty="0"/>
          </a:p>
          <a:p>
            <a:r>
              <a:rPr lang="en-US" dirty="0">
                <a:hlinkClick r:id="rId4"/>
              </a:rPr>
              <a:t>https://fred.stlouisfed.org/</a:t>
            </a:r>
            <a:endParaRPr lang="en-US" dirty="0"/>
          </a:p>
          <a:p>
            <a:endParaRPr lang="en-US" dirty="0"/>
          </a:p>
        </p:txBody>
      </p:sp>
    </p:spTree>
    <p:extLst>
      <p:ext uri="{BB962C8B-B14F-4D97-AF65-F5344CB8AC3E}">
        <p14:creationId xmlns:p14="http://schemas.microsoft.com/office/powerpoint/2010/main" val="249430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73EC-A72B-C84A-BCC5-E8527447274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E66821E-3CD3-2544-8D15-A35AA89924C6}"/>
              </a:ext>
            </a:extLst>
          </p:cNvPr>
          <p:cNvSpPr>
            <a:spLocks noGrp="1"/>
          </p:cNvSpPr>
          <p:nvPr>
            <p:ph idx="1"/>
          </p:nvPr>
        </p:nvSpPr>
        <p:spPr/>
        <p:txBody>
          <a:bodyPr/>
          <a:lstStyle/>
          <a:p>
            <a:pPr lvl="0"/>
            <a:r>
              <a:rPr lang="en-US" dirty="0"/>
              <a:t>There are many types of simple forecasting models, but I will be focusing on four main types -- Naïve Method, Drift Method, Average Method, and Seasonal Naïve Method.</a:t>
            </a:r>
          </a:p>
          <a:p>
            <a:pPr lvl="0"/>
            <a:r>
              <a:rPr lang="en-US" dirty="0"/>
              <a:t>These models are especially important in economics when predicting future reliable models. Using past values on economic variables such as unemployment rate, economists use forecasting models to predict the next period’s value. </a:t>
            </a:r>
          </a:p>
          <a:p>
            <a:pPr lvl="0"/>
            <a:r>
              <a:rPr lang="en-US" dirty="0"/>
              <a:t>In R, we can test out the reliability of these four simple forecasting models and determine which method will result in the most accurate future model using the Box-Ljung Test, testing residuals and analyzing the auto-correlation function plot. </a:t>
            </a:r>
          </a:p>
          <a:p>
            <a:endParaRPr lang="en-US" dirty="0"/>
          </a:p>
        </p:txBody>
      </p:sp>
    </p:spTree>
    <p:extLst>
      <p:ext uri="{BB962C8B-B14F-4D97-AF65-F5344CB8AC3E}">
        <p14:creationId xmlns:p14="http://schemas.microsoft.com/office/powerpoint/2010/main" val="13041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FC0-E3C0-184E-8A54-EE274853FF0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06FED4-1691-804B-81C0-8B349105098A}"/>
              </a:ext>
            </a:extLst>
          </p:cNvPr>
          <p:cNvSpPr>
            <a:spLocks noGrp="1"/>
          </p:cNvSpPr>
          <p:nvPr>
            <p:ph idx="1"/>
          </p:nvPr>
        </p:nvSpPr>
        <p:spPr/>
        <p:txBody>
          <a:bodyPr>
            <a:normAutofit/>
          </a:bodyPr>
          <a:lstStyle/>
          <a:p>
            <a:r>
              <a:rPr lang="en-US" dirty="0"/>
              <a:t>There are four simple forecasting models that can be done using R, these include Naïve Method, Seasonal Naïve Method, Drift Method and Average Method. </a:t>
            </a:r>
          </a:p>
          <a:p>
            <a:r>
              <a:rPr lang="en-US" dirty="0"/>
              <a:t>Many economists use these methods to determine good estimations of future period values. For my project, I will be focusing on the variable of unemployment rate and using these different methods to predict the next month’s unemployment rate. After retrieving different estimations for next period’s unemployment rate, we can test out the reliability of the methods by conducting the Box-Ljung test, testing residuals and analyzing the auto-correlation function plot. </a:t>
            </a:r>
          </a:p>
          <a:p>
            <a:r>
              <a:rPr lang="en-US" dirty="0"/>
              <a:t>A model is more reliable when residuals are uncorrelated. The Box-Ljung Test gives a p-value for each method. A large p-value signifies that we fail to reject the null hypothesis (residuals are correlated), which results in concluding that residuals are not correlated. Additionally, the ACF plot shows residual correlations as well which can help determine the reliability of these models. </a:t>
            </a:r>
          </a:p>
          <a:p>
            <a:endParaRPr lang="en-US" dirty="0"/>
          </a:p>
        </p:txBody>
      </p:sp>
    </p:spTree>
    <p:extLst>
      <p:ext uri="{BB962C8B-B14F-4D97-AF65-F5344CB8AC3E}">
        <p14:creationId xmlns:p14="http://schemas.microsoft.com/office/powerpoint/2010/main" val="106957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E1C6-9BF9-984C-B9D1-222E89355471}"/>
              </a:ext>
            </a:extLst>
          </p:cNvPr>
          <p:cNvSpPr>
            <a:spLocks noGrp="1"/>
          </p:cNvSpPr>
          <p:nvPr>
            <p:ph type="title"/>
          </p:nvPr>
        </p:nvSpPr>
        <p:spPr/>
        <p:txBody>
          <a:bodyPr/>
          <a:lstStyle/>
          <a:p>
            <a:r>
              <a:rPr lang="en-US" dirty="0"/>
              <a:t>Materials &amp; Methods</a:t>
            </a:r>
          </a:p>
        </p:txBody>
      </p:sp>
      <p:sp>
        <p:nvSpPr>
          <p:cNvPr id="3" name="Content Placeholder 2">
            <a:extLst>
              <a:ext uri="{FF2B5EF4-FFF2-40B4-BE49-F238E27FC236}">
                <a16:creationId xmlns:a16="http://schemas.microsoft.com/office/drawing/2014/main" id="{5321F838-63D7-AB4B-B62A-DDCFB3495F6E}"/>
              </a:ext>
            </a:extLst>
          </p:cNvPr>
          <p:cNvSpPr>
            <a:spLocks noGrp="1"/>
          </p:cNvSpPr>
          <p:nvPr>
            <p:ph idx="1"/>
          </p:nvPr>
        </p:nvSpPr>
        <p:spPr/>
        <p:txBody>
          <a:bodyPr/>
          <a:lstStyle/>
          <a:p>
            <a:r>
              <a:rPr lang="en-US" dirty="0"/>
              <a:t>Step 1: We begin by extracting data from FRED (economic research data website) for unemployment rates from the past periods. I took data from January 2010 to Dec, 2019. We will be estimating forecasted value for Jan. 2020 and comparing it to the actual data for Jan. 2020 at the end. </a:t>
            </a:r>
          </a:p>
          <a:p>
            <a:r>
              <a:rPr lang="en-US" dirty="0"/>
              <a:t>Step 2: We will conduct the four simple forecasting models on RStudio and analyze the predicted forecasted values for Jan. 2020. </a:t>
            </a:r>
          </a:p>
          <a:p>
            <a:r>
              <a:rPr lang="en-US" dirty="0"/>
              <a:t>Step 3: We check the residuals of each method to determine the best forecasting model that would be used to predict future unemployment rates. We will conduct Box-Ljung Tests, analyze the ACF plots, and analyze the residuals.</a:t>
            </a:r>
          </a:p>
        </p:txBody>
      </p:sp>
    </p:spTree>
    <p:extLst>
      <p:ext uri="{BB962C8B-B14F-4D97-AF65-F5344CB8AC3E}">
        <p14:creationId xmlns:p14="http://schemas.microsoft.com/office/powerpoint/2010/main" val="359436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061C-B12E-AD44-A746-39B0A2B85CBE}"/>
              </a:ext>
            </a:extLst>
          </p:cNvPr>
          <p:cNvSpPr>
            <a:spLocks noGrp="1"/>
          </p:cNvSpPr>
          <p:nvPr>
            <p:ph type="title"/>
          </p:nvPr>
        </p:nvSpPr>
        <p:spPr/>
        <p:txBody>
          <a:bodyPr/>
          <a:lstStyle/>
          <a:p>
            <a:r>
              <a:rPr lang="en-US" dirty="0"/>
              <a:t>Results (step 1)</a:t>
            </a:r>
          </a:p>
        </p:txBody>
      </p:sp>
      <p:pic>
        <p:nvPicPr>
          <p:cNvPr id="4" name="Content Placeholder 3" descr="A screenshot of a cell phone&#10;&#10;Description automatically generated">
            <a:extLst>
              <a:ext uri="{FF2B5EF4-FFF2-40B4-BE49-F238E27FC236}">
                <a16:creationId xmlns:a16="http://schemas.microsoft.com/office/drawing/2014/main" id="{3363B4CC-B2A7-0F4D-A6F4-FE602ACFD72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4739" y="2315135"/>
            <a:ext cx="4762002" cy="3386418"/>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464EFB26-C8F6-3542-8A77-1010F7A86C50}"/>
              </a:ext>
            </a:extLst>
          </p:cNvPr>
          <p:cNvSpPr txBox="1"/>
          <p:nvPr/>
        </p:nvSpPr>
        <p:spPr>
          <a:xfrm>
            <a:off x="6078073" y="3085014"/>
            <a:ext cx="5134037" cy="923330"/>
          </a:xfrm>
          <a:prstGeom prst="rect">
            <a:avLst/>
          </a:prstGeom>
          <a:noFill/>
        </p:spPr>
        <p:txBody>
          <a:bodyPr wrap="square" rtlCol="0">
            <a:spAutoFit/>
          </a:bodyPr>
          <a:lstStyle/>
          <a:p>
            <a:r>
              <a:rPr lang="en-US" dirty="0"/>
              <a:t>After extracting the data from FRED, we plot the graph of the data of unemployment rate from </a:t>
            </a:r>
          </a:p>
          <a:p>
            <a:r>
              <a:rPr lang="en-US" dirty="0"/>
              <a:t>Jan. 2010 to Dec. 2019.</a:t>
            </a:r>
          </a:p>
        </p:txBody>
      </p:sp>
      <p:sp>
        <p:nvSpPr>
          <p:cNvPr id="6" name="TextBox 5">
            <a:extLst>
              <a:ext uri="{FF2B5EF4-FFF2-40B4-BE49-F238E27FC236}">
                <a16:creationId xmlns:a16="http://schemas.microsoft.com/office/drawing/2014/main" id="{D7FAE428-0CA3-C146-983E-6D948457B403}"/>
              </a:ext>
            </a:extLst>
          </p:cNvPr>
          <p:cNvSpPr txBox="1"/>
          <p:nvPr/>
        </p:nvSpPr>
        <p:spPr>
          <a:xfrm>
            <a:off x="6078073" y="4591349"/>
            <a:ext cx="4762002" cy="954107"/>
          </a:xfrm>
          <a:prstGeom prst="rect">
            <a:avLst/>
          </a:prstGeom>
          <a:noFill/>
        </p:spPr>
        <p:txBody>
          <a:bodyPr wrap="square" rtlCol="0">
            <a:spAutoFit/>
          </a:bodyPr>
          <a:lstStyle/>
          <a:p>
            <a:r>
              <a:rPr lang="en-US" sz="1400" dirty="0">
                <a:latin typeface="Times" pitchFamily="2" charset="0"/>
              </a:rPr>
              <a:t>R Code: </a:t>
            </a:r>
          </a:p>
          <a:p>
            <a:r>
              <a:rPr lang="en-US" sz="1400" dirty="0">
                <a:latin typeface="Times" pitchFamily="2" charset="0"/>
              </a:rPr>
              <a:t>&gt; unemployment = </a:t>
            </a:r>
            <a:r>
              <a:rPr lang="en-US" sz="1400" dirty="0" err="1">
                <a:latin typeface="Times" pitchFamily="2" charset="0"/>
              </a:rPr>
              <a:t>ts</a:t>
            </a:r>
            <a:r>
              <a:rPr lang="en-US" sz="1400" dirty="0">
                <a:latin typeface="Times" pitchFamily="2" charset="0"/>
              </a:rPr>
              <a:t>(</a:t>
            </a:r>
            <a:r>
              <a:rPr lang="en-US" sz="1400" dirty="0" err="1">
                <a:latin typeface="Times" pitchFamily="2" charset="0"/>
              </a:rPr>
              <a:t>data$UR,frequency</a:t>
            </a:r>
            <a:r>
              <a:rPr lang="en-US" sz="1400" dirty="0">
                <a:latin typeface="Times" pitchFamily="2" charset="0"/>
              </a:rPr>
              <a:t>=12,start=c(2010,1))</a:t>
            </a:r>
          </a:p>
          <a:p>
            <a:r>
              <a:rPr lang="en-US" sz="1400" dirty="0">
                <a:latin typeface="Times" pitchFamily="2" charset="0"/>
              </a:rPr>
              <a:t>&gt; </a:t>
            </a:r>
            <a:r>
              <a:rPr lang="en-US" sz="1400" dirty="0" err="1">
                <a:latin typeface="Times" pitchFamily="2" charset="0"/>
              </a:rPr>
              <a:t>autoplot</a:t>
            </a:r>
            <a:r>
              <a:rPr lang="en-US" sz="1400" dirty="0">
                <a:latin typeface="Times" pitchFamily="2" charset="0"/>
              </a:rPr>
              <a:t>(unemployment)+</a:t>
            </a:r>
            <a:r>
              <a:rPr lang="en-US" sz="1400" dirty="0" err="1">
                <a:latin typeface="Times" pitchFamily="2" charset="0"/>
              </a:rPr>
              <a:t>xlab</a:t>
            </a:r>
            <a:r>
              <a:rPr lang="en-US" sz="1400" dirty="0">
                <a:latin typeface="Times" pitchFamily="2" charset="0"/>
              </a:rPr>
              <a:t>("Year")+</a:t>
            </a:r>
            <a:r>
              <a:rPr lang="en-US" sz="1400" dirty="0" err="1">
                <a:latin typeface="Times" pitchFamily="2" charset="0"/>
              </a:rPr>
              <a:t>ylab</a:t>
            </a:r>
            <a:r>
              <a:rPr lang="en-US" sz="1400" dirty="0">
                <a:latin typeface="Times" pitchFamily="2" charset="0"/>
              </a:rPr>
              <a:t>("Unemployment Rate")</a:t>
            </a:r>
          </a:p>
        </p:txBody>
      </p:sp>
    </p:spTree>
    <p:extLst>
      <p:ext uri="{BB962C8B-B14F-4D97-AF65-F5344CB8AC3E}">
        <p14:creationId xmlns:p14="http://schemas.microsoft.com/office/powerpoint/2010/main" val="248576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77AA-8B03-FB43-AFD6-806EAFFBB290}"/>
              </a:ext>
            </a:extLst>
          </p:cNvPr>
          <p:cNvSpPr>
            <a:spLocks noGrp="1"/>
          </p:cNvSpPr>
          <p:nvPr>
            <p:ph type="title"/>
          </p:nvPr>
        </p:nvSpPr>
        <p:spPr/>
        <p:txBody>
          <a:bodyPr/>
          <a:lstStyle/>
          <a:p>
            <a:r>
              <a:rPr lang="en-US" dirty="0"/>
              <a:t>Results (step 2)</a:t>
            </a:r>
          </a:p>
        </p:txBody>
      </p:sp>
      <p:pic>
        <p:nvPicPr>
          <p:cNvPr id="4" name="Content Placeholder 3" descr="A close up of a map&#10;&#10;Description automatically generated">
            <a:extLst>
              <a:ext uri="{FF2B5EF4-FFF2-40B4-BE49-F238E27FC236}">
                <a16:creationId xmlns:a16="http://schemas.microsoft.com/office/drawing/2014/main" id="{3F536E4D-4B24-0A4D-AC9B-CA889D8629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1192" y="2193377"/>
            <a:ext cx="4498808" cy="2760111"/>
          </a:xfrm>
          <a:prstGeom prst="rect">
            <a:avLst/>
          </a:prstGeom>
        </p:spPr>
      </p:pic>
      <p:sp>
        <p:nvSpPr>
          <p:cNvPr id="5" name="Rectangle 4">
            <a:extLst>
              <a:ext uri="{FF2B5EF4-FFF2-40B4-BE49-F238E27FC236}">
                <a16:creationId xmlns:a16="http://schemas.microsoft.com/office/drawing/2014/main" id="{0B2A9FA4-35CB-A148-9C84-88B904166E97}"/>
              </a:ext>
            </a:extLst>
          </p:cNvPr>
          <p:cNvSpPr/>
          <p:nvPr/>
        </p:nvSpPr>
        <p:spPr>
          <a:xfrm>
            <a:off x="812800" y="5410113"/>
            <a:ext cx="4062806"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estimated forecasted value for January 2020 is 3.5% with a 95% confidence bound of [3.21, 3.79]. </a:t>
            </a:r>
            <a:endParaRPr lang="en-US" dirty="0"/>
          </a:p>
        </p:txBody>
      </p:sp>
      <p:pic>
        <p:nvPicPr>
          <p:cNvPr id="6" name="Picture 5" descr="A close up of a map&#10;&#10;Description automatically generated">
            <a:extLst>
              <a:ext uri="{FF2B5EF4-FFF2-40B4-BE49-F238E27FC236}">
                <a16:creationId xmlns:a16="http://schemas.microsoft.com/office/drawing/2014/main" id="{19CD4EA0-C2B1-3141-A0B1-C636E3EF2F14}"/>
              </a:ext>
            </a:extLst>
          </p:cNvPr>
          <p:cNvPicPr/>
          <p:nvPr/>
        </p:nvPicPr>
        <p:blipFill>
          <a:blip r:embed="rId3">
            <a:extLst>
              <a:ext uri="{28A0092B-C50C-407E-A947-70E740481C1C}">
                <a14:useLocalDpi xmlns:a14="http://schemas.microsoft.com/office/drawing/2010/main" val="0"/>
              </a:ext>
            </a:extLst>
          </a:blip>
          <a:stretch>
            <a:fillRect/>
          </a:stretch>
        </p:blipFill>
        <p:spPr>
          <a:xfrm>
            <a:off x="6781801" y="2185237"/>
            <a:ext cx="4110567" cy="2760111"/>
          </a:xfrm>
          <a:prstGeom prst="rect">
            <a:avLst/>
          </a:prstGeom>
        </p:spPr>
      </p:pic>
      <p:sp>
        <p:nvSpPr>
          <p:cNvPr id="7" name="Rectangle 6">
            <a:extLst>
              <a:ext uri="{FF2B5EF4-FFF2-40B4-BE49-F238E27FC236}">
                <a16:creationId xmlns:a16="http://schemas.microsoft.com/office/drawing/2014/main" id="{543067F8-7A43-A447-8903-E892129F623F}"/>
              </a:ext>
            </a:extLst>
          </p:cNvPr>
          <p:cNvSpPr/>
          <p:nvPr/>
        </p:nvSpPr>
        <p:spPr>
          <a:xfrm>
            <a:off x="6781801" y="5414629"/>
            <a:ext cx="4271434"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estimated forecasted value for January 2020 is 3.45% with a 95% confidence bound of [3.17,3.72].</a:t>
            </a:r>
            <a:r>
              <a:rPr lang="en-US" dirty="0"/>
              <a:t> </a:t>
            </a:r>
          </a:p>
        </p:txBody>
      </p:sp>
    </p:spTree>
    <p:extLst>
      <p:ext uri="{BB962C8B-B14F-4D97-AF65-F5344CB8AC3E}">
        <p14:creationId xmlns:p14="http://schemas.microsoft.com/office/powerpoint/2010/main" val="153074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E93D-3007-514D-85E3-11F74F594530}"/>
              </a:ext>
            </a:extLst>
          </p:cNvPr>
          <p:cNvSpPr>
            <a:spLocks noGrp="1"/>
          </p:cNvSpPr>
          <p:nvPr>
            <p:ph type="title"/>
          </p:nvPr>
        </p:nvSpPr>
        <p:spPr/>
        <p:txBody>
          <a:bodyPr/>
          <a:lstStyle/>
          <a:p>
            <a:r>
              <a:rPr lang="en-US" dirty="0"/>
              <a:t>Results (step 2)</a:t>
            </a:r>
          </a:p>
        </p:txBody>
      </p:sp>
      <p:pic>
        <p:nvPicPr>
          <p:cNvPr id="4" name="Content Placeholder 3" descr="A close up of a map&#10;&#10;Description automatically generated">
            <a:extLst>
              <a:ext uri="{FF2B5EF4-FFF2-40B4-BE49-F238E27FC236}">
                <a16:creationId xmlns:a16="http://schemas.microsoft.com/office/drawing/2014/main" id="{FAC62EF1-85F6-1541-AF75-0A057BE053B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9300" y="2229643"/>
            <a:ext cx="4622800" cy="2743067"/>
          </a:xfrm>
          <a:prstGeom prst="rect">
            <a:avLst/>
          </a:prstGeom>
        </p:spPr>
      </p:pic>
      <p:sp>
        <p:nvSpPr>
          <p:cNvPr id="5" name="Rectangle 4">
            <a:extLst>
              <a:ext uri="{FF2B5EF4-FFF2-40B4-BE49-F238E27FC236}">
                <a16:creationId xmlns:a16="http://schemas.microsoft.com/office/drawing/2014/main" id="{A1B46887-B7FF-544A-9F8A-3D8565340209}"/>
              </a:ext>
            </a:extLst>
          </p:cNvPr>
          <p:cNvSpPr/>
          <p:nvPr/>
        </p:nvSpPr>
        <p:spPr>
          <a:xfrm>
            <a:off x="1056829" y="5411564"/>
            <a:ext cx="4007741"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estimated forecasted value for January 2020 is 6.2% with a 95% confidence bound of [2.11,10.32].</a:t>
            </a:r>
            <a:r>
              <a:rPr lang="en-US" dirty="0"/>
              <a:t> </a:t>
            </a:r>
          </a:p>
        </p:txBody>
      </p:sp>
      <p:pic>
        <p:nvPicPr>
          <p:cNvPr id="6" name="Picture 5" descr="A close up of a map&#10;&#10;Description automatically generated">
            <a:extLst>
              <a:ext uri="{FF2B5EF4-FFF2-40B4-BE49-F238E27FC236}">
                <a16:creationId xmlns:a16="http://schemas.microsoft.com/office/drawing/2014/main" id="{9CCE78D7-09B4-0F47-B14D-FA7C034CA6C0}"/>
              </a:ext>
            </a:extLst>
          </p:cNvPr>
          <p:cNvPicPr/>
          <p:nvPr/>
        </p:nvPicPr>
        <p:blipFill>
          <a:blip r:embed="rId3">
            <a:extLst>
              <a:ext uri="{28A0092B-C50C-407E-A947-70E740481C1C}">
                <a14:useLocalDpi xmlns:a14="http://schemas.microsoft.com/office/drawing/2010/main" val="0"/>
              </a:ext>
            </a:extLst>
          </a:blip>
          <a:stretch>
            <a:fillRect/>
          </a:stretch>
        </p:blipFill>
        <p:spPr>
          <a:xfrm>
            <a:off x="6637867" y="2382660"/>
            <a:ext cx="4279900" cy="2590050"/>
          </a:xfrm>
          <a:prstGeom prst="rect">
            <a:avLst/>
          </a:prstGeom>
        </p:spPr>
      </p:pic>
      <p:sp>
        <p:nvSpPr>
          <p:cNvPr id="7" name="Rectangle 6">
            <a:extLst>
              <a:ext uri="{FF2B5EF4-FFF2-40B4-BE49-F238E27FC236}">
                <a16:creationId xmlns:a16="http://schemas.microsoft.com/office/drawing/2014/main" id="{B1378E13-A4DD-C246-8A75-B72A0E71D0B2}"/>
              </a:ext>
            </a:extLst>
          </p:cNvPr>
          <p:cNvSpPr/>
          <p:nvPr/>
        </p:nvSpPr>
        <p:spPr>
          <a:xfrm>
            <a:off x="7040034" y="5411564"/>
            <a:ext cx="3877733"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estimated forecasted value for January 2020 is 4.0% with a 95% confidence bound of [2.55,5.45].</a:t>
            </a:r>
            <a:r>
              <a:rPr lang="en-US" dirty="0"/>
              <a:t> </a:t>
            </a:r>
          </a:p>
        </p:txBody>
      </p:sp>
    </p:spTree>
    <p:extLst>
      <p:ext uri="{BB962C8B-B14F-4D97-AF65-F5344CB8AC3E}">
        <p14:creationId xmlns:p14="http://schemas.microsoft.com/office/powerpoint/2010/main" val="5354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CE81-8686-1342-8F34-7B4ECC40EC2B}"/>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(Step 2)</a:t>
            </a:r>
          </a:p>
        </p:txBody>
      </p:sp>
      <p:sp>
        <p:nvSpPr>
          <p:cNvPr id="3" name="Content Placeholder 2">
            <a:extLst>
              <a:ext uri="{FF2B5EF4-FFF2-40B4-BE49-F238E27FC236}">
                <a16:creationId xmlns:a16="http://schemas.microsoft.com/office/drawing/2014/main" id="{82F8A06F-2341-FB4D-9DD9-648B2975BB81}"/>
              </a:ext>
            </a:extLst>
          </p:cNvPr>
          <p:cNvSpPr>
            <a:spLocks noGrp="1"/>
          </p:cNvSpPr>
          <p:nvPr>
            <p:ph idx="1"/>
          </p:nvPr>
        </p:nvSpPr>
        <p:spPr>
          <a:xfrm>
            <a:off x="661361" y="2424136"/>
            <a:ext cx="3353378" cy="3434663"/>
          </a:xfrm>
        </p:spPr>
        <p:txBody>
          <a:bodyPr>
            <a:normAutofit/>
          </a:bodyPr>
          <a:lstStyle/>
          <a:p>
            <a:r>
              <a:rPr lang="en-US" dirty="0"/>
              <a:t>This was the R code and output used to plot the four simple forecasting methods and getting estimated forecasted values for Jan. 2020 with confidence levels</a:t>
            </a:r>
          </a:p>
          <a:p>
            <a:r>
              <a:rPr lang="en-US" dirty="0"/>
              <a:t>We used package “forecast” in R</a:t>
            </a:r>
          </a:p>
          <a:p>
            <a:endParaRPr lang="en-US" dirty="0"/>
          </a:p>
          <a:p>
            <a:endParaRPr lang="en-US" dirty="0"/>
          </a:p>
        </p:txBody>
      </p:sp>
      <p:sp>
        <p:nvSpPr>
          <p:cNvPr id="17" name="Rectangle 16">
            <a:extLst>
              <a:ext uri="{FF2B5EF4-FFF2-40B4-BE49-F238E27FC236}">
                <a16:creationId xmlns:a16="http://schemas.microsoft.com/office/drawing/2014/main" id="{C019E968-1E55-45B0-AC00-6A85BB779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433" y="1892371"/>
            <a:ext cx="3680469" cy="220396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140164-8E19-4FEF-8643-59D66E583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93" y="1892370"/>
            <a:ext cx="3699935" cy="2203961"/>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C2AD61CA-7F1A-9A42-8E3A-E2DD84CE524B}"/>
              </a:ext>
            </a:extLst>
          </p:cNvPr>
          <p:cNvPicPr>
            <a:picLocks noChangeAspect="1"/>
          </p:cNvPicPr>
          <p:nvPr/>
        </p:nvPicPr>
        <p:blipFill>
          <a:blip r:embed="rId2"/>
          <a:stretch>
            <a:fillRect/>
          </a:stretch>
        </p:blipFill>
        <p:spPr>
          <a:xfrm>
            <a:off x="4406872" y="2734999"/>
            <a:ext cx="3378255" cy="760106"/>
          </a:xfrm>
          <a:prstGeom prst="rect">
            <a:avLst/>
          </a:prstGeom>
        </p:spPr>
      </p:pic>
      <p:sp>
        <p:nvSpPr>
          <p:cNvPr id="21" name="Rectangle 20">
            <a:extLst>
              <a:ext uri="{FF2B5EF4-FFF2-40B4-BE49-F238E27FC236}">
                <a16:creationId xmlns:a16="http://schemas.microsoft.com/office/drawing/2014/main" id="{00AB7A83-92F3-41CD-B4C9-CA06F9F45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598" y="4186861"/>
            <a:ext cx="368046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knife&#10;&#10;Description automatically generated">
            <a:extLst>
              <a:ext uri="{FF2B5EF4-FFF2-40B4-BE49-F238E27FC236}">
                <a16:creationId xmlns:a16="http://schemas.microsoft.com/office/drawing/2014/main" id="{CD4B42EA-3947-9543-AD57-4351CB726882}"/>
              </a:ext>
            </a:extLst>
          </p:cNvPr>
          <p:cNvPicPr>
            <a:picLocks noChangeAspect="1"/>
          </p:cNvPicPr>
          <p:nvPr/>
        </p:nvPicPr>
        <p:blipFill>
          <a:blip r:embed="rId3"/>
          <a:stretch>
            <a:fillRect/>
          </a:stretch>
        </p:blipFill>
        <p:spPr>
          <a:xfrm>
            <a:off x="4406299" y="4936300"/>
            <a:ext cx="3358735" cy="722127"/>
          </a:xfrm>
          <a:prstGeom prst="rect">
            <a:avLst/>
          </a:prstGeom>
        </p:spPr>
      </p:pic>
      <p:sp>
        <p:nvSpPr>
          <p:cNvPr id="23" name="Rectangle 22">
            <a:extLst>
              <a:ext uri="{FF2B5EF4-FFF2-40B4-BE49-F238E27FC236}">
                <a16:creationId xmlns:a16="http://schemas.microsoft.com/office/drawing/2014/main" id="{E5D7150B-6F2A-4E47-81C4-35F35368E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39" y="4186861"/>
            <a:ext cx="369998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E5D9366F-66BA-BE47-92DF-C604B6B7183B}"/>
              </a:ext>
            </a:extLst>
          </p:cNvPr>
          <p:cNvPicPr>
            <a:picLocks noChangeAspect="1"/>
          </p:cNvPicPr>
          <p:nvPr/>
        </p:nvPicPr>
        <p:blipFill>
          <a:blip r:embed="rId4"/>
          <a:stretch>
            <a:fillRect/>
          </a:stretch>
        </p:blipFill>
        <p:spPr>
          <a:xfrm>
            <a:off x="8203306" y="4948045"/>
            <a:ext cx="3378255" cy="7094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7C8C845-ED92-2648-832F-54A7BA92909B}"/>
              </a:ext>
            </a:extLst>
          </p:cNvPr>
          <p:cNvPicPr>
            <a:picLocks noChangeAspect="1"/>
          </p:cNvPicPr>
          <p:nvPr/>
        </p:nvPicPr>
        <p:blipFill>
          <a:blip r:embed="rId5"/>
          <a:stretch>
            <a:fillRect/>
          </a:stretch>
        </p:blipFill>
        <p:spPr>
          <a:xfrm>
            <a:off x="8252073" y="2683156"/>
            <a:ext cx="3358735" cy="764112"/>
          </a:xfrm>
          <a:prstGeom prst="rect">
            <a:avLst/>
          </a:prstGeom>
        </p:spPr>
      </p:pic>
    </p:spTree>
    <p:extLst>
      <p:ext uri="{BB962C8B-B14F-4D97-AF65-F5344CB8AC3E}">
        <p14:creationId xmlns:p14="http://schemas.microsoft.com/office/powerpoint/2010/main" val="422634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BD2D-9FE8-CC48-91AB-AA99BDC264B4}"/>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(Step 3)</a:t>
            </a:r>
          </a:p>
        </p:txBody>
      </p:sp>
      <p:sp>
        <p:nvSpPr>
          <p:cNvPr id="10" name="Rectangle 9">
            <a:extLst>
              <a:ext uri="{FF2B5EF4-FFF2-40B4-BE49-F238E27FC236}">
                <a16:creationId xmlns:a16="http://schemas.microsoft.com/office/drawing/2014/main" id="{CBCA6A07-D398-4F95-900C-1136AF30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10;&#10;Description automatically generated">
            <a:extLst>
              <a:ext uri="{FF2B5EF4-FFF2-40B4-BE49-F238E27FC236}">
                <a16:creationId xmlns:a16="http://schemas.microsoft.com/office/drawing/2014/main" id="{CAE52F17-1FDA-0A45-90FE-E6B107F491ED}"/>
              </a:ext>
            </a:extLst>
          </p:cNvPr>
          <p:cNvPicPr/>
          <p:nvPr/>
        </p:nvPicPr>
        <p:blipFill>
          <a:blip r:embed="rId2">
            <a:extLst>
              <a:ext uri="{28A0092B-C50C-407E-A947-70E740481C1C}">
                <a14:useLocalDpi xmlns:a14="http://schemas.microsoft.com/office/drawing/2010/main" val="0"/>
              </a:ext>
            </a:extLst>
          </a:blip>
          <a:stretch>
            <a:fillRect/>
          </a:stretch>
        </p:blipFill>
        <p:spPr>
          <a:xfrm>
            <a:off x="925861" y="2361057"/>
            <a:ext cx="2767903" cy="1778378"/>
          </a:xfrm>
          <a:prstGeom prst="rect">
            <a:avLst/>
          </a:prstGeom>
        </p:spPr>
      </p:pic>
      <p:pic>
        <p:nvPicPr>
          <p:cNvPr id="5" name="Picture 4" descr="A screenshot of text&#10;&#10;Description automatically generated">
            <a:extLst>
              <a:ext uri="{FF2B5EF4-FFF2-40B4-BE49-F238E27FC236}">
                <a16:creationId xmlns:a16="http://schemas.microsoft.com/office/drawing/2014/main" id="{BD85BFB3-6A52-E54F-BAB8-C19A08E3B183}"/>
              </a:ext>
            </a:extLst>
          </p:cNvPr>
          <p:cNvPicPr/>
          <p:nvPr/>
        </p:nvPicPr>
        <p:blipFill>
          <a:blip r:embed="rId3">
            <a:extLst>
              <a:ext uri="{28A0092B-C50C-407E-A947-70E740481C1C}">
                <a14:useLocalDpi xmlns:a14="http://schemas.microsoft.com/office/drawing/2010/main" val="0"/>
              </a:ext>
            </a:extLst>
          </a:blip>
          <a:stretch>
            <a:fillRect/>
          </a:stretch>
        </p:blipFill>
        <p:spPr>
          <a:xfrm>
            <a:off x="925860" y="4231896"/>
            <a:ext cx="2767905" cy="1778379"/>
          </a:xfrm>
          <a:prstGeom prst="rect">
            <a:avLst/>
          </a:prstGeom>
        </p:spPr>
      </p:pic>
      <p:sp>
        <p:nvSpPr>
          <p:cNvPr id="3" name="Content Placeholder 2">
            <a:extLst>
              <a:ext uri="{FF2B5EF4-FFF2-40B4-BE49-F238E27FC236}">
                <a16:creationId xmlns:a16="http://schemas.microsoft.com/office/drawing/2014/main" id="{AA5E0E3B-0FD1-8A4B-B029-D3D03AFC886D}"/>
              </a:ext>
            </a:extLst>
          </p:cNvPr>
          <p:cNvSpPr>
            <a:spLocks noGrp="1"/>
          </p:cNvSpPr>
          <p:nvPr>
            <p:ph idx="1"/>
          </p:nvPr>
        </p:nvSpPr>
        <p:spPr>
          <a:xfrm>
            <a:off x="4505325" y="2180496"/>
            <a:ext cx="7105481" cy="4045683"/>
          </a:xfrm>
        </p:spPr>
        <p:txBody>
          <a:bodyPr>
            <a:normAutofit lnSpcReduction="10000"/>
          </a:bodyPr>
          <a:lstStyle/>
          <a:p>
            <a:r>
              <a:rPr lang="en-US" dirty="0"/>
              <a:t>The first plot shows us results for the </a:t>
            </a:r>
            <a:r>
              <a:rPr lang="en-US" b="1" dirty="0"/>
              <a:t>Naïve Method</a:t>
            </a:r>
          </a:p>
          <a:p>
            <a:r>
              <a:rPr lang="en-US" dirty="0"/>
              <a:t>The Box-Ljung test gives us a p-value of 0.126. Since the p-value is not small, we fail to reject the null hypothesis and thus, can conclude that the residual correlation is equal to zero. This means that the residuals are uncorrelated making the naïve method a good model in forecasting unemployment rate. We can also see the ACF shows no correlation between residuals and its lagged values.</a:t>
            </a:r>
          </a:p>
          <a:p>
            <a:r>
              <a:rPr lang="en-US" dirty="0"/>
              <a:t>The second plot shows us results for the </a:t>
            </a:r>
            <a:r>
              <a:rPr lang="en-US" b="1" dirty="0"/>
              <a:t>Seasonal Naïve Method </a:t>
            </a:r>
            <a:endParaRPr lang="en-US" dirty="0"/>
          </a:p>
          <a:p>
            <a:r>
              <a:rPr lang="en-US" dirty="0"/>
              <a:t>The Box-Ljung test gives us a p-value of &lt;2.2e^-16 which means we can reject the null hypothesis and conclude that residual correlation exists. Thus, the seasonal naïve method is not a good model in predicting values for unemployment rate because the residuals are correlated. </a:t>
            </a:r>
          </a:p>
          <a:p>
            <a:endParaRPr lang="en-US" dirty="0"/>
          </a:p>
        </p:txBody>
      </p:sp>
      <p:cxnSp>
        <p:nvCxnSpPr>
          <p:cNvPr id="7" name="Straight Connector 6">
            <a:extLst>
              <a:ext uri="{FF2B5EF4-FFF2-40B4-BE49-F238E27FC236}">
                <a16:creationId xmlns:a16="http://schemas.microsoft.com/office/drawing/2014/main" id="{216FDF53-B657-EF41-A674-DC084B3DA65B}"/>
              </a:ext>
            </a:extLst>
          </p:cNvPr>
          <p:cNvCxnSpPr/>
          <p:nvPr/>
        </p:nvCxnSpPr>
        <p:spPr>
          <a:xfrm>
            <a:off x="446534" y="4139435"/>
            <a:ext cx="37033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0979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10</TotalTime>
  <Words>1048</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Gill Sans MT</vt:lpstr>
      <vt:lpstr>Times</vt:lpstr>
      <vt:lpstr>Times New Roman</vt:lpstr>
      <vt:lpstr>Wingdings 2</vt:lpstr>
      <vt:lpstr>Dividend</vt:lpstr>
      <vt:lpstr>Simple forecasting models using r</vt:lpstr>
      <vt:lpstr>Abstract</vt:lpstr>
      <vt:lpstr>Introduction</vt:lpstr>
      <vt:lpstr>Materials &amp; Methods</vt:lpstr>
      <vt:lpstr>Results (step 1)</vt:lpstr>
      <vt:lpstr>Results (step 2)</vt:lpstr>
      <vt:lpstr>Results (step 2)</vt:lpstr>
      <vt:lpstr>Results (Step 2)</vt:lpstr>
      <vt:lpstr>Results (Step 3)</vt:lpstr>
      <vt:lpstr>Results (step 3)</vt:lpstr>
      <vt:lpstr>Results (Step 3)</vt:lpstr>
      <vt:lpstr>Discussion</vt:lpstr>
      <vt:lpstr>Literature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forecasting models using r</dc:title>
  <dc:creator>Samantha Gong</dc:creator>
  <cp:lastModifiedBy>Samantha Gong</cp:lastModifiedBy>
  <cp:revision>3</cp:revision>
  <dcterms:created xsi:type="dcterms:W3CDTF">2020-04-12T23:05:49Z</dcterms:created>
  <dcterms:modified xsi:type="dcterms:W3CDTF">2020-04-14T17:13:04Z</dcterms:modified>
</cp:coreProperties>
</file>