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6858000" cy="9144000"/>
  <p:embeddedFontLst>
    <p:embeddedFont>
      <p:font typeface="Fredericka the Great" panose="020B0604020202020204" charset="0"/>
      <p:regular r:id="rId55"/>
    </p:embeddedFont>
    <p:embeddedFont>
      <p:font typeface="Shadows Into Light Two" panose="020B0604020202020204" charset="0"/>
      <p:regular r:id="rId56"/>
    </p:embeddedFont>
    <p:embeddedFont>
      <p:font typeface="Sniglet" panose="020B0604020202020204" charset="0"/>
      <p:regular r:id="rId57"/>
    </p:embeddedFont>
    <p:embeddedFont>
      <p:font typeface="Walter Turncoat" panose="020B0604020202020204" charset="0"/>
      <p:regular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B769F0-CB85-4D45-83C3-766C9A9A4E89}">
  <a:tblStyle styleId="{C7B769F0-CB85-4D45-83C3-766C9A9A4E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26" autoAdjust="0"/>
  </p:normalViewPr>
  <p:slideViewPr>
    <p:cSldViewPr snapToGrid="0">
      <p:cViewPr varScale="1">
        <p:scale>
          <a:sx n="84" d="100"/>
          <a:sy n="84" d="100"/>
        </p:scale>
        <p:origin x="9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online.stat.psu.edu/stat800/node/84/"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owl.purdue.edu/owl/research_and_citation/apa6_style/apa_formatting_and_style_guide/reference_list_other_non_print_sources.html"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335dd7172_3_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335dd7172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335dd7172_3_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335dd7172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262791d42_0_3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262791d4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262791d42_0_6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262791d4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873aa242_1_4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2873aa242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335dd7172_3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335dd7172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2873aa242_1_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2873aa242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262791d42_0_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262791d4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2873aa242_1_6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2873aa242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*split up training and testing - 50% split?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335dd7172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335dd71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3b44eb81a_0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3b44eb81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385e4bad3_1_9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385e4bad3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335dd7172_0_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7335dd71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73b44eb81a_0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73b44eb81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385e4bad3_1_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385e4bad3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385e4bad3_1_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385e4bad3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385e4bad3_1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385e4bad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385e4bad3_1_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385e4bad3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Since all models yielded the same variables, we chose forward selection because the first three variables that enter the model are the most significant.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385e4bad3_1_3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385e4bad3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8385e4bad3_1_5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8385e4bad3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Cross validation= CV</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8385e4bad3_1_6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8385e4bad3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8385e4bad3_1_1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8385e4bad3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IV = independent variables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8385e4bad3_1_1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8385e4bad3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385e4bad3_1_1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385e4bad3_1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82873aa242_1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82873aa242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7262791d4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7262791d4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This slide compares all of the different model selection procedures.</a:t>
            </a:r>
            <a:endParaRPr dirty="0"/>
          </a:p>
          <a:p>
            <a:pPr marL="457200" lvl="0" indent="-317500" algn="l" rtl="0">
              <a:spcBef>
                <a:spcPts val="0"/>
              </a:spcBef>
              <a:spcAft>
                <a:spcPts val="0"/>
              </a:spcAft>
              <a:buSzPts val="1400"/>
              <a:buChar char="●"/>
            </a:pPr>
            <a:r>
              <a:rPr lang="en" dirty="0"/>
              <a:t>All model selection procedures showed the same AIC value, which indicates any model selection procedure will yield the same predictors (checks, employed, citizen, color).</a:t>
            </a:r>
            <a:endParaRPr dirty="0"/>
          </a:p>
          <a:p>
            <a:pPr marL="457200" lvl="0" indent="-317500" algn="l" rtl="0">
              <a:spcBef>
                <a:spcPts val="0"/>
              </a:spcBef>
              <a:spcAft>
                <a:spcPts val="0"/>
              </a:spcAft>
              <a:buSzPts val="1400"/>
              <a:buChar char="●"/>
            </a:pPr>
            <a:r>
              <a:rPr lang="en" dirty="0"/>
              <a:t>The lower the AIC indicates a better goodness of fit for the model.</a:t>
            </a:r>
            <a:endParaRPr dirty="0"/>
          </a:p>
          <a:p>
            <a:pPr marL="457200" lvl="0" indent="-317500" algn="l" rtl="0">
              <a:spcBef>
                <a:spcPts val="0"/>
              </a:spcBef>
              <a:spcAft>
                <a:spcPts val="0"/>
              </a:spcAft>
              <a:buSzPts val="1400"/>
              <a:buChar char="●"/>
            </a:pPr>
            <a:r>
              <a:rPr lang="en" dirty="0"/>
              <a:t>Numbers next to predictors are the order in which they entered the model.</a:t>
            </a:r>
            <a:endParaRPr dirty="0"/>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385e4bad3_0_3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8385e4bad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335dd7172_0_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335dd717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8385e4bad3_0_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8385e4bad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7262791d4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7262791d4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This is a summary of the results of the forward selection model which we utilized to interpret the results; even though all model selection procedures yielded the same results, we chose forward selection since it shows that the first 4 variables to enter the model were the most significant.</a:t>
            </a:r>
            <a:endParaRPr/>
          </a:p>
          <a:p>
            <a:pPr marL="457200" lvl="0" indent="-304800" algn="l" rtl="0">
              <a:spcBef>
                <a:spcPts val="0"/>
              </a:spcBef>
              <a:spcAft>
                <a:spcPts val="0"/>
              </a:spcAft>
              <a:buSzPts val="1200"/>
              <a:buChar char="●"/>
            </a:pPr>
            <a:r>
              <a:rPr lang="en"/>
              <a:t>In order to verify the accuracy of our model and avoid overfitting, we did not select this model as our final model, and proceeded to use cross validation to find the best model to predict our dependent variable (released).</a:t>
            </a:r>
            <a:endParaRPr/>
          </a:p>
          <a:p>
            <a:pPr marL="457200" lvl="0" indent="-304800" algn="l" rtl="0">
              <a:spcBef>
                <a:spcPts val="0"/>
              </a:spcBef>
              <a:spcAft>
                <a:spcPts val="0"/>
              </a:spcAft>
              <a:buSzPts val="1200"/>
              <a:buChar char="●"/>
            </a:pPr>
            <a:r>
              <a:rPr lang="en"/>
              <a:t>Our 4-variable forward selection model revealed that the most significant variables for determining whether an individual would be released with a court summons were color (i.e. race of individual), employed (i.e. employment status), citizen (i.e. whether the individual is a legal citizen) and checks (i.e. previous police or arrest records).</a:t>
            </a:r>
            <a:endParaRPr/>
          </a:p>
          <a:p>
            <a:pPr marL="457200" lvl="0" indent="-304800" algn="l" rtl="0">
              <a:spcBef>
                <a:spcPts val="0"/>
              </a:spcBef>
              <a:spcAft>
                <a:spcPts val="0"/>
              </a:spcAft>
              <a:buSzPts val="1200"/>
              <a:buChar char="●"/>
            </a:pPr>
            <a:r>
              <a:rPr lang="en"/>
              <a:t>Our AIC is about 4309.3187, which is a measure of the goodness of fit of the 4-variable forward selection model. Generally, the goodness of fit of a model increases as parameters are added to the model, but it also increases the penalty term (Pham, “New Criterion for Model Selection”, 2019).</a:t>
            </a:r>
            <a:endParaRPr/>
          </a:p>
          <a:p>
            <a:pPr marL="457200" lvl="0" indent="-304800" algn="l" rtl="0">
              <a:spcBef>
                <a:spcPts val="0"/>
              </a:spcBef>
              <a:spcAft>
                <a:spcPts val="0"/>
              </a:spcAft>
              <a:buSzPts val="1200"/>
              <a:buChar char="●"/>
            </a:pPr>
            <a:r>
              <a:rPr lang="en"/>
              <a:t>The P-Wald’s Test and Likelihood Test contribute similar information in this example; the results of both tests show which variables contribute explanatory power to the dependent variable (or maximize the value of the likelihood function). In this example, we see that the values of both tests are &lt;0.05, which indicates which variables are significant.</a:t>
            </a:r>
            <a:endParaRPr/>
          </a:p>
          <a:p>
            <a:pPr marL="457200" lvl="0" indent="-304800" algn="l" rtl="0">
              <a:spcBef>
                <a:spcPts val="0"/>
              </a:spcBef>
              <a:spcAft>
                <a:spcPts val="0"/>
              </a:spcAft>
              <a:buSzPts val="1200"/>
              <a:buChar char="●"/>
            </a:pPr>
            <a:r>
              <a:rPr lang="en"/>
              <a:t>The log likelihood function is maximized to help find the coefficients of the logistic regression model.</a:t>
            </a:r>
            <a:endParaRPr/>
          </a:p>
          <a:p>
            <a:pPr marL="457200" lvl="0" indent="-304800" algn="l" rtl="0">
              <a:spcBef>
                <a:spcPts val="0"/>
              </a:spcBef>
              <a:spcAft>
                <a:spcPts val="0"/>
              </a:spcAft>
              <a:buSzPts val="1200"/>
              <a:buChar char="●"/>
            </a:pPr>
            <a:r>
              <a:rPr lang="en"/>
              <a:t>The beta coefficients in the 4-variable forward selection model indicate for every 1 unit increase in X the log-odds (the natural logarithm of the probability of success/probability of failure), will change by the coefficients indicated above; these coefficients are useful indicators of how the model will behave when the number of individuals with certain characteristics (i.e. race, employed, citizen, and checks), increase or decrease.</a:t>
            </a:r>
            <a:endParaRPr/>
          </a:p>
          <a:p>
            <a:pPr marL="457200" lvl="0" indent="-304800" algn="l" rtl="0">
              <a:spcBef>
                <a:spcPts val="0"/>
              </a:spcBef>
              <a:spcAft>
                <a:spcPts val="0"/>
              </a:spcAft>
              <a:buSzPts val="1200"/>
              <a:buChar char="●"/>
            </a:pPr>
            <a:r>
              <a:rPr lang="en"/>
              <a:t>The odds ratio is calculated through the formula (e^Bi), and the percentage change in the odds for every 1-unit increase of X (e^bi-1) is shown above; the percentage change in odds is a useful tool for understanding how the odds ratio per parameter changes as the number of individuals arrested changes, which ultimately impacts our dependent variable.</a:t>
            </a:r>
            <a:endParaRPr/>
          </a:p>
          <a:p>
            <a:pPr marL="914400" lvl="1" indent="-317500" algn="l" rtl="0">
              <a:spcBef>
                <a:spcPts val="0"/>
              </a:spcBef>
              <a:spcAft>
                <a:spcPts val="0"/>
              </a:spcAft>
              <a:buSzPts val="1400"/>
              <a:buChar char="○"/>
            </a:pPr>
            <a:r>
              <a:rPr lang="en"/>
              <a:t>Source: </a:t>
            </a:r>
            <a:r>
              <a:rPr lang="en" u="sng">
                <a:solidFill>
                  <a:schemeClr val="hlink"/>
                </a:solidFill>
                <a:hlinkClick r:id="rId3"/>
              </a:rPr>
              <a:t>https://online.stat.psu.edu/stat800/node/84/</a:t>
            </a:r>
            <a:endParaRPr/>
          </a:p>
          <a:p>
            <a:pPr marL="457200" lvl="0" indent="-304800" algn="l" rtl="0">
              <a:spcBef>
                <a:spcPts val="0"/>
              </a:spcBef>
              <a:spcAft>
                <a:spcPts val="0"/>
              </a:spcAft>
              <a:buSzPts val="1200"/>
              <a:buChar char="●"/>
            </a:pPr>
            <a:r>
              <a:rPr lang="en"/>
              <a:t>Also included in results of our 4 variable forward selection model:</a:t>
            </a:r>
            <a:endParaRPr/>
          </a:p>
          <a:p>
            <a:pPr marL="914400" lvl="0" indent="-317500" algn="l" rtl="0">
              <a:spcBef>
                <a:spcPts val="0"/>
              </a:spcBef>
              <a:spcAft>
                <a:spcPts val="0"/>
              </a:spcAft>
              <a:buSzPts val="1400"/>
              <a:buChar char="●"/>
            </a:pPr>
            <a:r>
              <a:rPr lang="en"/>
              <a:t>Deviance = measure of goodness of fit of a generalized linear model; higher numbers indicate a worse fit.</a:t>
            </a:r>
            <a:endParaRPr/>
          </a:p>
          <a:p>
            <a:pPr marL="1371600" lvl="1" indent="-317500" algn="l" rtl="0">
              <a:spcBef>
                <a:spcPts val="0"/>
              </a:spcBef>
              <a:spcAft>
                <a:spcPts val="0"/>
              </a:spcAft>
              <a:buSzPts val="1400"/>
              <a:buChar char="○"/>
            </a:pPr>
            <a:r>
              <a:rPr lang="en"/>
              <a:t>Null deviance: how well the response variable is predicted by a model that includes only the intercept; lower values are better.</a:t>
            </a:r>
            <a:endParaRPr/>
          </a:p>
          <a:p>
            <a:pPr marL="1371600" lvl="1" indent="-317500" algn="l" rtl="0">
              <a:spcBef>
                <a:spcPts val="0"/>
              </a:spcBef>
              <a:spcAft>
                <a:spcPts val="0"/>
              </a:spcAft>
              <a:buSzPts val="1400"/>
              <a:buChar char="○"/>
            </a:pPr>
            <a:r>
              <a:rPr lang="en"/>
              <a:t>Residual Deviance: how well the response variable is predicted by the model when predictors are included; higher numbers indicate bad fit; used to determine if H0 is true or not.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873aa242_1_3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2873aa242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8385e4bad3_0_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8385e4bad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Logistic regression output of 4 variable forward selection model</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83b219eb57_1_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83b219eb5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forward in this example is the following model: forward &lt;- glm(released  ~ checks + employed + citizen + colour, data=Arrests, family = "binomial"), where released is the dependent variable, and checks, employed, citizen and color are independent variables.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7262791d42_0_8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7262791d4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Sometimes modeling techniques can overfit the data (i.e. predictors may contribute redundant/unnecessary information to the model), which can result in cases where the model will poorly predict out-of-sample cases.</a:t>
            </a:r>
            <a:endParaRPr/>
          </a:p>
          <a:p>
            <a:pPr marL="457200" lvl="0" indent="-317500" algn="l" rtl="0">
              <a:spcBef>
                <a:spcPts val="0"/>
              </a:spcBef>
              <a:spcAft>
                <a:spcPts val="0"/>
              </a:spcAft>
              <a:buSzPts val="1400"/>
              <a:buChar char="●"/>
            </a:pPr>
            <a:r>
              <a:rPr lang="en"/>
              <a:t>Cross validation is used to assess the accuracy and validity of the model by separating a dataset into testing and training data. Training data is used to build a model, which will predict values in the testing dataset.</a:t>
            </a:r>
            <a:endParaRPr/>
          </a:p>
          <a:p>
            <a:pPr marL="457200" lvl="0" indent="-317500" algn="l" rtl="0">
              <a:spcBef>
                <a:spcPts val="0"/>
              </a:spcBef>
              <a:spcAft>
                <a:spcPts val="0"/>
              </a:spcAft>
              <a:buSzPts val="1400"/>
              <a:buChar char="●"/>
            </a:pPr>
            <a:r>
              <a:rPr lang="en"/>
              <a:t>In this example, our cross validation results revealed that the model with the highest accuracy (~0.83) is the model with 3 predictors (checks, employed, citizen).</a:t>
            </a:r>
            <a:endParaRPr/>
          </a:p>
          <a:p>
            <a:pPr marL="457200" lvl="0" indent="-317500" algn="l" rtl="0">
              <a:spcBef>
                <a:spcPts val="0"/>
              </a:spcBef>
              <a:spcAft>
                <a:spcPts val="0"/>
              </a:spcAft>
              <a:buSzPts val="1400"/>
              <a:buChar char="●"/>
            </a:pPr>
            <a:r>
              <a:rPr lang="en"/>
              <a:t>K-Fold validation is a useful cross-validation technique as it uses all of the data to estimate the model, and can be used to evaluate models with higher predictive and explanatory power.</a:t>
            </a:r>
            <a:endParaRPr/>
          </a:p>
          <a:p>
            <a:pPr marL="457200" lvl="0" indent="-317500" algn="l" rtl="0">
              <a:spcBef>
                <a:spcPts val="0"/>
              </a:spcBef>
              <a:spcAft>
                <a:spcPts val="0"/>
              </a:spcAft>
              <a:buSzPts val="1400"/>
              <a:buChar char="●"/>
            </a:pPr>
            <a:r>
              <a:rPr lang="en"/>
              <a:t>Accuracy: identifies the percentage of times the model correctly classified instances out of all possible outcomes (i.e. does it correctly classify the dependent variable based on the combination of independent variables).</a:t>
            </a:r>
            <a:endParaRPr/>
          </a:p>
          <a:p>
            <a:pPr marL="457200" lvl="0" indent="-317500" algn="l" rtl="0">
              <a:spcBef>
                <a:spcPts val="0"/>
              </a:spcBef>
              <a:spcAft>
                <a:spcPts val="0"/>
              </a:spcAft>
              <a:buSzPts val="1400"/>
              <a:buChar char="●"/>
            </a:pPr>
            <a:r>
              <a:rPr lang="en"/>
              <a:t>Kappa: serves as a measure of agreement.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73be36f77e_5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73be36f77e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73be36f77e_5_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73be36f77e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3be36f77e_5_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3be36f77e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745096a86d_1_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745096a86d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745096a86d_1_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745096a86d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Confusion matrices are useful tools for summarizing the predictive ability of a model.</a:t>
            </a:r>
            <a:endParaRPr/>
          </a:p>
          <a:p>
            <a:pPr marL="457200" lvl="0" indent="-317500" algn="l" rtl="0">
              <a:spcBef>
                <a:spcPts val="0"/>
              </a:spcBef>
              <a:spcAft>
                <a:spcPts val="0"/>
              </a:spcAft>
              <a:buSzPts val="1400"/>
              <a:buChar char="●"/>
            </a:pPr>
            <a:r>
              <a:rPr lang="en"/>
              <a:t>The sensitivity result in a confusion matrix represents the true positive rate (i.e. the ability of a model to correctly identify positive events).</a:t>
            </a:r>
            <a:endParaRPr/>
          </a:p>
          <a:p>
            <a:pPr marL="457200" lvl="0" indent="-317500" algn="l" rtl="0">
              <a:spcBef>
                <a:spcPts val="0"/>
              </a:spcBef>
              <a:spcAft>
                <a:spcPts val="0"/>
              </a:spcAft>
              <a:buSzPts val="1400"/>
              <a:buChar char="●"/>
            </a:pPr>
            <a:r>
              <a:rPr lang="en"/>
              <a:t>The specificity result in a confusion matrix represents the true negative rate (i.e. the ability of a model to correctly identify negative events).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82873aa242_1_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82873aa24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82873aa242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82873aa242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We chose the forward model selection procedure to stay consistent with the procedure selected in our methods section.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2873aa242_1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2873aa2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2873aa242_1_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2873aa242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7262791d42_0_7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7262791d4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 Robbins, personal communication, January 4, 2001).</a:t>
            </a:r>
            <a:endParaRPr/>
          </a:p>
          <a:p>
            <a:pPr marL="0" lvl="0" indent="0" algn="l" rtl="0">
              <a:spcBef>
                <a:spcPts val="0"/>
              </a:spcBef>
              <a:spcAft>
                <a:spcPts val="0"/>
              </a:spcAft>
              <a:buNone/>
            </a:pPr>
            <a:r>
              <a:rPr lang="en"/>
              <a:t>A. P. Smith also claimed that many of her students had difficulties with APA style (personal communication, November 3, 2002).</a:t>
            </a:r>
            <a:endParaRPr/>
          </a:p>
          <a:p>
            <a:pPr marL="0" lvl="0" indent="0" algn="l" rtl="0">
              <a:spcBef>
                <a:spcPts val="0"/>
              </a:spcBef>
              <a:spcAft>
                <a:spcPts val="0"/>
              </a:spcAft>
              <a:buClr>
                <a:schemeClr val="dk1"/>
              </a:buClr>
              <a:buSzPts val="1100"/>
              <a:buFont typeface="Arial"/>
              <a:buNone/>
            </a:pPr>
            <a:r>
              <a:rPr lang="en" u="sng">
                <a:solidFill>
                  <a:schemeClr val="hlink"/>
                </a:solidFill>
                <a:hlinkClick r:id="rId3"/>
              </a:rPr>
              <a:t>https://owl.purdue.edu/owl/research_and_citation/apa6_style/apa_formatting_and_style_guide/reference_list_other_non_print_sources.html</a:t>
            </a:r>
            <a:r>
              <a:rPr lang="en"/>
              <a:t> </a:t>
            </a:r>
            <a:endParaRPr/>
          </a:p>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ed75ccf_0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335dd7172_3_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335dd7172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335dd7172_3_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335dd7172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262791d42_0_5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262791d4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In the U.S., a large portion of drug arrests are due to marijuana. </a:t>
            </a:r>
            <a:endParaRPr/>
          </a:p>
          <a:p>
            <a:pPr marL="457200" lvl="0" indent="-317500" algn="l" rtl="0">
              <a:spcBef>
                <a:spcPts val="0"/>
              </a:spcBef>
              <a:spcAft>
                <a:spcPts val="0"/>
              </a:spcAft>
              <a:buSzPts val="1400"/>
              <a:buChar char="●"/>
            </a:pPr>
            <a:r>
              <a:rPr lang="en"/>
              <a:t> Note that New Jersey has not yet legalized or decriminalized marijuana.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335dd7172_3_5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335dd7172_3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700925" y="1399800"/>
            <a:ext cx="57423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Char char="✘"/>
              <a:defRPr sz="3000"/>
            </a:lvl1pPr>
            <a:lvl2pPr marL="914400" lvl="1" indent="-419100" algn="ctr" rtl="0">
              <a:spcBef>
                <a:spcPts val="0"/>
              </a:spcBef>
              <a:spcAft>
                <a:spcPts val="0"/>
              </a:spcAft>
              <a:buSzPts val="3000"/>
              <a:buChar char="○"/>
              <a:defRPr sz="3000"/>
            </a:lvl2pPr>
            <a:lvl3pPr marL="1371600" lvl="2" indent="-419100" algn="ctr" rtl="0">
              <a:spcBef>
                <a:spcPts val="0"/>
              </a:spcBef>
              <a:spcAft>
                <a:spcPts val="0"/>
              </a:spcAft>
              <a:buSzPts val="3000"/>
              <a:buChar char="■"/>
              <a:defRPr sz="3000"/>
            </a:lvl3pPr>
            <a:lvl4pPr marL="1828800" lvl="3" indent="-419100" algn="ctr" rtl="0">
              <a:spcBef>
                <a:spcPts val="0"/>
              </a:spcBef>
              <a:spcAft>
                <a:spcPts val="0"/>
              </a:spcAft>
              <a:buSzPts val="3000"/>
              <a:buChar char="●"/>
              <a:defRPr sz="3000"/>
            </a:lvl4pPr>
            <a:lvl5pPr marL="2286000" lvl="4" indent="-419100" algn="ctr" rtl="0">
              <a:spcBef>
                <a:spcPts val="0"/>
              </a:spcBef>
              <a:spcAft>
                <a:spcPts val="0"/>
              </a:spcAft>
              <a:buSzPts val="3000"/>
              <a:buChar char="○"/>
              <a:defRPr sz="3000"/>
            </a:lvl5pPr>
            <a:lvl6pPr marL="2743200" lvl="5" indent="-419100" algn="ctr" rtl="0">
              <a:spcBef>
                <a:spcPts val="0"/>
              </a:spcBef>
              <a:spcAft>
                <a:spcPts val="0"/>
              </a:spcAft>
              <a:buSzPts val="3000"/>
              <a:buChar char="■"/>
              <a:defRPr sz="3000"/>
            </a:lvl6pPr>
            <a:lvl7pPr marL="3200400" lvl="6" indent="-419100" algn="ctr" rtl="0">
              <a:spcBef>
                <a:spcPts val="0"/>
              </a:spcBef>
              <a:spcAft>
                <a:spcPts val="0"/>
              </a:spcAft>
              <a:buSzPts val="3000"/>
              <a:buChar char="●"/>
              <a:defRPr sz="3000"/>
            </a:lvl7pPr>
            <a:lvl8pPr marL="3657600" lvl="7" indent="-419100" algn="ctr" rtl="0">
              <a:spcBef>
                <a:spcPts val="0"/>
              </a:spcBef>
              <a:spcAft>
                <a:spcPts val="0"/>
              </a:spcAft>
              <a:buSzPts val="3000"/>
              <a:buChar char="○"/>
              <a:defRPr sz="3000"/>
            </a:lvl8pPr>
            <a:lvl9pPr marL="4114800" lvl="8" indent="-419100" algn="ctr">
              <a:spcBef>
                <a:spcPts val="0"/>
              </a:spcBef>
              <a:spcAft>
                <a:spcPts val="0"/>
              </a:spcAft>
              <a:buSzPts val="3000"/>
              <a:buChar char="■"/>
              <a:defRPr sz="3000"/>
            </a:lvl9pPr>
          </a:lstStyle>
          <a:p>
            <a:endParaRPr/>
          </a:p>
        </p:txBody>
      </p:sp>
      <p:sp>
        <p:nvSpPr>
          <p:cNvPr id="17" name="Google Shape;17;p4"/>
          <p:cNvSpPr txBox="1"/>
          <p:nvPr/>
        </p:nvSpPr>
        <p:spPr>
          <a:xfrm>
            <a:off x="3593400" y="857569"/>
            <a:ext cx="1957200" cy="65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FFFFFF"/>
                </a:solidFill>
                <a:latin typeface="Walter Turncoat"/>
                <a:ea typeface="Walter Turncoat"/>
                <a:cs typeface="Walter Turncoat"/>
                <a:sym typeface="Walter Turncoat"/>
              </a:rPr>
              <a:t>“</a:t>
            </a:r>
            <a:endParaRPr sz="9600">
              <a:solidFill>
                <a:srgbClr val="FFFFFF"/>
              </a:solidFill>
              <a:latin typeface="Walter Turncoat"/>
              <a:ea typeface="Walter Turncoat"/>
              <a:cs typeface="Walter Turncoat"/>
              <a:sym typeface="Walter Turncoat"/>
            </a:endParaRPr>
          </a:p>
        </p:txBody>
      </p:sp>
      <p:sp>
        <p:nvSpPr>
          <p:cNvPr id="18" name="Google Shape;18;p4"/>
          <p:cNvSpPr/>
          <p:nvPr/>
        </p:nvSpPr>
        <p:spPr>
          <a:xfrm>
            <a:off x="4128150" y="550650"/>
            <a:ext cx="887711" cy="84916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6"/>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1" name="Google Shape;31;p7"/>
          <p:cNvSpPr txBox="1">
            <a:spLocks noGrp="1"/>
          </p:cNvSpPr>
          <p:nvPr>
            <p:ph type="body" idx="1"/>
          </p:nvPr>
        </p:nvSpPr>
        <p:spPr>
          <a:xfrm>
            <a:off x="457200"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2" name="Google Shape;32;p7"/>
          <p:cNvSpPr txBox="1">
            <a:spLocks noGrp="1"/>
          </p:cNvSpPr>
          <p:nvPr>
            <p:ph type="body" idx="2"/>
          </p:nvPr>
        </p:nvSpPr>
        <p:spPr>
          <a:xfrm>
            <a:off x="3223964"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3" name="Google Shape;33;p7"/>
          <p:cNvSpPr txBox="1">
            <a:spLocks noGrp="1"/>
          </p:cNvSpPr>
          <p:nvPr>
            <p:ph type="body" idx="3"/>
          </p:nvPr>
        </p:nvSpPr>
        <p:spPr>
          <a:xfrm>
            <a:off x="5990727"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4" name="Google Shape;34;p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40" name="Google Shape;40;p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mc:AlternateContent xmlns:mc="http://schemas.openxmlformats.org/markup-compatibility/2006" xmlns:p14="http://schemas.microsoft.com/office/powerpoint/2010/main">
    <mc:Choice Requires="p14">
      <p:transition spd="slow" p14:dur="1100">
        <p14:prism/>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j.com/marijuana/2019/12/voters-could-decide-if-nj-will-legalize-weed-after-senate-votes-to-put-it-on-2020-ballot.html"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hyperlink" Target="https://www.nj.gov/governor/news/news/562019/approved/20191126b.s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math.furman.edu/~dcs/courses/math47/R/library/effects/html/Arrests.html"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math.furman.edu/~dcs/courses/math47/R/library/effects/html/Arrests.htm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hyperlink" Target="https://online.stat.psu.edu/stat800/node/84/" TargetMode="External"/><Relationship Id="rId3" Type="http://schemas.openxmlformats.org/officeDocument/2006/relationships/hyperlink" Target="https://www.drugpolicy.org/issues/drug-war-statistics" TargetMode="External"/><Relationship Id="rId7" Type="http://schemas.openxmlformats.org/officeDocument/2006/relationships/hyperlink" Target="https://www.washingtonpost.com/politics/2019/live-updates/general-election/fact-checking-the-first-democratic-debate/how-many-people-are-in-prison-on-marijuana-charges/?arc404=true" TargetMode="External"/><Relationship Id="rId2" Type="http://schemas.openxmlformats.org/officeDocument/2006/relationships/notesSlide" Target="../notesSlides/notesSlide51.xml"/><Relationship Id="rId1" Type="http://schemas.openxmlformats.org/officeDocument/2006/relationships/slideLayout" Target="../slideLayouts/slideLayout4.xml"/><Relationship Id="rId6" Type="http://schemas.openxmlformats.org/officeDocument/2006/relationships/hyperlink" Target="https://www.nj.com/marijuana/2019/12/voters-could-decide-if-nj-will-legalize-weed-after-senate-votes-to-put-it-on-2020-ballot.html" TargetMode="External"/><Relationship Id="rId5" Type="http://schemas.openxmlformats.org/officeDocument/2006/relationships/hyperlink" Target="https://www.pewresearch.org/fact-tank/2020/01/22/four-in-ten-u-s-drug-arrests-in-2018-were-for-marijuana-offenses-mostly-possession/" TargetMode="External"/><Relationship Id="rId10" Type="http://schemas.openxmlformats.org/officeDocument/2006/relationships/hyperlink" Target="https://www.prisonpolicy.org/global/" TargetMode="External"/><Relationship Id="rId4" Type="http://schemas.openxmlformats.org/officeDocument/2006/relationships/hyperlink" Target="http://math.furman.edu/~dcs/courses/math47/R/library/effects/html/Arrests.html" TargetMode="External"/><Relationship Id="rId9" Type="http://schemas.openxmlformats.org/officeDocument/2006/relationships/hyperlink" Target="https://www.nj.gov/governor/news/news/562019/approved/20191126b.shtml"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s://www.prisonpolicy.org/global/" TargetMode="External"/><Relationship Id="rId4" Type="http://schemas.openxmlformats.org/officeDocument/2006/relationships/hyperlink" Target="https://www.washingtonpost.com/politics/2019/live-updates/general-election/fact-checking-the-first-democratic-debate/how-many-people-are-in-prison-on-marijuana-charges/?arc404=tru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www.prisonpolicy.org/globa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www.pewresearch.org/fact-tank/2020/01/22/four-in-ten-u-s-drug-arrests-in-2018-were-for-marijuana-offenses-mostly-possession/"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drugpolicy.org/issues/drug-war-statisti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103950" y="961050"/>
            <a:ext cx="9351900" cy="26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latin typeface="Fredericka the Great"/>
                <a:ea typeface="Fredericka the Great"/>
                <a:cs typeface="Fredericka the Great"/>
                <a:sym typeface="Fredericka the Great"/>
              </a:rPr>
              <a:t>Model Selection &amp; </a:t>
            </a:r>
            <a:br>
              <a:rPr lang="en" sz="5000" dirty="0">
                <a:latin typeface="Fredericka the Great"/>
                <a:ea typeface="Fredericka the Great"/>
                <a:cs typeface="Fredericka the Great"/>
                <a:sym typeface="Fredericka the Great"/>
              </a:rPr>
            </a:br>
            <a:r>
              <a:rPr lang="en" sz="5000" dirty="0">
                <a:latin typeface="Fredericka the Great"/>
                <a:ea typeface="Fredericka the Great"/>
                <a:cs typeface="Fredericka the Great"/>
                <a:sym typeface="Fredericka the Great"/>
              </a:rPr>
              <a:t>Cross-Validation for </a:t>
            </a:r>
            <a:endParaRPr sz="5000" dirty="0">
              <a:latin typeface="Fredericka the Great"/>
              <a:ea typeface="Fredericka the Great"/>
              <a:cs typeface="Fredericka the Great"/>
              <a:sym typeface="Fredericka the Great"/>
            </a:endParaRPr>
          </a:p>
          <a:p>
            <a:pPr marL="0" lvl="0" indent="0" algn="ctr" rtl="0">
              <a:spcBef>
                <a:spcPts val="0"/>
              </a:spcBef>
              <a:spcAft>
                <a:spcPts val="0"/>
              </a:spcAft>
              <a:buNone/>
            </a:pPr>
            <a:r>
              <a:rPr lang="en" sz="5000" dirty="0">
                <a:latin typeface="Fredericka the Great"/>
                <a:ea typeface="Fredericka the Great"/>
                <a:cs typeface="Fredericka the Great"/>
                <a:sym typeface="Fredericka the Great"/>
              </a:rPr>
              <a:t>Marijuana Arrest Data</a:t>
            </a:r>
            <a:endParaRPr sz="5000" dirty="0">
              <a:latin typeface="Fredericka the Great"/>
              <a:ea typeface="Fredericka the Great"/>
              <a:cs typeface="Fredericka the Great"/>
              <a:sym typeface="Fredericka the Great"/>
            </a:endParaRPr>
          </a:p>
        </p:txBody>
      </p:sp>
      <p:grpSp>
        <p:nvGrpSpPr>
          <p:cNvPr id="48" name="Google Shape;48;p11"/>
          <p:cNvGrpSpPr/>
          <p:nvPr/>
        </p:nvGrpSpPr>
        <p:grpSpPr>
          <a:xfrm rot="6606880">
            <a:off x="520025" y="1511647"/>
            <a:ext cx="1217960" cy="857420"/>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ericka the Great"/>
                <a:ea typeface="Fredericka the Great"/>
                <a:cs typeface="Fredericka the Great"/>
                <a:sym typeface="Fredericka the Great"/>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ericka the Great"/>
                <a:ea typeface="Fredericka the Great"/>
                <a:cs typeface="Fredericka the Great"/>
                <a:sym typeface="Fredericka the Great"/>
              </a:endParaRPr>
            </a:p>
          </p:txBody>
        </p:sp>
      </p:grpSp>
      <p:sp>
        <p:nvSpPr>
          <p:cNvPr id="51" name="Google Shape;51;p11"/>
          <p:cNvSpPr/>
          <p:nvPr/>
        </p:nvSpPr>
        <p:spPr>
          <a:xfrm>
            <a:off x="2255271" y="1850763"/>
            <a:ext cx="4331478"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ericka the Great"/>
              <a:ea typeface="Fredericka the Great"/>
              <a:cs typeface="Fredericka the Great"/>
              <a:sym typeface="Fredericka the Great"/>
            </a:endParaRPr>
          </a:p>
        </p:txBody>
      </p:sp>
      <p:sp>
        <p:nvSpPr>
          <p:cNvPr id="52" name="Google Shape;52;p11"/>
          <p:cNvSpPr/>
          <p:nvPr/>
        </p:nvSpPr>
        <p:spPr>
          <a:xfrm>
            <a:off x="1989596" y="2672863"/>
            <a:ext cx="4331478"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ericka the Great"/>
              <a:ea typeface="Fredericka the Great"/>
              <a:cs typeface="Fredericka the Great"/>
              <a:sym typeface="Fredericka the Gre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1694925" y="173125"/>
            <a:ext cx="7199400" cy="57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latin typeface="Fredericka the Great"/>
                <a:ea typeface="Fredericka the Great"/>
                <a:cs typeface="Fredericka the Great"/>
                <a:sym typeface="Fredericka the Great"/>
              </a:rPr>
              <a:t>Marijuana: A Hot Topic in NJ</a:t>
            </a:r>
            <a:endParaRPr>
              <a:latin typeface="Fredericka the Great"/>
              <a:ea typeface="Fredericka the Great"/>
              <a:cs typeface="Fredericka the Great"/>
              <a:sym typeface="Fredericka the Great"/>
            </a:endParaRPr>
          </a:p>
        </p:txBody>
      </p:sp>
      <p:sp>
        <p:nvSpPr>
          <p:cNvPr id="123" name="Google Shape;123;p20"/>
          <p:cNvSpPr txBox="1"/>
          <p:nvPr/>
        </p:nvSpPr>
        <p:spPr>
          <a:xfrm>
            <a:off x="50000" y="4307325"/>
            <a:ext cx="9017700" cy="836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endParaRPr sz="900">
              <a:solidFill>
                <a:srgbClr val="FFFFFF"/>
              </a:solidFill>
              <a:latin typeface="Shadows Into Light Two"/>
              <a:ea typeface="Shadows Into Light Two"/>
              <a:cs typeface="Shadows Into Light Two"/>
              <a:sym typeface="Shadows Into Light Two"/>
            </a:endParaRPr>
          </a:p>
          <a:p>
            <a:pPr marL="0" lvl="0" indent="0" algn="l" rtl="0">
              <a:lnSpc>
                <a:spcPct val="115000"/>
              </a:lnSpc>
              <a:spcBef>
                <a:spcPts val="1200"/>
              </a:spcBef>
              <a:spcAft>
                <a:spcPts val="0"/>
              </a:spcAft>
              <a:buNone/>
            </a:pPr>
            <a:endParaRPr sz="900">
              <a:solidFill>
                <a:srgbClr val="FFFFFF"/>
              </a:solidFill>
              <a:latin typeface="Shadows Into Light Two"/>
              <a:ea typeface="Shadows Into Light Two"/>
              <a:cs typeface="Shadows Into Light Two"/>
              <a:sym typeface="Shadows Into Light Two"/>
            </a:endParaRPr>
          </a:p>
          <a:p>
            <a:pPr marL="0" lvl="0" indent="0" algn="l" rtl="0">
              <a:lnSpc>
                <a:spcPct val="115000"/>
              </a:lnSpc>
              <a:spcBef>
                <a:spcPts val="1200"/>
              </a:spcBef>
              <a:spcAft>
                <a:spcPts val="0"/>
              </a:spcAft>
              <a:buNone/>
            </a:pPr>
            <a:r>
              <a:rPr lang="en" sz="800">
                <a:solidFill>
                  <a:srgbClr val="FFFFFF"/>
                </a:solidFill>
                <a:latin typeface="Shadows Into Light Two"/>
                <a:ea typeface="Shadows Into Light Two"/>
                <a:cs typeface="Shadows Into Light Two"/>
                <a:sym typeface="Shadows Into Light Two"/>
              </a:rPr>
              <a:t>Sources: </a:t>
            </a:r>
            <a:r>
              <a:rPr lang="en" sz="800">
                <a:solidFill>
                  <a:schemeClr val="lt1"/>
                </a:solidFill>
                <a:latin typeface="Shadows Into Light Two"/>
                <a:ea typeface="Shadows Into Light Two"/>
                <a:cs typeface="Shadows Into Light Two"/>
                <a:sym typeface="Shadows Into Light Two"/>
              </a:rPr>
              <a:t>Hoover, A. (2019, Dec 6). </a:t>
            </a:r>
            <a:r>
              <a:rPr lang="en" sz="800" i="1">
                <a:solidFill>
                  <a:schemeClr val="lt1"/>
                </a:solidFill>
                <a:latin typeface="Shadows Into Light Two"/>
                <a:ea typeface="Shadows Into Light Two"/>
                <a:cs typeface="Shadows Into Light Two"/>
                <a:sym typeface="Shadows Into Light Two"/>
              </a:rPr>
              <a:t>Legal weed is now up to N.J. voters as lawmakers vote to put it on 2020 ballot</a:t>
            </a:r>
            <a:r>
              <a:rPr lang="en" sz="800">
                <a:solidFill>
                  <a:schemeClr val="lt1"/>
                </a:solidFill>
                <a:latin typeface="Shadows Into Light Two"/>
                <a:ea typeface="Shadows Into Light Two"/>
                <a:cs typeface="Shadows Into Light Two"/>
                <a:sym typeface="Shadows Into Light Two"/>
              </a:rPr>
              <a:t>. NJ.com. Retrieved April 10, 2020 from </a:t>
            </a:r>
            <a:r>
              <a:rPr lang="en" sz="800" u="sng">
                <a:solidFill>
                  <a:schemeClr val="hlink"/>
                </a:solidFill>
                <a:latin typeface="Shadows Into Light Two"/>
                <a:ea typeface="Shadows Into Light Two"/>
                <a:cs typeface="Shadows Into Light Two"/>
                <a:sym typeface="Shadows Into Light Two"/>
                <a:hlinkClick r:id="rId3"/>
              </a:rPr>
              <a:t>https://www.nj.com/marijuana/2019/12/voters-could-decide-if-nj-will-legalize-weed-after-senate-votes-to-put-it-on-2020-ballot.html</a:t>
            </a:r>
            <a:r>
              <a:rPr lang="en" sz="800">
                <a:solidFill>
                  <a:schemeClr val="lt1"/>
                </a:solidFill>
                <a:latin typeface="Shadows Into Light Two"/>
                <a:ea typeface="Shadows Into Light Two"/>
                <a:cs typeface="Shadows Into Light Two"/>
                <a:sym typeface="Shadows Into Light Two"/>
              </a:rPr>
              <a:t> </a:t>
            </a:r>
            <a:endParaRPr sz="800">
              <a:solidFill>
                <a:schemeClr val="lt1"/>
              </a:solidFill>
              <a:latin typeface="Shadows Into Light Two"/>
              <a:ea typeface="Shadows Into Light Two"/>
              <a:cs typeface="Shadows Into Light Two"/>
              <a:sym typeface="Shadows Into Light Two"/>
            </a:endParaRPr>
          </a:p>
          <a:p>
            <a:pPr marL="0" lvl="0" indent="0" algn="l" rtl="0">
              <a:lnSpc>
                <a:spcPct val="115000"/>
              </a:lnSpc>
              <a:spcBef>
                <a:spcPts val="1200"/>
              </a:spcBef>
              <a:spcAft>
                <a:spcPts val="0"/>
              </a:spcAft>
              <a:buNone/>
            </a:pPr>
            <a:r>
              <a:rPr lang="en" sz="800">
                <a:solidFill>
                  <a:schemeClr val="lt1"/>
                </a:solidFill>
                <a:latin typeface="Shadows Into Light Two"/>
                <a:ea typeface="Shadows Into Light Two"/>
                <a:cs typeface="Shadows Into Light Two"/>
                <a:sym typeface="Shadows Into Light Two"/>
              </a:rPr>
              <a:t>The State of New Jersey. (2019, Nov 26).</a:t>
            </a:r>
            <a:r>
              <a:rPr lang="en" sz="800" i="1">
                <a:solidFill>
                  <a:schemeClr val="lt1"/>
                </a:solidFill>
                <a:latin typeface="Shadows Into Light Two"/>
                <a:ea typeface="Shadows Into Light Two"/>
                <a:cs typeface="Shadows Into Light Two"/>
                <a:sym typeface="Shadows Into Light Two"/>
              </a:rPr>
              <a:t> Statement by Governor Murphy on Marijuana Decriminalization</a:t>
            </a:r>
            <a:r>
              <a:rPr lang="en" sz="800">
                <a:solidFill>
                  <a:schemeClr val="lt1"/>
                </a:solidFill>
                <a:latin typeface="Shadows Into Light Two"/>
                <a:ea typeface="Shadows Into Light Two"/>
                <a:cs typeface="Shadows Into Light Two"/>
                <a:sym typeface="Shadows Into Light Two"/>
              </a:rPr>
              <a:t>. Official Site of the State of New Jersey. Retrieved April 10, 2020 from </a:t>
            </a:r>
            <a:r>
              <a:rPr lang="en" sz="800" u="sng">
                <a:solidFill>
                  <a:schemeClr val="hlink"/>
                </a:solidFill>
                <a:latin typeface="Shadows Into Light Two"/>
                <a:ea typeface="Shadows Into Light Two"/>
                <a:cs typeface="Shadows Into Light Two"/>
                <a:sym typeface="Shadows Into Light Two"/>
                <a:hlinkClick r:id="rId4"/>
              </a:rPr>
              <a:t>https://www.nj.gov/governor/news/news/562019/approved/20191126b.shtml</a:t>
            </a:r>
            <a:r>
              <a:rPr lang="en" sz="800">
                <a:solidFill>
                  <a:schemeClr val="lt1"/>
                </a:solidFill>
                <a:latin typeface="Shadows Into Light Two"/>
                <a:ea typeface="Shadows Into Light Two"/>
                <a:cs typeface="Shadows Into Light Two"/>
                <a:sym typeface="Shadows Into Light Two"/>
              </a:rPr>
              <a:t> </a:t>
            </a:r>
            <a:endParaRPr sz="800">
              <a:solidFill>
                <a:schemeClr val="lt1"/>
              </a:solidFill>
              <a:latin typeface="Shadows Into Light Two"/>
              <a:ea typeface="Shadows Into Light Two"/>
              <a:cs typeface="Shadows Into Light Two"/>
              <a:sym typeface="Shadows Into Light Two"/>
            </a:endParaRPr>
          </a:p>
          <a:p>
            <a:pPr marL="0" lvl="0" indent="0" algn="l" rtl="0">
              <a:lnSpc>
                <a:spcPct val="115000"/>
              </a:lnSpc>
              <a:spcBef>
                <a:spcPts val="1200"/>
              </a:spcBef>
              <a:spcAft>
                <a:spcPts val="0"/>
              </a:spcAft>
              <a:buNone/>
            </a:pPr>
            <a:endParaRPr sz="900">
              <a:solidFill>
                <a:schemeClr val="lt1"/>
              </a:solidFill>
              <a:latin typeface="Shadows Into Light Two"/>
              <a:ea typeface="Shadows Into Light Two"/>
              <a:cs typeface="Shadows Into Light Two"/>
              <a:sym typeface="Shadows Into Light Two"/>
            </a:endParaRPr>
          </a:p>
          <a:p>
            <a:pPr marL="0" lvl="0" indent="0" algn="l" rtl="0">
              <a:lnSpc>
                <a:spcPct val="115000"/>
              </a:lnSpc>
              <a:spcBef>
                <a:spcPts val="1200"/>
              </a:spcBef>
              <a:spcAft>
                <a:spcPts val="1200"/>
              </a:spcAft>
              <a:buNone/>
            </a:pPr>
            <a:endParaRPr sz="900">
              <a:solidFill>
                <a:srgbClr val="FFFFFF"/>
              </a:solidFill>
              <a:latin typeface="Shadows Into Light Two"/>
              <a:ea typeface="Shadows Into Light Two"/>
              <a:cs typeface="Shadows Into Light Two"/>
              <a:sym typeface="Shadows Into Light Two"/>
            </a:endParaRPr>
          </a:p>
        </p:txBody>
      </p:sp>
      <p:pic>
        <p:nvPicPr>
          <p:cNvPr id="124" name="Google Shape;124;p20"/>
          <p:cNvPicPr preferRelativeResize="0"/>
          <p:nvPr/>
        </p:nvPicPr>
        <p:blipFill rotWithShape="1">
          <a:blip r:embed="rId5">
            <a:alphaModFix/>
          </a:blip>
          <a:srcRect l="38527" r="15618"/>
          <a:stretch/>
        </p:blipFill>
        <p:spPr>
          <a:xfrm>
            <a:off x="3666550" y="846850"/>
            <a:ext cx="1755601" cy="2080175"/>
          </a:xfrm>
          <a:prstGeom prst="rect">
            <a:avLst/>
          </a:prstGeom>
          <a:noFill/>
          <a:ln>
            <a:noFill/>
          </a:ln>
        </p:spPr>
      </p:pic>
      <p:sp>
        <p:nvSpPr>
          <p:cNvPr id="125" name="Google Shape;125;p20"/>
          <p:cNvSpPr/>
          <p:nvPr/>
        </p:nvSpPr>
        <p:spPr>
          <a:xfrm flipH="1">
            <a:off x="97763" y="96925"/>
            <a:ext cx="3568787" cy="2552932"/>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20"/>
          <p:cNvPicPr preferRelativeResize="0"/>
          <p:nvPr/>
        </p:nvPicPr>
        <p:blipFill rotWithShape="1">
          <a:blip r:embed="rId6">
            <a:alphaModFix/>
          </a:blip>
          <a:srcRect l="22897" t="11922" r="34181" b="7897"/>
          <a:stretch/>
        </p:blipFill>
        <p:spPr>
          <a:xfrm>
            <a:off x="5326275" y="846850"/>
            <a:ext cx="3358176" cy="3460474"/>
          </a:xfrm>
          <a:prstGeom prst="rect">
            <a:avLst/>
          </a:prstGeom>
          <a:noFill/>
          <a:ln>
            <a:noFill/>
          </a:ln>
        </p:spPr>
      </p:pic>
      <p:sp>
        <p:nvSpPr>
          <p:cNvPr id="127" name="Google Shape;127;p20"/>
          <p:cNvSpPr txBox="1"/>
          <p:nvPr/>
        </p:nvSpPr>
        <p:spPr>
          <a:xfrm>
            <a:off x="2371850" y="2927025"/>
            <a:ext cx="6312600" cy="1380300"/>
          </a:xfrm>
          <a:prstGeom prst="rect">
            <a:avLst/>
          </a:prstGeom>
          <a:solidFill>
            <a:schemeClr val="accen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Shadows Into Light Two"/>
                <a:ea typeface="Shadows Into Light Two"/>
                <a:cs typeface="Shadows Into Light Two"/>
                <a:sym typeface="Shadows Into Light Two"/>
              </a:rPr>
              <a:t>Gov. Phil Murphy made legalizing marijuana for those over 21 one of his campaign promises. In the nearly two years since he took office, the initiative has seen several setbacks. State Senate President Stephen Sweeney announced in late November he would not take the bill to the floor, and would instead seek to put it to the ballot for voters to decide.</a:t>
            </a:r>
            <a:endParaRPr sz="1600">
              <a:latin typeface="Shadows Into Light Two"/>
              <a:ea typeface="Shadows Into Light Two"/>
              <a:cs typeface="Shadows Into Light Two"/>
              <a:sym typeface="Shadows Into Light Two"/>
            </a:endParaRPr>
          </a:p>
        </p:txBody>
      </p:sp>
      <p:sp>
        <p:nvSpPr>
          <p:cNvPr id="128" name="Google Shape;128;p20"/>
          <p:cNvSpPr txBox="1"/>
          <p:nvPr/>
        </p:nvSpPr>
        <p:spPr>
          <a:xfrm>
            <a:off x="294175" y="380175"/>
            <a:ext cx="3084600" cy="1957200"/>
          </a:xfrm>
          <a:prstGeom prst="rect">
            <a:avLst/>
          </a:prstGeom>
          <a:noFill/>
          <a:ln>
            <a:noFill/>
          </a:ln>
        </p:spPr>
        <p:txBody>
          <a:bodyPr spcFirstLastPara="1" wrap="square" lIns="0" tIns="0" rIns="0" bIns="0" anchor="t" anchorCtr="0">
            <a:noAutofit/>
          </a:bodyPr>
          <a:lstStyle/>
          <a:p>
            <a:pPr marL="182880" lvl="0" indent="0" algn="ctr" rtl="0">
              <a:lnSpc>
                <a:spcPct val="115000"/>
              </a:lnSpc>
              <a:spcBef>
                <a:spcPts val="1200"/>
              </a:spcBef>
              <a:spcAft>
                <a:spcPts val="0"/>
              </a:spcAft>
              <a:buClr>
                <a:schemeClr val="dk1"/>
              </a:buClr>
              <a:buSzPts val="1100"/>
              <a:buFont typeface="Arial"/>
              <a:buNone/>
            </a:pPr>
            <a:r>
              <a:rPr lang="en" sz="1200">
                <a:solidFill>
                  <a:schemeClr val="accent2"/>
                </a:solidFill>
                <a:latin typeface="Shadows Into Light Two"/>
                <a:ea typeface="Shadows Into Light Two"/>
                <a:cs typeface="Shadows Into Light Two"/>
                <a:sym typeface="Shadows Into Light Two"/>
              </a:rPr>
              <a:t>“Although I remain disappointed in the Legislature’s inability to legislatively legalize adult-use marijuana, I am optimistic that the people of New Jersey, who overwhelmingly support legalization, will vote to do so. And, when they do, we will take a critical and long overdue step for real criminal justice reform.</a:t>
            </a:r>
            <a:r>
              <a:rPr lang="en" sz="1000">
                <a:solidFill>
                  <a:schemeClr val="accent2"/>
                </a:solidFill>
                <a:latin typeface="Shadows Into Light Two"/>
                <a:ea typeface="Shadows Into Light Two"/>
                <a:cs typeface="Shadows Into Light Two"/>
                <a:sym typeface="Shadows Into Light Two"/>
              </a:rPr>
              <a:t>”</a:t>
            </a:r>
            <a:endParaRPr sz="1000">
              <a:solidFill>
                <a:schemeClr val="accent2"/>
              </a:solidFill>
              <a:latin typeface="Shadows Into Light Two"/>
              <a:ea typeface="Shadows Into Light Two"/>
              <a:cs typeface="Shadows Into Light Two"/>
              <a:sym typeface="Shadows Into Light Two"/>
            </a:endParaRPr>
          </a:p>
          <a:p>
            <a:pPr marL="0" lvl="0" indent="0" algn="l" rtl="0">
              <a:spcBef>
                <a:spcPts val="1200"/>
              </a:spcBef>
              <a:spcAft>
                <a:spcPts val="0"/>
              </a:spcAft>
              <a:buNone/>
            </a:pPr>
            <a:endParaRPr>
              <a:solidFill>
                <a:schemeClr val="accent2"/>
              </a:solidFill>
              <a:latin typeface="Sniglet"/>
              <a:ea typeface="Sniglet"/>
              <a:cs typeface="Sniglet"/>
              <a:sym typeface="Snigle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643350" y="42875"/>
            <a:ext cx="7857300" cy="57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How does our project relate to our education?</a:t>
            </a:r>
            <a:endParaRPr>
              <a:latin typeface="Fredericka the Great"/>
              <a:ea typeface="Fredericka the Great"/>
              <a:cs typeface="Fredericka the Great"/>
              <a:sym typeface="Fredericka the Great"/>
            </a:endParaRPr>
          </a:p>
        </p:txBody>
      </p:sp>
      <p:sp>
        <p:nvSpPr>
          <p:cNvPr id="134" name="Google Shape;134;p21"/>
          <p:cNvSpPr txBox="1"/>
          <p:nvPr/>
        </p:nvSpPr>
        <p:spPr>
          <a:xfrm>
            <a:off x="-75025" y="1570025"/>
            <a:ext cx="9045900" cy="31563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 sz="1800">
                <a:solidFill>
                  <a:srgbClr val="FFFFFF"/>
                </a:solidFill>
                <a:latin typeface="Shadows Into Light Two"/>
                <a:ea typeface="Shadows Into Light Two"/>
                <a:cs typeface="Shadows Into Light Two"/>
                <a:sym typeface="Shadows Into Light Two"/>
              </a:rPr>
              <a:t>Although the four of us come from a variety of majors and interests, we were all drawn to this topic because of its prominence in the national, state, and local news. As public health majors, Alex and Celine were interested in the social structures at play in America. Incarceration, addiction, and disparities each highlight topics often discussed in our public health classes. As BAIT and math majors, Anna and Rachel were interested in the data science behind these issues. Moreover, as young adults at a majority liberal university in a ‘blue’ state, marijuana legalization is a focal point in many politicians’ platforms. From the case built in the previous slides, it is clear to see that there is a problem with incarceration in the U.S., and especially incarceration due to drug arrests. We see the inequities, and we hope to promote awareness of the issue and to investigate it further through our project. </a:t>
            </a:r>
            <a:endParaRPr sz="1800">
              <a:solidFill>
                <a:srgbClr val="FFFFFF"/>
              </a:solidFill>
              <a:latin typeface="Shadows Into Light Two"/>
              <a:ea typeface="Shadows Into Light Two"/>
              <a:cs typeface="Shadows Into Light Two"/>
              <a:sym typeface="Shadows Into Light Two"/>
            </a:endParaRPr>
          </a:p>
        </p:txBody>
      </p:sp>
      <p:sp>
        <p:nvSpPr>
          <p:cNvPr id="135" name="Google Shape;135;p21"/>
          <p:cNvSpPr/>
          <p:nvPr/>
        </p:nvSpPr>
        <p:spPr>
          <a:xfrm flipH="1">
            <a:off x="3988254" y="620974"/>
            <a:ext cx="430120" cy="742450"/>
          </a:xfrm>
          <a:custGeom>
            <a:avLst/>
            <a:gdLst/>
            <a:ahLst/>
            <a:cxnLst/>
            <a:rect l="l" t="t" r="r" b="b"/>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FC4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flipH="1">
            <a:off x="4729504" y="620974"/>
            <a:ext cx="430120" cy="742450"/>
          </a:xfrm>
          <a:custGeom>
            <a:avLst/>
            <a:gdLst/>
            <a:ahLst/>
            <a:cxnLst/>
            <a:rect l="l" t="t" r="r" b="b"/>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EF8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flipH="1">
            <a:off x="5492954" y="620974"/>
            <a:ext cx="430120" cy="742450"/>
          </a:xfrm>
          <a:custGeom>
            <a:avLst/>
            <a:gdLst/>
            <a:ahLst/>
            <a:cxnLst/>
            <a:rect l="l" t="t" r="r" b="b"/>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F7B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flipH="1">
            <a:off x="3247004" y="620974"/>
            <a:ext cx="430120" cy="742450"/>
          </a:xfrm>
          <a:custGeom>
            <a:avLst/>
            <a:gdLst/>
            <a:ahLst/>
            <a:cxnLst/>
            <a:rect l="l" t="t" r="r" b="b"/>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F90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1415250" y="182175"/>
            <a:ext cx="63135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Overview of Chosen Statistical Topic</a:t>
            </a:r>
            <a:endParaRPr>
              <a:latin typeface="Fredericka the Great"/>
              <a:ea typeface="Fredericka the Great"/>
              <a:cs typeface="Fredericka the Great"/>
              <a:sym typeface="Fredericka the Great"/>
            </a:endParaRPr>
          </a:p>
        </p:txBody>
      </p:sp>
      <p:sp>
        <p:nvSpPr>
          <p:cNvPr id="144" name="Google Shape;144;p22"/>
          <p:cNvSpPr txBox="1">
            <a:spLocks noGrp="1"/>
          </p:cNvSpPr>
          <p:nvPr>
            <p:ph type="body" idx="1"/>
          </p:nvPr>
        </p:nvSpPr>
        <p:spPr>
          <a:xfrm>
            <a:off x="91500" y="755925"/>
            <a:ext cx="8961000" cy="45102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600"/>
              </a:spcBef>
              <a:spcAft>
                <a:spcPts val="0"/>
              </a:spcAft>
              <a:buSzPts val="2000"/>
              <a:buFont typeface="Shadows Into Light Two"/>
              <a:buChar char="✘"/>
            </a:pPr>
            <a:r>
              <a:rPr lang="en">
                <a:latin typeface="Shadows Into Light Two"/>
                <a:ea typeface="Shadows Into Light Two"/>
                <a:cs typeface="Shadows Into Light Two"/>
                <a:sym typeface="Shadows Into Light Two"/>
              </a:rPr>
              <a:t>We chose model selection for our project because we wanted to see which variables in our dataset modeled, or predicted, our outcome best, and which variables created the best fit. Cross-validation will help us to assess the accuracy and validity of our model; it will help us decide which model fits our data best in comparison to the other models + will help us avoid over-fitting.</a:t>
            </a:r>
            <a:endParaRPr>
              <a:latin typeface="Shadows Into Light Two"/>
              <a:ea typeface="Shadows Into Light Two"/>
              <a:cs typeface="Shadows Into Light Two"/>
              <a:sym typeface="Shadows Into Light Two"/>
            </a:endParaRPr>
          </a:p>
          <a:p>
            <a:pPr marL="914400" lvl="1" indent="-355600" algn="l" rtl="0">
              <a:lnSpc>
                <a:spcPct val="150000"/>
              </a:lnSpc>
              <a:spcBef>
                <a:spcPts val="0"/>
              </a:spcBef>
              <a:spcAft>
                <a:spcPts val="0"/>
              </a:spcAft>
              <a:buSzPts val="2000"/>
              <a:buFont typeface="Shadows Into Light Two"/>
              <a:buChar char="○"/>
            </a:pPr>
            <a:r>
              <a:rPr lang="en">
                <a:latin typeface="Shadows Into Light Two"/>
                <a:ea typeface="Shadows Into Light Two"/>
                <a:cs typeface="Shadows Into Light Two"/>
                <a:sym typeface="Shadows Into Light Two"/>
              </a:rPr>
              <a:t>The </a:t>
            </a:r>
            <a:r>
              <a:rPr lang="en">
                <a:solidFill>
                  <a:schemeClr val="accent4"/>
                </a:solidFill>
                <a:latin typeface="Shadows Into Light Two"/>
                <a:ea typeface="Shadows Into Light Two"/>
                <a:cs typeface="Shadows Into Light Two"/>
                <a:sym typeface="Shadows Into Light Two"/>
              </a:rPr>
              <a:t>principle of parsimony</a:t>
            </a:r>
            <a:r>
              <a:rPr lang="en">
                <a:latin typeface="Shadows Into Light Two"/>
                <a:ea typeface="Shadows Into Light Two"/>
                <a:cs typeface="Shadows Into Light Two"/>
                <a:sym typeface="Shadows Into Light Two"/>
              </a:rPr>
              <a:t> suggests that the model with the least variables but with the greatest explanatory power is the most useful.</a:t>
            </a:r>
            <a:endParaRPr>
              <a:latin typeface="Shadows Into Light Two"/>
              <a:ea typeface="Shadows Into Light Two"/>
              <a:cs typeface="Shadows Into Light Two"/>
              <a:sym typeface="Shadows Into Light Two"/>
            </a:endParaRPr>
          </a:p>
          <a:p>
            <a:pPr marL="914400" lvl="1" indent="-355600" algn="l" rtl="0">
              <a:lnSpc>
                <a:spcPct val="150000"/>
              </a:lnSpc>
              <a:spcBef>
                <a:spcPts val="0"/>
              </a:spcBef>
              <a:spcAft>
                <a:spcPts val="0"/>
              </a:spcAft>
              <a:buSzPts val="2000"/>
              <a:buFont typeface="Shadows Into Light Two"/>
              <a:buChar char="○"/>
            </a:pPr>
            <a:r>
              <a:rPr lang="en">
                <a:latin typeface="Shadows Into Light Two"/>
                <a:ea typeface="Shadows Into Light Two"/>
                <a:cs typeface="Shadows Into Light Two"/>
                <a:sym typeface="Shadows Into Light Two"/>
              </a:rPr>
              <a:t>Additionally, in terms of real-world application, and experimenter preference, having less variables in your model can save time, money, and resources.</a:t>
            </a:r>
            <a:endParaRPr>
              <a:latin typeface="Shadows Into Light Two"/>
              <a:ea typeface="Shadows Into Light Two"/>
              <a:cs typeface="Shadows Into Light Two"/>
              <a:sym typeface="Shadows Into Light Two"/>
            </a:endParaRPr>
          </a:p>
          <a:p>
            <a:pPr marL="0" lvl="0" indent="0" algn="l" rtl="0">
              <a:lnSpc>
                <a:spcPct val="115000"/>
              </a:lnSpc>
              <a:spcBef>
                <a:spcPts val="600"/>
              </a:spcBef>
              <a:spcAft>
                <a:spcPts val="0"/>
              </a:spcAft>
              <a:buNone/>
            </a:pPr>
            <a:endParaRPr>
              <a:latin typeface="Shadows Into Light Two"/>
              <a:ea typeface="Shadows Into Light Two"/>
              <a:cs typeface="Shadows Into Light Two"/>
              <a:sym typeface="Shadows Into Light Tw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1415250" y="362850"/>
            <a:ext cx="63135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Dataset Description</a:t>
            </a:r>
            <a:endParaRPr>
              <a:latin typeface="Fredericka the Great"/>
              <a:ea typeface="Fredericka the Great"/>
              <a:cs typeface="Fredericka the Great"/>
              <a:sym typeface="Fredericka the Great"/>
            </a:endParaRPr>
          </a:p>
        </p:txBody>
      </p:sp>
      <p:sp>
        <p:nvSpPr>
          <p:cNvPr id="150" name="Google Shape;150;p23"/>
          <p:cNvSpPr txBox="1">
            <a:spLocks noGrp="1"/>
          </p:cNvSpPr>
          <p:nvPr>
            <p:ph type="body" idx="1"/>
          </p:nvPr>
        </p:nvSpPr>
        <p:spPr>
          <a:xfrm>
            <a:off x="91500" y="1123200"/>
            <a:ext cx="8961000" cy="30384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600"/>
              </a:spcBef>
              <a:spcAft>
                <a:spcPts val="0"/>
              </a:spcAft>
              <a:buClr>
                <a:schemeClr val="lt1"/>
              </a:buClr>
              <a:buSzPts val="2000"/>
              <a:buFont typeface="Shadows Into Light Two"/>
              <a:buChar char="✘"/>
            </a:pPr>
            <a:r>
              <a:rPr lang="en">
                <a:solidFill>
                  <a:schemeClr val="accent4"/>
                </a:solidFill>
                <a:latin typeface="Shadows Into Light Two"/>
                <a:ea typeface="Shadows Into Light Two"/>
                <a:cs typeface="Shadows Into Light Two"/>
                <a:sym typeface="Shadows Into Light Two"/>
              </a:rPr>
              <a:t>CHOSEN DATASET:</a:t>
            </a:r>
            <a:r>
              <a:rPr lang="en">
                <a:solidFill>
                  <a:schemeClr val="lt1"/>
                </a:solidFill>
                <a:latin typeface="Shadows Into Light Two"/>
                <a:ea typeface="Shadows Into Light Two"/>
                <a:cs typeface="Shadows Into Light Two"/>
                <a:sym typeface="Shadows Into Light Two"/>
              </a:rPr>
              <a:t> Arrests for Marijuana Possession</a:t>
            </a:r>
            <a:endParaRPr>
              <a:solidFill>
                <a:schemeClr val="lt1"/>
              </a:solidFill>
              <a:latin typeface="Shadows Into Light Two"/>
              <a:ea typeface="Shadows Into Light Two"/>
              <a:cs typeface="Shadows Into Light Two"/>
              <a:sym typeface="Shadows Into Light Two"/>
            </a:endParaRPr>
          </a:p>
          <a:p>
            <a:pPr marL="914400" lvl="1" indent="-355600" algn="l" rtl="0">
              <a:lnSpc>
                <a:spcPct val="150000"/>
              </a:lnSpc>
              <a:spcBef>
                <a:spcPts val="0"/>
              </a:spcBef>
              <a:spcAft>
                <a:spcPts val="0"/>
              </a:spcAft>
              <a:buClr>
                <a:schemeClr val="lt1"/>
              </a:buClr>
              <a:buSzPts val="2000"/>
              <a:buFont typeface="Shadows Into Light Two"/>
              <a:buChar char="○"/>
            </a:pPr>
            <a:r>
              <a:rPr lang="en">
                <a:solidFill>
                  <a:schemeClr val="lt1"/>
                </a:solidFill>
                <a:latin typeface="Shadows Into Light Two"/>
                <a:ea typeface="Shadows Into Light Two"/>
                <a:cs typeface="Shadows Into Light Two"/>
                <a:sym typeface="Shadows Into Light Two"/>
              </a:rPr>
              <a:t>Data on police treatment of individuals arrested in Toronto (Canada) for simple possession of small quantities of marijuana</a:t>
            </a:r>
            <a:endParaRPr>
              <a:solidFill>
                <a:schemeClr val="lt1"/>
              </a:solidFill>
              <a:latin typeface="Shadows Into Light Two"/>
              <a:ea typeface="Shadows Into Light Two"/>
              <a:cs typeface="Shadows Into Light Two"/>
              <a:sym typeface="Shadows Into Light Two"/>
            </a:endParaRPr>
          </a:p>
          <a:p>
            <a:pPr marL="914400" lvl="1" indent="-355600" algn="l" rtl="0">
              <a:lnSpc>
                <a:spcPct val="150000"/>
              </a:lnSpc>
              <a:spcBef>
                <a:spcPts val="0"/>
              </a:spcBef>
              <a:spcAft>
                <a:spcPts val="0"/>
              </a:spcAft>
              <a:buClr>
                <a:schemeClr val="lt1"/>
              </a:buClr>
              <a:buSzPts val="2000"/>
              <a:buFont typeface="Shadows Into Light Two"/>
              <a:buChar char="○"/>
            </a:pPr>
            <a:r>
              <a:rPr lang="en">
                <a:solidFill>
                  <a:schemeClr val="lt1"/>
                </a:solidFill>
                <a:latin typeface="Shadows Into Light Two"/>
                <a:ea typeface="Shadows Into Light Two"/>
                <a:cs typeface="Shadows Into Light Two"/>
                <a:sym typeface="Shadows Into Light Two"/>
              </a:rPr>
              <a:t>From the carData package in R</a:t>
            </a:r>
            <a:endParaRPr>
              <a:solidFill>
                <a:schemeClr val="lt1"/>
              </a:solidFill>
              <a:latin typeface="Shadows Into Light Two"/>
              <a:ea typeface="Shadows Into Light Two"/>
              <a:cs typeface="Shadows Into Light Two"/>
              <a:sym typeface="Shadows Into Light Two"/>
            </a:endParaRPr>
          </a:p>
          <a:p>
            <a:pPr marL="914400" lvl="1" indent="-355600" algn="l" rtl="0">
              <a:lnSpc>
                <a:spcPct val="150000"/>
              </a:lnSpc>
              <a:spcBef>
                <a:spcPts val="0"/>
              </a:spcBef>
              <a:spcAft>
                <a:spcPts val="0"/>
              </a:spcAft>
              <a:buClr>
                <a:schemeClr val="lt1"/>
              </a:buClr>
              <a:buSzPts val="2000"/>
              <a:buFont typeface="Shadows Into Light Two"/>
              <a:buChar char="○"/>
            </a:pPr>
            <a:r>
              <a:rPr lang="en">
                <a:solidFill>
                  <a:schemeClr val="lt1"/>
                </a:solidFill>
                <a:latin typeface="Shadows Into Light Two"/>
                <a:ea typeface="Shadows Into Light Two"/>
                <a:cs typeface="Shadows Into Light Two"/>
                <a:sym typeface="Shadows Into Light Two"/>
              </a:rPr>
              <a:t>Sample size: n = 5,226 observations</a:t>
            </a:r>
            <a:endParaRPr>
              <a:solidFill>
                <a:schemeClr val="lt1"/>
              </a:solidFill>
              <a:latin typeface="Shadows Into Light Two"/>
              <a:ea typeface="Shadows Into Light Two"/>
              <a:cs typeface="Shadows Into Light Two"/>
              <a:sym typeface="Shadows Into Light Two"/>
            </a:endParaRPr>
          </a:p>
          <a:p>
            <a:pPr marL="914400" lvl="1" indent="-355600" algn="l" rtl="0">
              <a:lnSpc>
                <a:spcPct val="150000"/>
              </a:lnSpc>
              <a:spcBef>
                <a:spcPts val="0"/>
              </a:spcBef>
              <a:spcAft>
                <a:spcPts val="0"/>
              </a:spcAft>
              <a:buClr>
                <a:schemeClr val="lt1"/>
              </a:buClr>
              <a:buSzPts val="2000"/>
              <a:buFont typeface="Shadows Into Light Two"/>
              <a:buChar char="○"/>
            </a:pPr>
            <a:r>
              <a:rPr lang="en">
                <a:solidFill>
                  <a:schemeClr val="lt1"/>
                </a:solidFill>
                <a:latin typeface="Shadows Into Light Two"/>
                <a:ea typeface="Shadows Into Light Two"/>
                <a:cs typeface="Shadows Into Light Two"/>
                <a:sym typeface="Shadows Into Light Two"/>
              </a:rPr>
              <a:t>8 variables total</a:t>
            </a:r>
            <a:endParaRPr>
              <a:solidFill>
                <a:schemeClr val="lt1"/>
              </a:solidFill>
              <a:latin typeface="Shadows Into Light Two"/>
              <a:ea typeface="Shadows Into Light Two"/>
              <a:cs typeface="Shadows Into Light Two"/>
              <a:sym typeface="Shadows Into Light Two"/>
            </a:endParaRPr>
          </a:p>
          <a:p>
            <a:pPr marL="1371600" lvl="2" indent="-355600" algn="l" rtl="0">
              <a:lnSpc>
                <a:spcPct val="150000"/>
              </a:lnSpc>
              <a:spcBef>
                <a:spcPts val="0"/>
              </a:spcBef>
              <a:spcAft>
                <a:spcPts val="0"/>
              </a:spcAft>
              <a:buClr>
                <a:schemeClr val="lt1"/>
              </a:buClr>
              <a:buSzPts val="2000"/>
              <a:buFont typeface="Shadows Into Light Two"/>
              <a:buChar char="■"/>
            </a:pPr>
            <a:r>
              <a:rPr lang="en">
                <a:solidFill>
                  <a:schemeClr val="lt1"/>
                </a:solidFill>
                <a:latin typeface="Shadows Into Light Two"/>
                <a:ea typeface="Shadows Into Light Two"/>
                <a:cs typeface="Shadows Into Light Two"/>
                <a:sym typeface="Shadows Into Light Two"/>
              </a:rPr>
              <a:t>dependent variable in </a:t>
            </a:r>
            <a:r>
              <a:rPr lang="en">
                <a:solidFill>
                  <a:srgbClr val="E69138"/>
                </a:solidFill>
                <a:latin typeface="Shadows Into Light Two"/>
                <a:ea typeface="Shadows Into Light Two"/>
                <a:cs typeface="Shadows Into Light Two"/>
                <a:sym typeface="Shadows Into Light Two"/>
              </a:rPr>
              <a:t>ORANGE</a:t>
            </a:r>
            <a:r>
              <a:rPr lang="en">
                <a:solidFill>
                  <a:schemeClr val="lt1"/>
                </a:solidFill>
                <a:latin typeface="Shadows Into Light Two"/>
                <a:ea typeface="Shadows Into Light Two"/>
                <a:cs typeface="Shadows Into Light Two"/>
                <a:sym typeface="Shadows Into Light Two"/>
              </a:rPr>
              <a:t>, independent variables in </a:t>
            </a:r>
            <a:r>
              <a:rPr lang="en">
                <a:solidFill>
                  <a:srgbClr val="3C78D8"/>
                </a:solidFill>
                <a:latin typeface="Shadows Into Light Two"/>
                <a:ea typeface="Shadows Into Light Two"/>
                <a:cs typeface="Shadows Into Light Two"/>
                <a:sym typeface="Shadows Into Light Two"/>
              </a:rPr>
              <a:t>BLUE</a:t>
            </a:r>
            <a:endParaRPr sz="600">
              <a:solidFill>
                <a:srgbClr val="3C78D8"/>
              </a:solidFill>
              <a:latin typeface="Shadows Into Light Two"/>
              <a:ea typeface="Shadows Into Light Two"/>
              <a:cs typeface="Shadows Into Light Two"/>
              <a:sym typeface="Shadows Into Light Two"/>
            </a:endParaRPr>
          </a:p>
          <a:p>
            <a:pPr marL="0" lvl="0" indent="0" algn="l" rtl="0">
              <a:lnSpc>
                <a:spcPct val="115000"/>
              </a:lnSpc>
              <a:spcBef>
                <a:spcPts val="1200"/>
              </a:spcBef>
              <a:spcAft>
                <a:spcPts val="0"/>
              </a:spcAft>
              <a:buNone/>
            </a:pPr>
            <a:endParaRPr sz="600">
              <a:latin typeface="Shadows Into Light Two"/>
              <a:ea typeface="Shadows Into Light Two"/>
              <a:cs typeface="Shadows Into Light Two"/>
              <a:sym typeface="Shadows Into Light Two"/>
            </a:endParaRPr>
          </a:p>
          <a:p>
            <a:pPr marL="0" lvl="0" indent="0" algn="l" rtl="0">
              <a:lnSpc>
                <a:spcPct val="115000"/>
              </a:lnSpc>
              <a:spcBef>
                <a:spcPts val="1200"/>
              </a:spcBef>
              <a:spcAft>
                <a:spcPts val="0"/>
              </a:spcAft>
              <a:buNone/>
            </a:pPr>
            <a:r>
              <a:rPr lang="en" sz="900">
                <a:solidFill>
                  <a:srgbClr val="FFFFFF"/>
                </a:solidFill>
                <a:latin typeface="Shadows Into Light Two"/>
                <a:ea typeface="Shadows Into Light Two"/>
                <a:cs typeface="Shadows Into Light Two"/>
                <a:sym typeface="Shadows Into Light Two"/>
              </a:rPr>
              <a:t>Source: Friendly, M. (n.d.). Arrests for Marijuana Possession. [Dataset]. York University. </a:t>
            </a:r>
            <a:r>
              <a:rPr lang="en" sz="900" u="sng">
                <a:solidFill>
                  <a:schemeClr val="hlink"/>
                </a:solidFill>
                <a:latin typeface="Shadows Into Light Two"/>
                <a:ea typeface="Shadows Into Light Two"/>
                <a:cs typeface="Shadows Into Light Two"/>
                <a:sym typeface="Shadows Into Light Two"/>
                <a:hlinkClick r:id="rId3"/>
              </a:rPr>
              <a:t>http://math.furman.edu/~dcs/courses/math47/R/library/effects/html/Arrests.html</a:t>
            </a:r>
            <a:endParaRPr sz="900">
              <a:solidFill>
                <a:srgbClr val="FFFFFF"/>
              </a:solidFill>
              <a:latin typeface="Shadows Into Light Two"/>
              <a:ea typeface="Shadows Into Light Two"/>
              <a:cs typeface="Shadows Into Light Two"/>
              <a:sym typeface="Shadows Into Light Two"/>
            </a:endParaRPr>
          </a:p>
          <a:p>
            <a:pPr marL="0" lvl="0" indent="0" algn="l" rtl="0">
              <a:lnSpc>
                <a:spcPct val="115000"/>
              </a:lnSpc>
              <a:spcBef>
                <a:spcPts val="1200"/>
              </a:spcBef>
              <a:spcAft>
                <a:spcPts val="0"/>
              </a:spcAft>
              <a:buNone/>
            </a:pPr>
            <a:endParaRPr>
              <a:latin typeface="Shadows Into Light Two"/>
              <a:ea typeface="Shadows Into Light Two"/>
              <a:cs typeface="Shadows Into Light Two"/>
              <a:sym typeface="Shadows Into Light Tw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1054800" y="0"/>
            <a:ext cx="70344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Variables in the Dataset</a:t>
            </a:r>
            <a:endParaRPr>
              <a:latin typeface="Fredericka the Great"/>
              <a:ea typeface="Fredericka the Great"/>
              <a:cs typeface="Fredericka the Great"/>
              <a:sym typeface="Fredericka the Great"/>
            </a:endParaRPr>
          </a:p>
        </p:txBody>
      </p:sp>
      <p:graphicFrame>
        <p:nvGraphicFramePr>
          <p:cNvPr id="156" name="Google Shape;156;p24"/>
          <p:cNvGraphicFramePr/>
          <p:nvPr/>
        </p:nvGraphicFramePr>
        <p:xfrm>
          <a:off x="280850" y="578100"/>
          <a:ext cx="8582275" cy="4101185"/>
        </p:xfrm>
        <a:graphic>
          <a:graphicData uri="http://schemas.openxmlformats.org/drawingml/2006/table">
            <a:tbl>
              <a:tblPr>
                <a:noFill/>
                <a:tableStyleId>{C7B769F0-CB85-4D45-83C3-766C9A9A4E89}</a:tableStyleId>
              </a:tblPr>
              <a:tblGrid>
                <a:gridCol w="2570350">
                  <a:extLst>
                    <a:ext uri="{9D8B030D-6E8A-4147-A177-3AD203B41FA5}">
                      <a16:colId xmlns:a16="http://schemas.microsoft.com/office/drawing/2014/main" val="20000"/>
                    </a:ext>
                  </a:extLst>
                </a:gridCol>
                <a:gridCol w="6011925">
                  <a:extLst>
                    <a:ext uri="{9D8B030D-6E8A-4147-A177-3AD203B41FA5}">
                      <a16:colId xmlns:a16="http://schemas.microsoft.com/office/drawing/2014/main" val="20001"/>
                    </a:ext>
                  </a:extLst>
                </a:gridCol>
              </a:tblGrid>
              <a:tr h="391975">
                <a:tc>
                  <a:txBody>
                    <a:bodyPr/>
                    <a:lstStyle/>
                    <a:p>
                      <a:pPr marL="0" lvl="0" indent="0" algn="l" rtl="0">
                        <a:spcBef>
                          <a:spcPts val="0"/>
                        </a:spcBef>
                        <a:spcAft>
                          <a:spcPts val="0"/>
                        </a:spcAft>
                        <a:buNone/>
                      </a:pPr>
                      <a:r>
                        <a:rPr lang="en" sz="1600">
                          <a:solidFill>
                            <a:srgbClr val="FFFFFF"/>
                          </a:solidFill>
                          <a:latin typeface="Shadows Into Light Two"/>
                          <a:ea typeface="Shadows Into Light Two"/>
                          <a:cs typeface="Shadows Into Light Two"/>
                          <a:sym typeface="Shadows Into Light Two"/>
                        </a:rPr>
                        <a:t>VARIABLE NAME</a:t>
                      </a:r>
                      <a:endParaRPr sz="1600">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 sz="1600">
                          <a:solidFill>
                            <a:srgbClr val="FFFFFF"/>
                          </a:solidFill>
                          <a:latin typeface="Shadows Into Light Two"/>
                          <a:ea typeface="Shadows Into Light Two"/>
                          <a:cs typeface="Shadows Into Light Two"/>
                          <a:sym typeface="Shadows Into Light Two"/>
                        </a:rPr>
                        <a:t>VARIABLE DESCRIPTION</a:t>
                      </a:r>
                      <a:endParaRPr sz="1600">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539625">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released</a:t>
                      </a:r>
                      <a:endParaRPr>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9138"/>
                    </a:solidFill>
                  </a:tcPr>
                </a:tc>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Whether or not the arrestee was released with a summons; a factor with levels (yes, no)</a:t>
                      </a:r>
                      <a:endParaRPr>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9900"/>
                    </a:solidFill>
                  </a:tcPr>
                </a:tc>
                <a:extLst>
                  <a:ext uri="{0D108BD9-81ED-4DB2-BD59-A6C34878D82A}">
                    <a16:rowId xmlns:a16="http://schemas.microsoft.com/office/drawing/2014/main" val="10001"/>
                  </a:ext>
                </a:extLst>
              </a:tr>
              <a:tr h="283025">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color</a:t>
                      </a:r>
                      <a:endParaRPr>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The arrestee’s race; a factor with levels (black, white)</a:t>
                      </a:r>
                      <a:endParaRPr>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389275">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year</a:t>
                      </a:r>
                      <a:endParaRPr>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1997 through 2002; a numeric vector</a:t>
                      </a:r>
                      <a:endParaRPr>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399900">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age</a:t>
                      </a:r>
                      <a:endParaRPr>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In years; a numeric vector</a:t>
                      </a:r>
                      <a:endParaRPr>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357400">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sex</a:t>
                      </a:r>
                      <a:endParaRPr>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A factor with levels (female, male)</a:t>
                      </a:r>
                      <a:endParaRPr>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378650">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employed</a:t>
                      </a:r>
                      <a:endParaRPr>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A factor with levels (yes, no)</a:t>
                      </a:r>
                      <a:endParaRPr>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6"/>
                  </a:ext>
                </a:extLst>
              </a:tr>
              <a:tr h="378650">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citizen</a:t>
                      </a:r>
                      <a:endParaRPr>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A factor with levels (yes, no)</a:t>
                      </a:r>
                      <a:endParaRPr>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7"/>
                  </a:ext>
                </a:extLst>
              </a:tr>
              <a:tr h="683975">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checks</a:t>
                      </a:r>
                      <a:endParaRPr>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Number of police databases (of previous arrests, previous convictions, parole status, etc. --- 6 in all) on which the arrestee’s name appeared; numeric vector</a:t>
                      </a:r>
                      <a:endParaRPr>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bl>
          </a:graphicData>
        </a:graphic>
      </p:graphicFrame>
      <p:sp>
        <p:nvSpPr>
          <p:cNvPr id="157" name="Google Shape;157;p24"/>
          <p:cNvSpPr txBox="1"/>
          <p:nvPr/>
        </p:nvSpPr>
        <p:spPr>
          <a:xfrm>
            <a:off x="280875" y="4543925"/>
            <a:ext cx="8531100" cy="41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900">
                <a:solidFill>
                  <a:srgbClr val="FFFFFF"/>
                </a:solidFill>
                <a:latin typeface="Shadows Into Light Two"/>
                <a:ea typeface="Shadows Into Light Two"/>
                <a:cs typeface="Shadows Into Light Two"/>
                <a:sym typeface="Shadows Into Light Two"/>
              </a:rPr>
              <a:t>Source: Friendly, M. (n.d.). Arrests for Marijuana Possession. [Dataset]. York University. </a:t>
            </a:r>
            <a:r>
              <a:rPr lang="en" sz="900" u="sng">
                <a:solidFill>
                  <a:schemeClr val="hlink"/>
                </a:solidFill>
                <a:latin typeface="Shadows Into Light Two"/>
                <a:ea typeface="Shadows Into Light Two"/>
                <a:cs typeface="Shadows Into Light Two"/>
                <a:sym typeface="Shadows Into Light Two"/>
                <a:hlinkClick r:id="rId3"/>
              </a:rPr>
              <a:t>http://math.furman.edu/~dcs/courses/math47/R/library/effects/html/Arrests.html</a:t>
            </a:r>
            <a:endParaRPr sz="900">
              <a:solidFill>
                <a:srgbClr val="FFFFFF"/>
              </a:solidFill>
              <a:latin typeface="Shadows Into Light Two"/>
              <a:ea typeface="Shadows Into Light Two"/>
              <a:cs typeface="Shadows Into Light Two"/>
              <a:sym typeface="Shadows Into Light Tw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1054800" y="165775"/>
            <a:ext cx="7034400" cy="55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Variables of Interest</a:t>
            </a:r>
            <a:endParaRPr>
              <a:latin typeface="Fredericka the Great"/>
              <a:ea typeface="Fredericka the Great"/>
              <a:cs typeface="Fredericka the Great"/>
              <a:sym typeface="Fredericka the Great"/>
            </a:endParaRPr>
          </a:p>
        </p:txBody>
      </p:sp>
      <p:sp>
        <p:nvSpPr>
          <p:cNvPr id="163" name="Google Shape;163;p25"/>
          <p:cNvSpPr txBox="1"/>
          <p:nvPr/>
        </p:nvSpPr>
        <p:spPr>
          <a:xfrm>
            <a:off x="748200" y="878325"/>
            <a:ext cx="7647600" cy="415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rgbClr val="FFFFFF"/>
                </a:solidFill>
                <a:latin typeface="Shadows Into Light Two"/>
                <a:ea typeface="Shadows Into Light Two"/>
                <a:cs typeface="Shadows Into Light Two"/>
                <a:sym typeface="Shadows Into Light Two"/>
              </a:rPr>
              <a:t>From this data, we chose “</a:t>
            </a:r>
            <a:r>
              <a:rPr lang="en" sz="2200">
                <a:solidFill>
                  <a:srgbClr val="E69138"/>
                </a:solidFill>
                <a:latin typeface="Shadows Into Light Two"/>
                <a:ea typeface="Shadows Into Light Two"/>
                <a:cs typeface="Shadows Into Light Two"/>
                <a:sym typeface="Shadows Into Light Two"/>
              </a:rPr>
              <a:t>released</a:t>
            </a:r>
            <a:r>
              <a:rPr lang="en" sz="2200">
                <a:solidFill>
                  <a:srgbClr val="FFFFFF"/>
                </a:solidFill>
                <a:latin typeface="Shadows Into Light Two"/>
                <a:ea typeface="Shadows Into Light Two"/>
                <a:cs typeface="Shadows Into Light Two"/>
                <a:sym typeface="Shadows Into Light Two"/>
              </a:rPr>
              <a:t>” as our dependent variable, and used the rest of the the variables as our potential predictors, or independent variables (i.e. </a:t>
            </a:r>
            <a:r>
              <a:rPr lang="en" sz="2200">
                <a:solidFill>
                  <a:srgbClr val="3C78D8"/>
                </a:solidFill>
                <a:latin typeface="Shadows Into Light Two"/>
                <a:ea typeface="Shadows Into Light Two"/>
                <a:cs typeface="Shadows Into Light Two"/>
                <a:sym typeface="Shadows Into Light Two"/>
              </a:rPr>
              <a:t>colour, year, age, sex, employed, citizen, and checks</a:t>
            </a:r>
            <a:r>
              <a:rPr lang="en" sz="2200">
                <a:solidFill>
                  <a:srgbClr val="FFFFFF"/>
                </a:solidFill>
                <a:latin typeface="Shadows Into Light Two"/>
                <a:ea typeface="Shadows Into Light Two"/>
                <a:cs typeface="Shadows Into Light Two"/>
                <a:sym typeface="Shadows Into Light Two"/>
              </a:rPr>
              <a:t>).</a:t>
            </a:r>
            <a:endParaRPr sz="2200">
              <a:solidFill>
                <a:srgbClr val="FFFFFF"/>
              </a:solidFill>
              <a:latin typeface="Shadows Into Light Two"/>
              <a:ea typeface="Shadows Into Light Two"/>
              <a:cs typeface="Shadows Into Light Two"/>
              <a:sym typeface="Shadows Into Light Two"/>
            </a:endParaRPr>
          </a:p>
          <a:p>
            <a:pPr marL="457200" lvl="0" indent="0" algn="l" rtl="0">
              <a:spcBef>
                <a:spcPts val="0"/>
              </a:spcBef>
              <a:spcAft>
                <a:spcPts val="0"/>
              </a:spcAft>
              <a:buNone/>
            </a:pPr>
            <a:endParaRPr sz="2200">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sz="2200">
                <a:solidFill>
                  <a:srgbClr val="FFFFFF"/>
                </a:solidFill>
                <a:latin typeface="Shadows Into Light Two"/>
                <a:ea typeface="Shadows Into Light Two"/>
                <a:cs typeface="Shadows Into Light Two"/>
                <a:sym typeface="Shadows Into Light Two"/>
              </a:rPr>
              <a:t>For our project, we were interested in determining which characteristics (IVs) best predicted the release (DV) of an </a:t>
            </a:r>
            <a:r>
              <a:rPr lang="en" sz="2200">
                <a:solidFill>
                  <a:schemeClr val="lt1"/>
                </a:solidFill>
                <a:latin typeface="Shadows Into Light Two"/>
                <a:ea typeface="Shadows Into Light Two"/>
                <a:cs typeface="Shadows Into Light Two"/>
                <a:sym typeface="Shadows Into Light Two"/>
              </a:rPr>
              <a:t>individual arrested in Toronto (Canada) for simple possession of small quantities of marijuana. Although our chosen dataset is not from the U.S., we thought it could help raise awareness about problems with incarceration worldwide. </a:t>
            </a:r>
            <a:endParaRPr sz="2200">
              <a:solidFill>
                <a:srgbClr val="FFFFFF"/>
              </a:solidFill>
              <a:latin typeface="Shadows Into Light Two"/>
              <a:ea typeface="Shadows Into Light Two"/>
              <a:cs typeface="Shadows Into Light Two"/>
              <a:sym typeface="Shadows Into Light Tw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latin typeface="Fredericka the Great"/>
                <a:ea typeface="Fredericka the Great"/>
                <a:cs typeface="Fredericka the Great"/>
                <a:sym typeface="Fredericka the Great"/>
              </a:rPr>
              <a:t>3.</a:t>
            </a:r>
            <a:endParaRPr sz="6000">
              <a:latin typeface="Fredericka the Great"/>
              <a:ea typeface="Fredericka the Great"/>
              <a:cs typeface="Fredericka the Great"/>
              <a:sym typeface="Fredericka the Great"/>
            </a:endParaRPr>
          </a:p>
          <a:p>
            <a:pPr marL="0" lvl="0" indent="0" algn="ctr" rtl="0">
              <a:spcBef>
                <a:spcPts val="0"/>
              </a:spcBef>
              <a:spcAft>
                <a:spcPts val="0"/>
              </a:spcAft>
              <a:buNone/>
            </a:pPr>
            <a:endParaRPr sz="3600"/>
          </a:p>
          <a:p>
            <a:pPr marL="0" lvl="0" indent="0" algn="ctr" rtl="0">
              <a:spcBef>
                <a:spcPts val="0"/>
              </a:spcBef>
              <a:spcAft>
                <a:spcPts val="0"/>
              </a:spcAft>
              <a:buNone/>
            </a:pPr>
            <a:r>
              <a:rPr lang="en" sz="6000">
                <a:latin typeface="Fredericka the Great"/>
                <a:ea typeface="Fredericka the Great"/>
                <a:cs typeface="Fredericka the Great"/>
                <a:sym typeface="Fredericka the Great"/>
              </a:rPr>
              <a:t>Materials + Methods</a:t>
            </a:r>
            <a:endParaRPr sz="6000">
              <a:latin typeface="Fredericka the Great"/>
              <a:ea typeface="Fredericka the Great"/>
              <a:cs typeface="Fredericka the Great"/>
              <a:sym typeface="Fredericka the Great"/>
            </a:endParaRPr>
          </a:p>
        </p:txBody>
      </p:sp>
      <p:sp>
        <p:nvSpPr>
          <p:cNvPr id="169" name="Google Shape;169;p26"/>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Shadows Into Light Two"/>
                <a:ea typeface="Shadows Into Light Two"/>
                <a:cs typeface="Shadows Into Light Two"/>
                <a:sym typeface="Shadows Into Light Two"/>
              </a:rPr>
              <a:t>All about the code</a:t>
            </a:r>
            <a:endParaRPr>
              <a:latin typeface="Shadows Into Light Two"/>
              <a:ea typeface="Shadows Into Light Two"/>
              <a:cs typeface="Shadows Into Light Two"/>
              <a:sym typeface="Shadows Into Light Two"/>
            </a:endParaRPr>
          </a:p>
        </p:txBody>
      </p:sp>
      <p:sp>
        <p:nvSpPr>
          <p:cNvPr id="170" name="Google Shape;170;p26"/>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1915950" y="243725"/>
            <a:ext cx="48423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Model Selection Explained</a:t>
            </a:r>
            <a:endParaRPr>
              <a:latin typeface="Fredericka the Great"/>
              <a:ea typeface="Fredericka the Great"/>
              <a:cs typeface="Fredericka the Great"/>
              <a:sym typeface="Fredericka the Great"/>
            </a:endParaRPr>
          </a:p>
        </p:txBody>
      </p:sp>
      <p:sp>
        <p:nvSpPr>
          <p:cNvPr id="176" name="Google Shape;176;p27"/>
          <p:cNvSpPr txBox="1">
            <a:spLocks noGrp="1"/>
          </p:cNvSpPr>
          <p:nvPr>
            <p:ph type="body" idx="1"/>
          </p:nvPr>
        </p:nvSpPr>
        <p:spPr>
          <a:xfrm>
            <a:off x="153450" y="897250"/>
            <a:ext cx="8837100" cy="40107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Font typeface="Shadows Into Light Two"/>
              <a:buChar char="✘"/>
            </a:pPr>
            <a:r>
              <a:rPr lang="en">
                <a:solidFill>
                  <a:schemeClr val="accent2"/>
                </a:solidFill>
                <a:latin typeface="Shadows Into Light Two"/>
                <a:ea typeface="Shadows Into Light Two"/>
                <a:cs typeface="Shadows Into Light Two"/>
                <a:sym typeface="Shadows Into Light Two"/>
              </a:rPr>
              <a:t>Forward</a:t>
            </a:r>
            <a:r>
              <a:rPr lang="en">
                <a:solidFill>
                  <a:srgbClr val="FF9900"/>
                </a:solidFill>
                <a:latin typeface="Shadows Into Light Two"/>
                <a:ea typeface="Shadows Into Light Two"/>
                <a:cs typeface="Shadows Into Light Two"/>
                <a:sym typeface="Shadows Into Light Two"/>
              </a:rPr>
              <a:t> </a:t>
            </a:r>
            <a:r>
              <a:rPr lang="en">
                <a:latin typeface="Shadows Into Light Two"/>
                <a:ea typeface="Shadows Into Light Two"/>
                <a:cs typeface="Shadows Into Light Two"/>
                <a:sym typeface="Shadows Into Light Two"/>
              </a:rPr>
              <a:t>step-wise selection</a:t>
            </a:r>
            <a:endParaRPr>
              <a:latin typeface="Shadows Into Light Two"/>
              <a:ea typeface="Shadows Into Light Two"/>
              <a:cs typeface="Shadows Into Light Two"/>
              <a:sym typeface="Shadows Into Light Two"/>
            </a:endParaRPr>
          </a:p>
          <a:p>
            <a:pPr marL="1371600" lvl="1" indent="-355600" algn="l" rtl="0">
              <a:spcBef>
                <a:spcPts val="0"/>
              </a:spcBef>
              <a:spcAft>
                <a:spcPts val="0"/>
              </a:spcAft>
              <a:buSzPts val="2000"/>
              <a:buFont typeface="Shadows Into Light Two"/>
              <a:buChar char="○"/>
            </a:pPr>
            <a:r>
              <a:rPr lang="en">
                <a:latin typeface="Shadows Into Light Two"/>
                <a:ea typeface="Shadows Into Light Two"/>
                <a:cs typeface="Shadows Into Light Two"/>
                <a:sym typeface="Shadows Into Light Two"/>
              </a:rPr>
              <a:t>This process selects ONE variable at at time to be added to the model</a:t>
            </a:r>
            <a:endParaRPr>
              <a:latin typeface="Shadows Into Light Two"/>
              <a:ea typeface="Shadows Into Light Two"/>
              <a:cs typeface="Shadows Into Light Two"/>
              <a:sym typeface="Shadows Into Light Two"/>
            </a:endParaRPr>
          </a:p>
          <a:p>
            <a:pPr marL="1371600" lvl="1" indent="-355600" algn="l" rtl="0">
              <a:spcBef>
                <a:spcPts val="0"/>
              </a:spcBef>
              <a:spcAft>
                <a:spcPts val="0"/>
              </a:spcAft>
              <a:buSzPts val="2000"/>
              <a:buFont typeface="Shadows Into Light Two"/>
              <a:buChar char="○"/>
            </a:pPr>
            <a:r>
              <a:rPr lang="en">
                <a:latin typeface="Shadows Into Light Two"/>
                <a:ea typeface="Shadows Into Light Two"/>
                <a:cs typeface="Shadows Into Light Two"/>
                <a:sym typeface="Shadows Into Light Two"/>
              </a:rPr>
              <a:t>As long as the p-value of the parameter is less than 0.30, the parameter gets included in the model</a:t>
            </a:r>
            <a:endParaRPr>
              <a:latin typeface="Shadows Into Light Two"/>
              <a:ea typeface="Shadows Into Light Two"/>
              <a:cs typeface="Shadows Into Light Two"/>
              <a:sym typeface="Shadows Into Light Two"/>
            </a:endParaRPr>
          </a:p>
          <a:p>
            <a:pPr marL="457200" lvl="0" indent="-355600" algn="l" rtl="0">
              <a:spcBef>
                <a:spcPts val="0"/>
              </a:spcBef>
              <a:spcAft>
                <a:spcPts val="0"/>
              </a:spcAft>
              <a:buSzPts val="2000"/>
              <a:buFont typeface="Shadows Into Light Two"/>
              <a:buChar char="✘"/>
            </a:pPr>
            <a:r>
              <a:rPr lang="en">
                <a:solidFill>
                  <a:srgbClr val="FF00FF"/>
                </a:solidFill>
                <a:latin typeface="Shadows Into Light Two"/>
                <a:ea typeface="Shadows Into Light Two"/>
                <a:cs typeface="Shadows Into Light Two"/>
                <a:sym typeface="Shadows Into Light Two"/>
              </a:rPr>
              <a:t>Backward </a:t>
            </a:r>
            <a:r>
              <a:rPr lang="en">
                <a:latin typeface="Shadows Into Light Two"/>
                <a:ea typeface="Shadows Into Light Two"/>
                <a:cs typeface="Shadows Into Light Two"/>
                <a:sym typeface="Shadows Into Light Two"/>
              </a:rPr>
              <a:t>step-wise selection</a:t>
            </a:r>
            <a:endParaRPr>
              <a:latin typeface="Shadows Into Light Two"/>
              <a:ea typeface="Shadows Into Light Two"/>
              <a:cs typeface="Shadows Into Light Two"/>
              <a:sym typeface="Shadows Into Light Two"/>
            </a:endParaRPr>
          </a:p>
          <a:p>
            <a:pPr marL="1371600" lvl="1" indent="-355600" algn="l" rtl="0">
              <a:spcBef>
                <a:spcPts val="0"/>
              </a:spcBef>
              <a:spcAft>
                <a:spcPts val="0"/>
              </a:spcAft>
              <a:buSzPts val="2000"/>
              <a:buFont typeface="Shadows Into Light Two"/>
              <a:buChar char="○"/>
            </a:pPr>
            <a:r>
              <a:rPr lang="en">
                <a:latin typeface="Shadows Into Light Two"/>
                <a:ea typeface="Shadows Into Light Two"/>
                <a:cs typeface="Shadows Into Light Two"/>
                <a:sym typeface="Shadows Into Light Two"/>
              </a:rPr>
              <a:t>This process begins with all the parameters in the model and removes ONE parameter at a time</a:t>
            </a:r>
            <a:endParaRPr>
              <a:latin typeface="Shadows Into Light Two"/>
              <a:ea typeface="Shadows Into Light Two"/>
              <a:cs typeface="Shadows Into Light Two"/>
              <a:sym typeface="Shadows Into Light Two"/>
            </a:endParaRPr>
          </a:p>
          <a:p>
            <a:pPr marL="1371600" lvl="1" indent="-355600" algn="l" rtl="0">
              <a:spcBef>
                <a:spcPts val="0"/>
              </a:spcBef>
              <a:spcAft>
                <a:spcPts val="0"/>
              </a:spcAft>
              <a:buSzPts val="2000"/>
              <a:buFont typeface="Shadows Into Light Two"/>
              <a:buChar char="○"/>
            </a:pPr>
            <a:r>
              <a:rPr lang="en">
                <a:latin typeface="Shadows Into Light Two"/>
                <a:ea typeface="Shadows Into Light Two"/>
                <a:cs typeface="Shadows Into Light Two"/>
                <a:sym typeface="Shadows Into Light Two"/>
              </a:rPr>
              <a:t>Parameters with p-values greater than 0.3 are removed until there are no candidates with a p-value above 0.3</a:t>
            </a:r>
            <a:endParaRPr>
              <a:latin typeface="Shadows Into Light Two"/>
              <a:ea typeface="Shadows Into Light Two"/>
              <a:cs typeface="Shadows Into Light Two"/>
              <a:sym typeface="Shadows Into Light Two"/>
            </a:endParaRPr>
          </a:p>
          <a:p>
            <a:pPr marL="457200" lvl="0" indent="-355600" algn="l" rtl="0">
              <a:spcBef>
                <a:spcPts val="0"/>
              </a:spcBef>
              <a:spcAft>
                <a:spcPts val="0"/>
              </a:spcAft>
              <a:buSzPts val="2000"/>
              <a:buFont typeface="Shadows Into Light Two"/>
              <a:buChar char="✘"/>
            </a:pPr>
            <a:r>
              <a:rPr lang="en">
                <a:solidFill>
                  <a:schemeClr val="accent4"/>
                </a:solidFill>
                <a:latin typeface="Shadows Into Light Two"/>
                <a:ea typeface="Shadows Into Light Two"/>
                <a:cs typeface="Shadows Into Light Two"/>
                <a:sym typeface="Shadows Into Light Two"/>
              </a:rPr>
              <a:t>Bi-directional </a:t>
            </a:r>
            <a:r>
              <a:rPr lang="en">
                <a:latin typeface="Shadows Into Light Two"/>
                <a:ea typeface="Shadows Into Light Two"/>
                <a:cs typeface="Shadows Into Light Two"/>
                <a:sym typeface="Shadows Into Light Two"/>
              </a:rPr>
              <a:t>step-wise selection</a:t>
            </a:r>
            <a:endParaRPr>
              <a:latin typeface="Shadows Into Light Two"/>
              <a:ea typeface="Shadows Into Light Two"/>
              <a:cs typeface="Shadows Into Light Two"/>
              <a:sym typeface="Shadows Into Light Two"/>
            </a:endParaRPr>
          </a:p>
          <a:p>
            <a:pPr marL="1371600" lvl="1" indent="-355600" algn="l" rtl="0">
              <a:spcBef>
                <a:spcPts val="0"/>
              </a:spcBef>
              <a:spcAft>
                <a:spcPts val="0"/>
              </a:spcAft>
              <a:buSzPts val="2000"/>
              <a:buFont typeface="Shadows Into Light Two"/>
              <a:buChar char="○"/>
            </a:pPr>
            <a:r>
              <a:rPr lang="en">
                <a:latin typeface="Shadows Into Light Two"/>
                <a:ea typeface="Shadows Into Light Two"/>
                <a:cs typeface="Shadows Into Light Two"/>
                <a:sym typeface="Shadows Into Light Two"/>
              </a:rPr>
              <a:t>This process removes and adds parameters at the same time with the above p-value specifications</a:t>
            </a:r>
            <a:endParaRPr>
              <a:latin typeface="Shadows Into Light Two"/>
              <a:ea typeface="Shadows Into Light Two"/>
              <a:cs typeface="Shadows Into Light Two"/>
              <a:sym typeface="Shadows Into Light Tw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body" idx="1"/>
          </p:nvPr>
        </p:nvSpPr>
        <p:spPr>
          <a:xfrm>
            <a:off x="457200" y="610225"/>
            <a:ext cx="8229600" cy="422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900">
                <a:latin typeface="Shadows Into Light Two"/>
                <a:ea typeface="Shadows Into Light Two"/>
                <a:cs typeface="Shadows Into Light Two"/>
                <a:sym typeface="Shadows Into Light Two"/>
              </a:rPr>
              <a:t>&gt; #Looking at the "Arrests for Marijuana Possession" dataset using R</a:t>
            </a:r>
            <a:endParaRPr sz="19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900">
                <a:latin typeface="Shadows Into Light Two"/>
                <a:ea typeface="Shadows Into Light Two"/>
                <a:cs typeface="Shadows Into Light Two"/>
                <a:sym typeface="Shadows Into Light Two"/>
              </a:rPr>
              <a:t>&gt; library(carData) #Companion to Applied Regression Data Sets</a:t>
            </a:r>
            <a:endParaRPr sz="19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900">
                <a:latin typeface="Shadows Into Light Two"/>
                <a:ea typeface="Shadows Into Light Two"/>
                <a:cs typeface="Shadows Into Light Two"/>
                <a:sym typeface="Shadows Into Light Two"/>
              </a:rPr>
              <a:t>&gt; library(epiDisplay)#to use the function logistic.display for an easier view of the logistic model</a:t>
            </a:r>
            <a:endParaRPr sz="19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900">
                <a:latin typeface="Shadows Into Light Two"/>
                <a:ea typeface="Shadows Into Light Two"/>
                <a:cs typeface="Shadows Into Light Two"/>
                <a:sym typeface="Shadows Into Light Two"/>
              </a:rPr>
              <a:t>&gt; library(StepReg)#package for model selection of a logistic regression model </a:t>
            </a:r>
            <a:endParaRPr sz="19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900">
                <a:latin typeface="Shadows Into Light Two"/>
                <a:ea typeface="Shadows Into Light Two"/>
                <a:cs typeface="Shadows Into Light Two"/>
                <a:sym typeface="Shadows Into Light Two"/>
              </a:rPr>
              <a:t>&gt; summary(Arrests) #summary of the "Arrests for Marijuana Possession" dataset</a:t>
            </a:r>
            <a:endParaRPr sz="19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endParaRPr sz="6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endParaRPr>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endParaRPr>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u="sng">
              <a:latin typeface="Shadows Into Light Two"/>
              <a:ea typeface="Shadows Into Light Two"/>
              <a:cs typeface="Shadows Into Light Two"/>
              <a:sym typeface="Shadows Into Light Two"/>
            </a:endParaRPr>
          </a:p>
          <a:p>
            <a:pPr marL="0" lvl="0" indent="0" algn="l" rtl="0">
              <a:spcBef>
                <a:spcPts val="600"/>
              </a:spcBef>
              <a:spcAft>
                <a:spcPts val="0"/>
              </a:spcAft>
              <a:buNone/>
            </a:pPr>
            <a:r>
              <a:rPr lang="en">
                <a:latin typeface="Shadows Into Light Two"/>
                <a:ea typeface="Shadows Into Light Two"/>
                <a:cs typeface="Shadows Into Light Two"/>
                <a:sym typeface="Shadows Into Light Two"/>
              </a:rPr>
              <a:t>&gt; </a:t>
            </a:r>
            <a:r>
              <a:rPr lang="en" sz="1800">
                <a:latin typeface="Shadows Into Light Two"/>
                <a:ea typeface="Shadows Into Light Two"/>
                <a:cs typeface="Shadows Into Light Two"/>
                <a:sym typeface="Shadows Into Light Two"/>
              </a:rPr>
              <a:t>#There are 5226 observations with 8 variables </a:t>
            </a:r>
            <a:endParaRPr sz="18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800">
                <a:latin typeface="Shadows Into Light Two"/>
                <a:ea typeface="Shadows Into Light Two"/>
                <a:cs typeface="Shadows Into Light Two"/>
                <a:sym typeface="Shadows Into Light Two"/>
              </a:rPr>
              <a:t>&gt; data(Arrests, package="carData") #loads the specified data set</a:t>
            </a:r>
            <a:endParaRPr sz="1800">
              <a:latin typeface="Shadows Into Light Two"/>
              <a:ea typeface="Shadows Into Light Two"/>
              <a:cs typeface="Shadows Into Light Two"/>
              <a:sym typeface="Shadows Into Light Two"/>
            </a:endParaRPr>
          </a:p>
        </p:txBody>
      </p:sp>
      <p:sp>
        <p:nvSpPr>
          <p:cNvPr id="182" name="Google Shape;182;p28"/>
          <p:cNvSpPr txBox="1">
            <a:spLocks noGrp="1"/>
          </p:cNvSpPr>
          <p:nvPr>
            <p:ph type="title"/>
          </p:nvPr>
        </p:nvSpPr>
        <p:spPr>
          <a:xfrm>
            <a:off x="-6000" y="109225"/>
            <a:ext cx="9156000" cy="5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Step 1: Loading Dataset Into R</a:t>
            </a:r>
            <a:endParaRPr>
              <a:latin typeface="Fredericka the Great"/>
              <a:ea typeface="Fredericka the Great"/>
              <a:cs typeface="Fredericka the Great"/>
              <a:sym typeface="Fredericka the Great"/>
            </a:endParaRPr>
          </a:p>
        </p:txBody>
      </p:sp>
      <p:pic>
        <p:nvPicPr>
          <p:cNvPr id="183" name="Google Shape;183;p28"/>
          <p:cNvPicPr preferRelativeResize="0"/>
          <p:nvPr/>
        </p:nvPicPr>
        <p:blipFill>
          <a:blip r:embed="rId3">
            <a:alphaModFix/>
          </a:blip>
          <a:stretch>
            <a:fillRect/>
          </a:stretch>
        </p:blipFill>
        <p:spPr>
          <a:xfrm>
            <a:off x="872400" y="2958200"/>
            <a:ext cx="7399201" cy="1049600"/>
          </a:xfrm>
          <a:prstGeom prst="rect">
            <a:avLst/>
          </a:prstGeom>
          <a:noFill/>
          <a:ln>
            <a:noFill/>
          </a:ln>
        </p:spPr>
      </p:pic>
      <p:sp>
        <p:nvSpPr>
          <p:cNvPr id="184" name="Google Shape;184;p28"/>
          <p:cNvSpPr txBox="1"/>
          <p:nvPr/>
        </p:nvSpPr>
        <p:spPr>
          <a:xfrm>
            <a:off x="3764600" y="4640100"/>
            <a:ext cx="5236800" cy="402600"/>
          </a:xfrm>
          <a:prstGeom prst="rect">
            <a:avLst/>
          </a:prstGeom>
          <a:noFill/>
          <a:ln>
            <a:noFill/>
          </a:ln>
        </p:spPr>
        <p:txBody>
          <a:bodyPr spcFirstLastPara="1" wrap="square" lIns="91425" tIns="91425" rIns="91425" bIns="91425" anchor="t" anchorCtr="0">
            <a:noAutofit/>
          </a:bodyPr>
          <a:lstStyle/>
          <a:p>
            <a:pPr marL="457200" lvl="0" indent="-457200" algn="r" rtl="0">
              <a:lnSpc>
                <a:spcPct val="115000"/>
              </a:lnSpc>
              <a:spcBef>
                <a:spcPts val="1200"/>
              </a:spcBef>
              <a:spcAft>
                <a:spcPts val="1200"/>
              </a:spcAft>
              <a:buClr>
                <a:schemeClr val="dk1"/>
              </a:buClr>
              <a:buSzPts val="1100"/>
              <a:buFont typeface="Arial"/>
              <a:buNone/>
            </a:pPr>
            <a:r>
              <a:rPr lang="en" sz="1100">
                <a:solidFill>
                  <a:schemeClr val="lt1"/>
                </a:solidFill>
                <a:latin typeface="Shadows Into Light Two"/>
                <a:ea typeface="Shadows Into Light Two"/>
                <a:cs typeface="Shadows Into Light Two"/>
                <a:sym typeface="Shadows Into Light Two"/>
              </a:rPr>
              <a:t>Source: (J. Mardekian, personal communication, April 9 , 2020)</a:t>
            </a:r>
            <a:endParaRPr>
              <a:latin typeface="Shadows Into Light Two"/>
              <a:ea typeface="Shadows Into Light Two"/>
              <a:cs typeface="Shadows Into Light Two"/>
              <a:sym typeface="Shadows Into Light Tw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657300" y="178650"/>
            <a:ext cx="78294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Fredericka the Great"/>
                <a:ea typeface="Fredericka the Great"/>
                <a:cs typeface="Fredericka the Great"/>
                <a:sym typeface="Fredericka the Great"/>
              </a:rPr>
              <a:t>Step 2: Modeling the Relationship Between Response + Predictors  </a:t>
            </a:r>
            <a:endParaRPr>
              <a:solidFill>
                <a:schemeClr val="lt1"/>
              </a:solidFill>
              <a:latin typeface="Fredericka the Great"/>
              <a:ea typeface="Fredericka the Great"/>
              <a:cs typeface="Fredericka the Great"/>
              <a:sym typeface="Fredericka the Great"/>
            </a:endParaRPr>
          </a:p>
          <a:p>
            <a:pPr marL="0" lvl="0" indent="0" algn="ctr" rtl="0">
              <a:spcBef>
                <a:spcPts val="0"/>
              </a:spcBef>
              <a:spcAft>
                <a:spcPts val="0"/>
              </a:spcAft>
              <a:buNone/>
            </a:pPr>
            <a:endParaRPr/>
          </a:p>
        </p:txBody>
      </p:sp>
      <p:sp>
        <p:nvSpPr>
          <p:cNvPr id="190" name="Google Shape;190;p29"/>
          <p:cNvSpPr txBox="1">
            <a:spLocks noGrp="1"/>
          </p:cNvSpPr>
          <p:nvPr>
            <p:ph type="body" idx="1"/>
          </p:nvPr>
        </p:nvSpPr>
        <p:spPr>
          <a:xfrm>
            <a:off x="382850" y="1320150"/>
            <a:ext cx="8229600" cy="327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latin typeface="Shadows Into Light Two"/>
                <a:ea typeface="Shadows Into Light Two"/>
                <a:cs typeface="Shadows Into Light Two"/>
                <a:sym typeface="Shadows Into Light Two"/>
              </a:rPr>
              <a:t>&gt; #We are trying to find a model that tells us the relationship of if someone who was arrested for marijuana possession was released with a summons and specific factors of the arrestee.</a:t>
            </a:r>
            <a:endParaRPr>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endParaRPr u="sng">
              <a:latin typeface="Shadows Into Light Two"/>
              <a:ea typeface="Shadows Into Light Two"/>
              <a:cs typeface="Shadows Into Light Two"/>
              <a:sym typeface="Shadows Into Light Two"/>
            </a:endParaRPr>
          </a:p>
          <a:p>
            <a:pPr marL="0" lvl="0" indent="0" algn="l" rtl="0">
              <a:spcBef>
                <a:spcPts val="600"/>
              </a:spcBef>
              <a:spcAft>
                <a:spcPts val="0"/>
              </a:spcAft>
              <a:buNone/>
            </a:pPr>
            <a:r>
              <a:rPr lang="en">
                <a:latin typeface="Shadows Into Light Two"/>
                <a:ea typeface="Shadows Into Light Two"/>
                <a:cs typeface="Shadows Into Light Two"/>
                <a:sym typeface="Shadows Into Light Two"/>
              </a:rPr>
              <a:t>&gt; #We use a logistic regression since our dependent variable is binary categorical (Yes or No). Below is our complete model:</a:t>
            </a:r>
            <a:endParaRPr>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endParaRPr u="sng">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a:latin typeface="Shadows Into Light Two"/>
                <a:ea typeface="Shadows Into Light Two"/>
                <a:cs typeface="Shadows Into Light Two"/>
                <a:sym typeface="Shadows Into Light Two"/>
              </a:rPr>
              <a:t>&gt; logmodel &lt;- glm(released~ colour+ year + age + sex + employed + citizen + checks, data = Arrests, family = "binomial").</a:t>
            </a:r>
            <a:endParaRPr>
              <a:latin typeface="Shadows Into Light Two"/>
              <a:ea typeface="Shadows Into Light Two"/>
              <a:cs typeface="Shadows Into Light Two"/>
              <a:sym typeface="Shadows Into Light Two"/>
            </a:endParaRPr>
          </a:p>
          <a:p>
            <a:pPr marL="457200" lvl="0" indent="-457200" algn="r" rtl="0">
              <a:lnSpc>
                <a:spcPct val="115000"/>
              </a:lnSpc>
              <a:spcBef>
                <a:spcPts val="1200"/>
              </a:spcBef>
              <a:spcAft>
                <a:spcPts val="0"/>
              </a:spcAft>
              <a:buNone/>
            </a:pPr>
            <a:r>
              <a:rPr lang="en" sz="1100">
                <a:solidFill>
                  <a:schemeClr val="lt1"/>
                </a:solidFill>
                <a:latin typeface="Shadows Into Light Two"/>
                <a:ea typeface="Shadows Into Light Two"/>
                <a:cs typeface="Shadows Into Light Two"/>
                <a:sym typeface="Shadows Into Light Two"/>
              </a:rPr>
              <a:t>Source: (J. Mardekian, personal communication, April 9 , 2020)</a:t>
            </a:r>
            <a:endParaRPr sz="1400">
              <a:solidFill>
                <a:srgbClr val="000000"/>
              </a:solidFill>
              <a:latin typeface="Shadows Into Light Two"/>
              <a:ea typeface="Shadows Into Light Two"/>
              <a:cs typeface="Shadows Into Light Two"/>
              <a:sym typeface="Shadows Into Light Two"/>
            </a:endParaRPr>
          </a:p>
          <a:p>
            <a:pPr marL="0" lvl="0" indent="0" algn="l" rtl="0">
              <a:spcBef>
                <a:spcPts val="1200"/>
              </a:spcBef>
              <a:spcAft>
                <a:spcPts val="0"/>
              </a:spcAft>
              <a:buNone/>
            </a:pPr>
            <a:endParaRPr sz="1500">
              <a:latin typeface="Shadows Into Light Two"/>
              <a:ea typeface="Shadows Into Light Two"/>
              <a:cs typeface="Shadows Into Light Two"/>
              <a:sym typeface="Shadows Into Light Tw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idx="4294967295"/>
          </p:nvPr>
        </p:nvSpPr>
        <p:spPr>
          <a:xfrm>
            <a:off x="1843500" y="1216875"/>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500">
                <a:solidFill>
                  <a:schemeClr val="lt1"/>
                </a:solidFill>
                <a:latin typeface="Fredericka the Great"/>
                <a:ea typeface="Fredericka the Great"/>
                <a:cs typeface="Fredericka the Great"/>
                <a:sym typeface="Fredericka the Great"/>
              </a:rPr>
              <a:t>Hello!</a:t>
            </a:r>
            <a:endParaRPr sz="5500">
              <a:solidFill>
                <a:schemeClr val="lt1"/>
              </a:solidFill>
              <a:latin typeface="Fredericka the Great"/>
              <a:ea typeface="Fredericka the Great"/>
              <a:cs typeface="Fredericka the Great"/>
              <a:sym typeface="Fredericka the Great"/>
            </a:endParaRPr>
          </a:p>
        </p:txBody>
      </p:sp>
      <p:sp>
        <p:nvSpPr>
          <p:cNvPr id="58" name="Google Shape;58;p12"/>
          <p:cNvSpPr txBox="1">
            <a:spLocks noGrp="1"/>
          </p:cNvSpPr>
          <p:nvPr>
            <p:ph type="subTitle" idx="4294967295"/>
          </p:nvPr>
        </p:nvSpPr>
        <p:spPr>
          <a:xfrm>
            <a:off x="949200" y="2376675"/>
            <a:ext cx="7245600" cy="210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n" sz="3000">
                <a:latin typeface="Shadows Into Light Two"/>
                <a:ea typeface="Shadows Into Light Two"/>
                <a:cs typeface="Shadows Into Light Two"/>
                <a:sym typeface="Shadows Into Light Two"/>
              </a:rPr>
              <a:t>Computing and Graphics in Applied Statistics</a:t>
            </a:r>
            <a:endParaRPr sz="3000">
              <a:latin typeface="Shadows Into Light Two"/>
              <a:ea typeface="Shadows Into Light Two"/>
              <a:cs typeface="Shadows Into Light Two"/>
              <a:sym typeface="Shadows Into Light Two"/>
            </a:endParaRPr>
          </a:p>
          <a:p>
            <a:pPr marL="0" lvl="0" indent="0" algn="ctr" rtl="0">
              <a:spcBef>
                <a:spcPts val="600"/>
              </a:spcBef>
              <a:spcAft>
                <a:spcPts val="0"/>
              </a:spcAft>
              <a:buClr>
                <a:schemeClr val="dk1"/>
              </a:buClr>
              <a:buSzPts val="1100"/>
              <a:buFont typeface="Arial"/>
              <a:buNone/>
            </a:pPr>
            <a:endParaRPr sz="600">
              <a:latin typeface="Shadows Into Light Two"/>
              <a:ea typeface="Shadows Into Light Two"/>
              <a:cs typeface="Shadows Into Light Two"/>
              <a:sym typeface="Shadows Into Light Two"/>
            </a:endParaRPr>
          </a:p>
          <a:p>
            <a:pPr marL="0" lvl="0" indent="0" algn="ctr" rtl="0">
              <a:spcBef>
                <a:spcPts val="600"/>
              </a:spcBef>
              <a:spcAft>
                <a:spcPts val="0"/>
              </a:spcAft>
              <a:buClr>
                <a:schemeClr val="dk1"/>
              </a:buClr>
              <a:buSzPts val="1100"/>
              <a:buFont typeface="Arial"/>
              <a:buNone/>
            </a:pPr>
            <a:r>
              <a:rPr lang="en" sz="2500">
                <a:latin typeface="Shadows Into Light Two"/>
                <a:ea typeface="Shadows Into Light Two"/>
                <a:cs typeface="Shadows Into Light Two"/>
                <a:sym typeface="Shadows Into Light Two"/>
              </a:rPr>
              <a:t>Anna Atkuru, Rachel Altschuler,</a:t>
            </a:r>
            <a:endParaRPr sz="2500">
              <a:latin typeface="Shadows Into Light Two"/>
              <a:ea typeface="Shadows Into Light Two"/>
              <a:cs typeface="Shadows Into Light Two"/>
              <a:sym typeface="Shadows Into Light Two"/>
            </a:endParaRPr>
          </a:p>
          <a:p>
            <a:pPr marL="0" lvl="0" indent="0" algn="ctr" rtl="0">
              <a:spcBef>
                <a:spcPts val="600"/>
              </a:spcBef>
              <a:spcAft>
                <a:spcPts val="0"/>
              </a:spcAft>
              <a:buClr>
                <a:schemeClr val="dk1"/>
              </a:buClr>
              <a:buSzPts val="1100"/>
              <a:buFont typeface="Arial"/>
              <a:buNone/>
            </a:pPr>
            <a:r>
              <a:rPr lang="en" sz="2500">
                <a:latin typeface="Shadows Into Light Two"/>
                <a:ea typeface="Shadows Into Light Two"/>
                <a:cs typeface="Shadows Into Light Two"/>
                <a:sym typeface="Shadows Into Light Two"/>
              </a:rPr>
              <a:t>Alexandra Jacko, Celine LaBelle</a:t>
            </a:r>
            <a:endParaRPr sz="2500">
              <a:latin typeface="Shadows Into Light Two"/>
              <a:ea typeface="Shadows Into Light Two"/>
              <a:cs typeface="Shadows Into Light Two"/>
              <a:sym typeface="Shadows Into Light Two"/>
            </a:endParaRPr>
          </a:p>
        </p:txBody>
      </p:sp>
      <p:sp>
        <p:nvSpPr>
          <p:cNvPr id="59" name="Google Shape;59;p12"/>
          <p:cNvSpPr/>
          <p:nvPr/>
        </p:nvSpPr>
        <p:spPr>
          <a:xfrm>
            <a:off x="3829764" y="2163100"/>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0" name="Google Shape;60;p12"/>
          <p:cNvSpPr/>
          <p:nvPr/>
        </p:nvSpPr>
        <p:spPr>
          <a:xfrm>
            <a:off x="4249880" y="630379"/>
            <a:ext cx="602256" cy="637792"/>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nvGrpSpPr>
          <p:cNvPr id="61" name="Google Shape;61;p12"/>
          <p:cNvGrpSpPr/>
          <p:nvPr/>
        </p:nvGrpSpPr>
        <p:grpSpPr>
          <a:xfrm rot="5642041">
            <a:off x="1180447" y="2658214"/>
            <a:ext cx="919893" cy="1434802"/>
            <a:chOff x="1113100" y="2199475"/>
            <a:chExt cx="801900" cy="709925"/>
          </a:xfrm>
        </p:grpSpPr>
        <p:sp>
          <p:nvSpPr>
            <p:cNvPr id="62" name="Google Shape;62;p12"/>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68000" y="178350"/>
            <a:ext cx="9156000" cy="52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Step 3: Evaluate Our Complete Model</a:t>
            </a:r>
            <a:endParaRPr>
              <a:latin typeface="Fredericka the Great"/>
              <a:ea typeface="Fredericka the Great"/>
              <a:cs typeface="Fredericka the Great"/>
              <a:sym typeface="Fredericka the Great"/>
            </a:endParaRPr>
          </a:p>
        </p:txBody>
      </p:sp>
      <p:sp>
        <p:nvSpPr>
          <p:cNvPr id="196" name="Google Shape;196;p30"/>
          <p:cNvSpPr txBox="1">
            <a:spLocks noGrp="1"/>
          </p:cNvSpPr>
          <p:nvPr>
            <p:ph type="body" idx="1"/>
          </p:nvPr>
        </p:nvSpPr>
        <p:spPr>
          <a:xfrm>
            <a:off x="339100" y="849725"/>
            <a:ext cx="8748900" cy="250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latin typeface="Shadows Into Light Two"/>
                <a:ea typeface="Shadows Into Light Two"/>
                <a:cs typeface="Shadows Into Light Two"/>
                <a:sym typeface="Shadows Into Light Two"/>
              </a:rPr>
              <a:t>&gt; anova(logmodel, test="Chisq")</a:t>
            </a:r>
            <a:endParaRPr>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endParaRPr sz="1200"/>
          </a:p>
          <a:p>
            <a:pPr marL="0" lvl="0" indent="0" algn="l" rtl="0">
              <a:spcBef>
                <a:spcPts val="600"/>
              </a:spcBef>
              <a:spcAft>
                <a:spcPts val="0"/>
              </a:spcAft>
              <a:buClr>
                <a:schemeClr val="dk1"/>
              </a:buClr>
              <a:buSzPts val="1100"/>
              <a:buFont typeface="Arial"/>
              <a:buNone/>
            </a:pPr>
            <a:endParaRPr sz="1400" u="sng"/>
          </a:p>
          <a:p>
            <a:pPr marL="0" lvl="0" indent="0" algn="l" rtl="0">
              <a:spcBef>
                <a:spcPts val="600"/>
              </a:spcBef>
              <a:spcAft>
                <a:spcPts val="0"/>
              </a:spcAft>
              <a:buClr>
                <a:schemeClr val="dk1"/>
              </a:buClr>
              <a:buSzPts val="1100"/>
              <a:buFont typeface="Arial"/>
              <a:buNone/>
            </a:pPr>
            <a:endParaRPr sz="1400" u="sng"/>
          </a:p>
          <a:p>
            <a:pPr marL="0" lvl="0" indent="0" algn="l" rtl="0">
              <a:spcBef>
                <a:spcPts val="600"/>
              </a:spcBef>
              <a:spcAft>
                <a:spcPts val="0"/>
              </a:spcAft>
              <a:buClr>
                <a:schemeClr val="dk1"/>
              </a:buClr>
              <a:buSzPts val="1100"/>
              <a:buFont typeface="Arial"/>
              <a:buNone/>
            </a:pPr>
            <a:endParaRPr sz="1400" u="sng"/>
          </a:p>
          <a:p>
            <a:pPr marL="0" lvl="0" indent="0" algn="l" rtl="0">
              <a:spcBef>
                <a:spcPts val="600"/>
              </a:spcBef>
              <a:spcAft>
                <a:spcPts val="0"/>
              </a:spcAft>
              <a:buClr>
                <a:schemeClr val="dk1"/>
              </a:buClr>
              <a:buSzPts val="1100"/>
              <a:buFont typeface="Arial"/>
              <a:buNone/>
            </a:pPr>
            <a:endParaRPr sz="1400" u="sng"/>
          </a:p>
          <a:p>
            <a:pPr marL="0" lvl="0" indent="0" algn="l" rtl="0">
              <a:spcBef>
                <a:spcPts val="600"/>
              </a:spcBef>
              <a:spcAft>
                <a:spcPts val="0"/>
              </a:spcAft>
              <a:buClr>
                <a:schemeClr val="dk1"/>
              </a:buClr>
              <a:buSzPts val="1100"/>
              <a:buFont typeface="Arial"/>
              <a:buNone/>
            </a:pPr>
            <a:endParaRPr sz="1400" u="sng"/>
          </a:p>
          <a:p>
            <a:pPr marL="0" lvl="0" indent="0" algn="l" rtl="0">
              <a:spcBef>
                <a:spcPts val="600"/>
              </a:spcBef>
              <a:spcAft>
                <a:spcPts val="0"/>
              </a:spcAft>
              <a:buClr>
                <a:schemeClr val="dk1"/>
              </a:buClr>
              <a:buSzPts val="1100"/>
              <a:buFont typeface="Arial"/>
              <a:buNone/>
            </a:pPr>
            <a:endParaRPr sz="1400" u="sng"/>
          </a:p>
          <a:p>
            <a:pPr marL="0" lvl="0" indent="0" algn="l" rtl="0">
              <a:spcBef>
                <a:spcPts val="600"/>
              </a:spcBef>
              <a:spcAft>
                <a:spcPts val="0"/>
              </a:spcAft>
              <a:buClr>
                <a:schemeClr val="dk1"/>
              </a:buClr>
              <a:buSzPts val="1100"/>
              <a:buFont typeface="Arial"/>
              <a:buNone/>
            </a:pPr>
            <a:endParaRPr sz="1400" u="sng"/>
          </a:p>
          <a:p>
            <a:pPr marL="0" lvl="0" indent="0" algn="l" rtl="0">
              <a:spcBef>
                <a:spcPts val="600"/>
              </a:spcBef>
              <a:spcAft>
                <a:spcPts val="0"/>
              </a:spcAft>
              <a:buClr>
                <a:schemeClr val="dk1"/>
              </a:buClr>
              <a:buSzPts val="1100"/>
              <a:buFont typeface="Arial"/>
              <a:buNone/>
            </a:pPr>
            <a:endParaRPr sz="1400" u="sng"/>
          </a:p>
          <a:p>
            <a:pPr marL="0" lvl="0" indent="0" algn="l" rtl="0">
              <a:spcBef>
                <a:spcPts val="600"/>
              </a:spcBef>
              <a:spcAft>
                <a:spcPts val="0"/>
              </a:spcAft>
              <a:buClr>
                <a:schemeClr val="dk1"/>
              </a:buClr>
              <a:buSzPts val="1100"/>
              <a:buFont typeface="Arial"/>
              <a:buNone/>
            </a:pPr>
            <a:endParaRPr sz="1400" u="sng"/>
          </a:p>
          <a:p>
            <a:pPr marL="0" lvl="0" indent="0" algn="l" rtl="0">
              <a:spcBef>
                <a:spcPts val="600"/>
              </a:spcBef>
              <a:spcAft>
                <a:spcPts val="0"/>
              </a:spcAft>
              <a:buClr>
                <a:schemeClr val="dk1"/>
              </a:buClr>
              <a:buSzPts val="1100"/>
              <a:buFont typeface="Arial"/>
              <a:buNone/>
            </a:pPr>
            <a:endParaRPr sz="1400" u="sng"/>
          </a:p>
          <a:p>
            <a:pPr marL="0" lvl="0" indent="0" algn="l" rtl="0">
              <a:spcBef>
                <a:spcPts val="600"/>
              </a:spcBef>
              <a:spcAft>
                <a:spcPts val="0"/>
              </a:spcAft>
              <a:buNone/>
            </a:pPr>
            <a:endParaRPr sz="1200"/>
          </a:p>
        </p:txBody>
      </p:sp>
      <p:pic>
        <p:nvPicPr>
          <p:cNvPr id="197" name="Google Shape;197;p30"/>
          <p:cNvPicPr preferRelativeResize="0"/>
          <p:nvPr/>
        </p:nvPicPr>
        <p:blipFill>
          <a:blip r:embed="rId3">
            <a:alphaModFix/>
          </a:blip>
          <a:stretch>
            <a:fillRect/>
          </a:stretch>
        </p:blipFill>
        <p:spPr>
          <a:xfrm>
            <a:off x="4074913" y="1083425"/>
            <a:ext cx="4206725" cy="3003600"/>
          </a:xfrm>
          <a:prstGeom prst="rect">
            <a:avLst/>
          </a:prstGeom>
          <a:noFill/>
          <a:ln>
            <a:noFill/>
          </a:ln>
        </p:spPr>
      </p:pic>
      <p:sp>
        <p:nvSpPr>
          <p:cNvPr id="198" name="Google Shape;198;p30"/>
          <p:cNvSpPr txBox="1"/>
          <p:nvPr/>
        </p:nvSpPr>
        <p:spPr>
          <a:xfrm>
            <a:off x="3715875" y="4465900"/>
            <a:ext cx="5236800" cy="402600"/>
          </a:xfrm>
          <a:prstGeom prst="rect">
            <a:avLst/>
          </a:prstGeom>
          <a:noFill/>
          <a:ln>
            <a:noFill/>
          </a:ln>
        </p:spPr>
        <p:txBody>
          <a:bodyPr spcFirstLastPara="1" wrap="square" lIns="91425" tIns="91425" rIns="91425" bIns="91425" anchor="t" anchorCtr="0">
            <a:noAutofit/>
          </a:bodyPr>
          <a:lstStyle/>
          <a:p>
            <a:pPr marL="457200" lvl="0" indent="-457200" algn="r" rtl="0">
              <a:lnSpc>
                <a:spcPct val="115000"/>
              </a:lnSpc>
              <a:spcBef>
                <a:spcPts val="1200"/>
              </a:spcBef>
              <a:spcAft>
                <a:spcPts val="1200"/>
              </a:spcAft>
              <a:buNone/>
            </a:pPr>
            <a:r>
              <a:rPr lang="en" sz="1100">
                <a:solidFill>
                  <a:schemeClr val="lt1"/>
                </a:solidFill>
                <a:latin typeface="Shadows Into Light Two"/>
                <a:ea typeface="Shadows Into Light Two"/>
                <a:cs typeface="Shadows Into Light Two"/>
                <a:sym typeface="Shadows Into Light Two"/>
              </a:rPr>
              <a:t>Source: (J. Mardekian, personal communication, April 9 , 2020)</a:t>
            </a:r>
            <a:endParaRPr>
              <a:latin typeface="Shadows Into Light Two"/>
              <a:ea typeface="Shadows Into Light Two"/>
              <a:cs typeface="Shadows Into Light Two"/>
              <a:sym typeface="Shadows Into Light Two"/>
            </a:endParaRPr>
          </a:p>
        </p:txBody>
      </p:sp>
      <p:sp>
        <p:nvSpPr>
          <p:cNvPr id="199" name="Google Shape;199;p30"/>
          <p:cNvSpPr txBox="1"/>
          <p:nvPr/>
        </p:nvSpPr>
        <p:spPr>
          <a:xfrm flipH="1">
            <a:off x="339100" y="1634650"/>
            <a:ext cx="3193800" cy="30036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000">
                <a:solidFill>
                  <a:schemeClr val="lt1"/>
                </a:solidFill>
                <a:latin typeface="Shadows Into Light Two"/>
                <a:ea typeface="Shadows Into Light Two"/>
                <a:cs typeface="Shadows Into Light Two"/>
                <a:sym typeface="Shadows Into Light Two"/>
              </a:rPr>
              <a:t>&gt; #By this point, we already have an idea that the most significant variables to y are checks, colour, employed, and citizen, but we want to still want to see what models we will get if we do the different types of selection.</a:t>
            </a:r>
            <a:endParaRPr sz="2000">
              <a:solidFill>
                <a:schemeClr val="lt1"/>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endParaRPr>
              <a:latin typeface="Sniglet"/>
              <a:ea typeface="Sniglet"/>
              <a:cs typeface="Sniglet"/>
              <a:sym typeface="Snigle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117900" y="7560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Step 4: Better Understanding Of Our Model </a:t>
            </a:r>
            <a:endParaRPr>
              <a:latin typeface="Fredericka the Great"/>
              <a:ea typeface="Fredericka the Great"/>
              <a:cs typeface="Fredericka the Great"/>
              <a:sym typeface="Fredericka the Great"/>
            </a:endParaRPr>
          </a:p>
        </p:txBody>
      </p:sp>
      <p:sp>
        <p:nvSpPr>
          <p:cNvPr id="205" name="Google Shape;205;p31"/>
          <p:cNvSpPr txBox="1">
            <a:spLocks noGrp="1"/>
          </p:cNvSpPr>
          <p:nvPr>
            <p:ph type="body" idx="1"/>
          </p:nvPr>
        </p:nvSpPr>
        <p:spPr>
          <a:xfrm>
            <a:off x="581100" y="534675"/>
            <a:ext cx="8229600" cy="250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500">
                <a:latin typeface="Shadows Into Light Two"/>
                <a:ea typeface="Shadows Into Light Two"/>
                <a:cs typeface="Shadows Into Light Two"/>
                <a:sym typeface="Shadows Into Light Two"/>
              </a:rPr>
              <a:t>&gt;logistic.display(logmodel)</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#obtain the percentage change in odds (pi/(1-pi)) for every</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#1-unit increase in Xi, holding all other X's fixed</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(exp(coef(logmodel)) - 1) * 100 #calculates odds ratio</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a:latin typeface="Shadows Into Light Two"/>
              <a:ea typeface="Shadows Into Light Two"/>
              <a:cs typeface="Shadows Into Light Two"/>
              <a:sym typeface="Shadows Into Light Two"/>
            </a:endParaRPr>
          </a:p>
        </p:txBody>
      </p:sp>
      <p:pic>
        <p:nvPicPr>
          <p:cNvPr id="206" name="Google Shape;206;p31"/>
          <p:cNvPicPr preferRelativeResize="0"/>
          <p:nvPr/>
        </p:nvPicPr>
        <p:blipFill>
          <a:blip r:embed="rId3">
            <a:alphaModFix/>
          </a:blip>
          <a:stretch>
            <a:fillRect/>
          </a:stretch>
        </p:blipFill>
        <p:spPr>
          <a:xfrm>
            <a:off x="944025" y="990850"/>
            <a:ext cx="6586324" cy="2424450"/>
          </a:xfrm>
          <a:prstGeom prst="rect">
            <a:avLst/>
          </a:prstGeom>
          <a:noFill/>
          <a:ln>
            <a:noFill/>
          </a:ln>
        </p:spPr>
      </p:pic>
      <p:pic>
        <p:nvPicPr>
          <p:cNvPr id="207" name="Google Shape;207;p31"/>
          <p:cNvPicPr preferRelativeResize="0"/>
          <p:nvPr/>
        </p:nvPicPr>
        <p:blipFill>
          <a:blip r:embed="rId4">
            <a:alphaModFix/>
          </a:blip>
          <a:stretch>
            <a:fillRect/>
          </a:stretch>
        </p:blipFill>
        <p:spPr>
          <a:xfrm>
            <a:off x="323850" y="4633600"/>
            <a:ext cx="8496300" cy="34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title"/>
          </p:nvPr>
        </p:nvSpPr>
        <p:spPr>
          <a:xfrm>
            <a:off x="117900" y="19955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Step 5: Can We Reduce The Amount of Independent Variables To Reduce Chance Of Overfitting?</a:t>
            </a:r>
            <a:endParaRPr>
              <a:latin typeface="Fredericka the Great"/>
              <a:ea typeface="Fredericka the Great"/>
              <a:cs typeface="Fredericka the Great"/>
              <a:sym typeface="Fredericka the Great"/>
            </a:endParaRPr>
          </a:p>
        </p:txBody>
      </p:sp>
      <p:sp>
        <p:nvSpPr>
          <p:cNvPr id="213" name="Google Shape;213;p32"/>
          <p:cNvSpPr txBox="1">
            <a:spLocks noGrp="1"/>
          </p:cNvSpPr>
          <p:nvPr>
            <p:ph type="body" idx="1"/>
          </p:nvPr>
        </p:nvSpPr>
        <p:spPr>
          <a:xfrm>
            <a:off x="457200" y="1122750"/>
            <a:ext cx="8229600" cy="390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900">
                <a:latin typeface="Shadows Into Light Two"/>
                <a:ea typeface="Shadows Into Light Two"/>
                <a:cs typeface="Shadows Into Light Two"/>
                <a:sym typeface="Shadows Into Light Two"/>
              </a:rPr>
              <a:t>&gt; #We want to know if we need to include all independent variables of the dataset in this model.</a:t>
            </a:r>
            <a:endParaRPr sz="19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endParaRPr sz="1900">
              <a:latin typeface="Shadows Into Light Two"/>
              <a:ea typeface="Shadows Into Light Two"/>
              <a:cs typeface="Shadows Into Light Two"/>
              <a:sym typeface="Shadows Into Light Two"/>
            </a:endParaRPr>
          </a:p>
          <a:p>
            <a:pPr marL="0" lvl="0" indent="0" algn="l" rtl="0">
              <a:spcBef>
                <a:spcPts val="600"/>
              </a:spcBef>
              <a:spcAft>
                <a:spcPts val="0"/>
              </a:spcAft>
              <a:buNone/>
            </a:pPr>
            <a:r>
              <a:rPr lang="en" sz="1900">
                <a:latin typeface="Shadows Into Light Two"/>
                <a:ea typeface="Shadows Into Light Two"/>
                <a:cs typeface="Shadows Into Light Two"/>
                <a:sym typeface="Shadows Into Light Two"/>
              </a:rPr>
              <a:t>&gt; #Fewer variables means less variance and less variance means less chance of overfitting. </a:t>
            </a:r>
            <a:endParaRPr sz="19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endParaRPr sz="1900">
              <a:latin typeface="Shadows Into Light Two"/>
              <a:ea typeface="Shadows Into Light Two"/>
              <a:cs typeface="Shadows Into Light Two"/>
              <a:sym typeface="Shadows Into Light Two"/>
            </a:endParaRPr>
          </a:p>
          <a:p>
            <a:pPr marL="0" lvl="0" indent="0" algn="l" rtl="0">
              <a:spcBef>
                <a:spcPts val="600"/>
              </a:spcBef>
              <a:spcAft>
                <a:spcPts val="0"/>
              </a:spcAft>
              <a:buNone/>
            </a:pPr>
            <a:r>
              <a:rPr lang="en" sz="1900">
                <a:latin typeface="Shadows Into Light Two"/>
                <a:ea typeface="Shadows Into Light Two"/>
                <a:cs typeface="Shadows Into Light Two"/>
                <a:sym typeface="Shadows Into Light Two"/>
              </a:rPr>
              <a:t>&gt; #We will use model selection to find which independent variables are significant in predicting the dependent variable.</a:t>
            </a:r>
            <a:endParaRPr sz="19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endParaRPr sz="19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900">
                <a:latin typeface="Shadows Into Light Two"/>
                <a:ea typeface="Shadows Into Light Two"/>
                <a:cs typeface="Shadows Into Light Two"/>
                <a:sym typeface="Shadows Into Light Two"/>
              </a:rPr>
              <a:t>&gt; #Generate stepwise selection procedures on the 7 predictors provided in the logmod statement.</a:t>
            </a:r>
            <a:endParaRPr sz="1900">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sz="1900">
              <a:latin typeface="Shadows Into Light Two"/>
              <a:ea typeface="Shadows Into Light Two"/>
              <a:cs typeface="Shadows Into Light Two"/>
              <a:sym typeface="Shadows Into Light Tw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6000" y="94900"/>
            <a:ext cx="9156000" cy="41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Step 6: Forward Selection </a:t>
            </a:r>
            <a:endParaRPr>
              <a:latin typeface="Fredericka the Great"/>
              <a:ea typeface="Fredericka the Great"/>
              <a:cs typeface="Fredericka the Great"/>
              <a:sym typeface="Fredericka the Great"/>
            </a:endParaRPr>
          </a:p>
        </p:txBody>
      </p:sp>
      <p:sp>
        <p:nvSpPr>
          <p:cNvPr id="219" name="Google Shape;219;p33"/>
          <p:cNvSpPr txBox="1">
            <a:spLocks noGrp="1"/>
          </p:cNvSpPr>
          <p:nvPr>
            <p:ph type="body" idx="1"/>
          </p:nvPr>
        </p:nvSpPr>
        <p:spPr>
          <a:xfrm>
            <a:off x="457200" y="558000"/>
            <a:ext cx="8229600" cy="250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latin typeface="Shadows Into Light Two"/>
                <a:ea typeface="Shadows Into Light Two"/>
                <a:cs typeface="Shadows Into Light Two"/>
                <a:sym typeface="Shadows Into Light Two"/>
              </a:rPr>
              <a:t>&gt; stepwiselogit(data=Arrests,y, exclude = NULL, include = NULL, selection = "forward",</a:t>
            </a:r>
            <a:endParaRPr>
              <a:latin typeface="Shadows Into Light Two"/>
              <a:ea typeface="Shadows Into Light Two"/>
              <a:cs typeface="Shadows Into Light Two"/>
              <a:sym typeface="Shadows Into Light Two"/>
            </a:endParaRPr>
          </a:p>
          <a:p>
            <a:pPr marL="0" lvl="0" indent="0" algn="l" rtl="0">
              <a:spcBef>
                <a:spcPts val="600"/>
              </a:spcBef>
              <a:spcAft>
                <a:spcPts val="0"/>
              </a:spcAft>
              <a:buNone/>
            </a:pPr>
            <a:r>
              <a:rPr lang="en">
                <a:latin typeface="Shadows Into Light Two"/>
                <a:ea typeface="Shadows Into Light Two"/>
                <a:cs typeface="Shadows Into Light Two"/>
                <a:sym typeface="Shadows Into Light Two"/>
              </a:rPr>
              <a:t>+               select = "AIC", sle = 0.15, sls = 0.15)</a:t>
            </a:r>
            <a:endParaRPr>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sz="1500">
              <a:latin typeface="Shadows Into Light Two"/>
              <a:ea typeface="Shadows Into Light Two"/>
              <a:cs typeface="Shadows Into Light Two"/>
              <a:sym typeface="Shadows Into Light Two"/>
            </a:endParaRPr>
          </a:p>
        </p:txBody>
      </p:sp>
      <p:pic>
        <p:nvPicPr>
          <p:cNvPr id="220" name="Google Shape;220;p33"/>
          <p:cNvPicPr preferRelativeResize="0"/>
          <p:nvPr/>
        </p:nvPicPr>
        <p:blipFill>
          <a:blip r:embed="rId3">
            <a:alphaModFix/>
          </a:blip>
          <a:stretch>
            <a:fillRect/>
          </a:stretch>
        </p:blipFill>
        <p:spPr>
          <a:xfrm>
            <a:off x="1841700" y="1855050"/>
            <a:ext cx="5773776" cy="2932325"/>
          </a:xfrm>
          <a:prstGeom prst="rect">
            <a:avLst/>
          </a:prstGeom>
          <a:noFill/>
          <a:ln>
            <a:noFill/>
          </a:ln>
        </p:spPr>
      </p:pic>
      <p:sp>
        <p:nvSpPr>
          <p:cNvPr id="221" name="Google Shape;221;p33"/>
          <p:cNvSpPr txBox="1"/>
          <p:nvPr/>
        </p:nvSpPr>
        <p:spPr>
          <a:xfrm>
            <a:off x="3715875" y="4618300"/>
            <a:ext cx="5236800" cy="402600"/>
          </a:xfrm>
          <a:prstGeom prst="rect">
            <a:avLst/>
          </a:prstGeom>
          <a:noFill/>
          <a:ln>
            <a:noFill/>
          </a:ln>
        </p:spPr>
        <p:txBody>
          <a:bodyPr spcFirstLastPara="1" wrap="square" lIns="91425" tIns="91425" rIns="91425" bIns="91425" anchor="t" anchorCtr="0">
            <a:noAutofit/>
          </a:bodyPr>
          <a:lstStyle/>
          <a:p>
            <a:pPr marL="457200" lvl="0" indent="-457200" algn="r" rtl="0">
              <a:lnSpc>
                <a:spcPct val="115000"/>
              </a:lnSpc>
              <a:spcBef>
                <a:spcPts val="1200"/>
              </a:spcBef>
              <a:spcAft>
                <a:spcPts val="1200"/>
              </a:spcAft>
              <a:buNone/>
            </a:pPr>
            <a:r>
              <a:rPr lang="en" sz="1100">
                <a:solidFill>
                  <a:schemeClr val="lt1"/>
                </a:solidFill>
                <a:latin typeface="Shadows Into Light Two"/>
                <a:ea typeface="Shadows Into Light Two"/>
                <a:cs typeface="Shadows Into Light Two"/>
                <a:sym typeface="Shadows Into Light Two"/>
              </a:rPr>
              <a:t>Source: (J. Mardekian, personal communication, April 9 , 2020)</a:t>
            </a:r>
            <a:endParaRPr>
              <a:latin typeface="Shadows Into Light Two"/>
              <a:ea typeface="Shadows Into Light Two"/>
              <a:cs typeface="Shadows Into Light Two"/>
              <a:sym typeface="Shadows Into Light Tw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6000" y="57275"/>
            <a:ext cx="9156000" cy="41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Step 7: Backward Elimination</a:t>
            </a:r>
            <a:endParaRPr>
              <a:latin typeface="Fredericka the Great"/>
              <a:ea typeface="Fredericka the Great"/>
              <a:cs typeface="Fredericka the Great"/>
              <a:sym typeface="Fredericka the Great"/>
            </a:endParaRPr>
          </a:p>
        </p:txBody>
      </p:sp>
      <p:sp>
        <p:nvSpPr>
          <p:cNvPr id="227" name="Google Shape;227;p34"/>
          <p:cNvSpPr txBox="1">
            <a:spLocks noGrp="1"/>
          </p:cNvSpPr>
          <p:nvPr>
            <p:ph type="body" idx="1"/>
          </p:nvPr>
        </p:nvSpPr>
        <p:spPr>
          <a:xfrm>
            <a:off x="457200" y="520400"/>
            <a:ext cx="8229600" cy="250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latin typeface="Shadows Into Light Two"/>
                <a:ea typeface="Shadows Into Light Two"/>
                <a:cs typeface="Shadows Into Light Two"/>
                <a:sym typeface="Shadows Into Light Two"/>
              </a:rPr>
              <a:t>&gt; stepwiselogit(data=Arrests,y, exclude = NULL, include = NULL, selection = "backward",</a:t>
            </a:r>
            <a:endParaRPr>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a:latin typeface="Shadows Into Light Two"/>
                <a:ea typeface="Shadows Into Light Two"/>
                <a:cs typeface="Shadows Into Light Two"/>
                <a:sym typeface="Shadows Into Light Two"/>
              </a:rPr>
              <a:t>+               select = "AIC", sle = 0.15, sls = 0.15)</a:t>
            </a:r>
            <a:endParaRPr>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endParaRPr sz="1500">
              <a:latin typeface="Shadows Into Light Two"/>
              <a:ea typeface="Shadows Into Light Two"/>
              <a:cs typeface="Shadows Into Light Two"/>
              <a:sym typeface="Shadows Into Light Two"/>
            </a:endParaRPr>
          </a:p>
        </p:txBody>
      </p:sp>
      <p:pic>
        <p:nvPicPr>
          <p:cNvPr id="228" name="Google Shape;228;p34"/>
          <p:cNvPicPr preferRelativeResize="0"/>
          <p:nvPr/>
        </p:nvPicPr>
        <p:blipFill>
          <a:blip r:embed="rId3">
            <a:alphaModFix/>
          </a:blip>
          <a:stretch>
            <a:fillRect/>
          </a:stretch>
        </p:blipFill>
        <p:spPr>
          <a:xfrm>
            <a:off x="1687063" y="1835150"/>
            <a:ext cx="5769864" cy="2935224"/>
          </a:xfrm>
          <a:prstGeom prst="rect">
            <a:avLst/>
          </a:prstGeom>
          <a:noFill/>
          <a:ln>
            <a:noFill/>
          </a:ln>
        </p:spPr>
      </p:pic>
      <p:sp>
        <p:nvSpPr>
          <p:cNvPr id="229" name="Google Shape;229;p34"/>
          <p:cNvSpPr txBox="1"/>
          <p:nvPr/>
        </p:nvSpPr>
        <p:spPr>
          <a:xfrm>
            <a:off x="3715875" y="4618300"/>
            <a:ext cx="5236800" cy="402600"/>
          </a:xfrm>
          <a:prstGeom prst="rect">
            <a:avLst/>
          </a:prstGeom>
          <a:noFill/>
          <a:ln>
            <a:noFill/>
          </a:ln>
        </p:spPr>
        <p:txBody>
          <a:bodyPr spcFirstLastPara="1" wrap="square" lIns="91425" tIns="91425" rIns="91425" bIns="91425" anchor="t" anchorCtr="0">
            <a:noAutofit/>
          </a:bodyPr>
          <a:lstStyle/>
          <a:p>
            <a:pPr marL="457200" lvl="0" indent="-457200" algn="r" rtl="0">
              <a:lnSpc>
                <a:spcPct val="115000"/>
              </a:lnSpc>
              <a:spcBef>
                <a:spcPts val="1200"/>
              </a:spcBef>
              <a:spcAft>
                <a:spcPts val="1200"/>
              </a:spcAft>
              <a:buNone/>
            </a:pPr>
            <a:r>
              <a:rPr lang="en" sz="1100">
                <a:solidFill>
                  <a:schemeClr val="lt1"/>
                </a:solidFill>
                <a:latin typeface="Shadows Into Light Two"/>
                <a:ea typeface="Shadows Into Light Two"/>
                <a:cs typeface="Shadows Into Light Two"/>
                <a:sym typeface="Shadows Into Light Two"/>
              </a:rPr>
              <a:t>Source: (J. Mardekian, personal communication, April 9 , 2020)</a:t>
            </a:r>
            <a:endParaRPr>
              <a:latin typeface="Shadows Into Light Two"/>
              <a:ea typeface="Shadows Into Light Two"/>
              <a:cs typeface="Shadows Into Light Two"/>
              <a:sym typeface="Shadows Into Light Tw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6000" y="76075"/>
            <a:ext cx="9156000" cy="41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Step 8: Bidirectional Selection</a:t>
            </a:r>
            <a:endParaRPr>
              <a:latin typeface="Fredericka the Great"/>
              <a:ea typeface="Fredericka the Great"/>
              <a:cs typeface="Fredericka the Great"/>
              <a:sym typeface="Fredericka the Great"/>
            </a:endParaRPr>
          </a:p>
        </p:txBody>
      </p:sp>
      <p:sp>
        <p:nvSpPr>
          <p:cNvPr id="235" name="Google Shape;235;p35"/>
          <p:cNvSpPr txBox="1">
            <a:spLocks noGrp="1"/>
          </p:cNvSpPr>
          <p:nvPr>
            <p:ph type="body" idx="1"/>
          </p:nvPr>
        </p:nvSpPr>
        <p:spPr>
          <a:xfrm>
            <a:off x="457200" y="492175"/>
            <a:ext cx="8229600" cy="250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latin typeface="Shadows Into Light Two"/>
                <a:ea typeface="Shadows Into Light Two"/>
                <a:cs typeface="Shadows Into Light Two"/>
                <a:sym typeface="Shadows Into Light Two"/>
              </a:rPr>
              <a:t>&gt; stepwiselogit(data=Arrests,y, exclude = NULL, include = NULL, selection = "bidirection",</a:t>
            </a:r>
            <a:endParaRPr>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a:latin typeface="Shadows Into Light Two"/>
                <a:ea typeface="Shadows Into Light Two"/>
                <a:cs typeface="Shadows Into Light Two"/>
                <a:sym typeface="Shadows Into Light Two"/>
              </a:rPr>
              <a:t>+               select = "AIC", sle = 0.15, sls = 0.15)</a:t>
            </a:r>
            <a:endParaRPr>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endParaRPr>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endParaRPr sz="1500">
              <a:latin typeface="Shadows Into Light Two"/>
              <a:ea typeface="Shadows Into Light Two"/>
              <a:cs typeface="Shadows Into Light Two"/>
              <a:sym typeface="Shadows Into Light Two"/>
            </a:endParaRPr>
          </a:p>
        </p:txBody>
      </p:sp>
      <p:pic>
        <p:nvPicPr>
          <p:cNvPr id="236" name="Google Shape;236;p35"/>
          <p:cNvPicPr preferRelativeResize="0"/>
          <p:nvPr/>
        </p:nvPicPr>
        <p:blipFill>
          <a:blip r:embed="rId3">
            <a:alphaModFix/>
          </a:blip>
          <a:stretch>
            <a:fillRect/>
          </a:stretch>
        </p:blipFill>
        <p:spPr>
          <a:xfrm>
            <a:off x="1687063" y="1861800"/>
            <a:ext cx="5769864" cy="2935224"/>
          </a:xfrm>
          <a:prstGeom prst="rect">
            <a:avLst/>
          </a:prstGeom>
          <a:noFill/>
          <a:ln>
            <a:noFill/>
          </a:ln>
        </p:spPr>
      </p:pic>
      <p:sp>
        <p:nvSpPr>
          <p:cNvPr id="237" name="Google Shape;237;p35"/>
          <p:cNvSpPr txBox="1"/>
          <p:nvPr/>
        </p:nvSpPr>
        <p:spPr>
          <a:xfrm>
            <a:off x="3715875" y="4618300"/>
            <a:ext cx="5236800" cy="402600"/>
          </a:xfrm>
          <a:prstGeom prst="rect">
            <a:avLst/>
          </a:prstGeom>
          <a:noFill/>
          <a:ln>
            <a:noFill/>
          </a:ln>
        </p:spPr>
        <p:txBody>
          <a:bodyPr spcFirstLastPara="1" wrap="square" lIns="91425" tIns="91425" rIns="91425" bIns="91425" anchor="t" anchorCtr="0">
            <a:noAutofit/>
          </a:bodyPr>
          <a:lstStyle/>
          <a:p>
            <a:pPr marL="457200" lvl="0" indent="-457200" algn="r" rtl="0">
              <a:lnSpc>
                <a:spcPct val="115000"/>
              </a:lnSpc>
              <a:spcBef>
                <a:spcPts val="1200"/>
              </a:spcBef>
              <a:spcAft>
                <a:spcPts val="1200"/>
              </a:spcAft>
              <a:buNone/>
            </a:pPr>
            <a:r>
              <a:rPr lang="en" sz="1100">
                <a:solidFill>
                  <a:schemeClr val="lt1"/>
                </a:solidFill>
                <a:latin typeface="Shadows Into Light Two"/>
                <a:ea typeface="Shadows Into Light Two"/>
                <a:cs typeface="Shadows Into Light Two"/>
                <a:sym typeface="Shadows Into Light Two"/>
              </a:rPr>
              <a:t>Source: (J. Mardekian, personal communication, April 9 , 2020)</a:t>
            </a:r>
            <a:endParaRPr>
              <a:latin typeface="Shadows Into Light Two"/>
              <a:ea typeface="Shadows Into Light Two"/>
              <a:cs typeface="Shadows Into Light Two"/>
              <a:sym typeface="Shadows Into Light Tw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163650" y="69650"/>
            <a:ext cx="88167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Step 9: K- Fold Cross Validation To Choose The Model With The Most Accuracy </a:t>
            </a:r>
            <a:endParaRPr>
              <a:latin typeface="Fredericka the Great"/>
              <a:ea typeface="Fredericka the Great"/>
              <a:cs typeface="Fredericka the Great"/>
              <a:sym typeface="Fredericka the Great"/>
            </a:endParaRPr>
          </a:p>
        </p:txBody>
      </p:sp>
      <p:sp>
        <p:nvSpPr>
          <p:cNvPr id="243" name="Google Shape;243;p36"/>
          <p:cNvSpPr txBox="1">
            <a:spLocks noGrp="1"/>
          </p:cNvSpPr>
          <p:nvPr>
            <p:ph type="body" idx="1"/>
          </p:nvPr>
        </p:nvSpPr>
        <p:spPr>
          <a:xfrm>
            <a:off x="457200" y="927050"/>
            <a:ext cx="8229600" cy="4216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latin typeface="Shadows Into Light Two"/>
                <a:ea typeface="Shadows Into Light Two"/>
                <a:cs typeface="Shadows Into Light Two"/>
                <a:sym typeface="Shadows Into Light Two"/>
              </a:rPr>
              <a:t>&gt; #We found that no matter what model selection technique we did, there are the same 4 significant independent variables for fitting our dependent variable and the model is the same model for each. Note that the lower AIC, the better!</a:t>
            </a:r>
            <a:endParaRPr sz="18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800">
                <a:latin typeface="Shadows Into Light Two"/>
                <a:ea typeface="Shadows Into Light Two"/>
                <a:cs typeface="Shadows Into Light Two"/>
                <a:sym typeface="Shadows Into Light Two"/>
              </a:rPr>
              <a:t>&gt; #But we need to know if there is still a better model where we can avoid overfitting. </a:t>
            </a:r>
            <a:endParaRPr sz="18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800">
                <a:latin typeface="Shadows Into Light Two"/>
                <a:ea typeface="Shadows Into Light Two"/>
                <a:cs typeface="Shadows Into Light Two"/>
                <a:sym typeface="Shadows Into Light Two"/>
              </a:rPr>
              <a:t>&gt; #Only looking at the AIC to determine which model you would choose is generally not enough in making sure you selected the best model.</a:t>
            </a:r>
            <a:endParaRPr sz="18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800">
                <a:latin typeface="Shadows Into Light Two"/>
                <a:ea typeface="Shadows Into Light Two"/>
                <a:cs typeface="Shadows Into Light Two"/>
                <a:sym typeface="Shadows Into Light Two"/>
              </a:rPr>
              <a:t>&gt; #We need to assess the accuracy and validity of each model to determine which model we should choose by Cross Validation or CV.</a:t>
            </a:r>
            <a:endParaRPr sz="18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800">
                <a:latin typeface="Shadows Into Light Two"/>
                <a:ea typeface="Shadows Into Light Two"/>
                <a:cs typeface="Shadows Into Light Two"/>
                <a:sym typeface="Shadows Into Light Two"/>
              </a:rPr>
              <a:t>&gt; #The technique we will use for CV is K-Fold Cross Validation because it has the advantage of using all data for estimating the model over other CV techniques.</a:t>
            </a:r>
            <a:endParaRPr sz="18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800">
                <a:latin typeface="Shadows Into Light Two"/>
                <a:ea typeface="Shadows Into Light Two"/>
                <a:cs typeface="Shadows Into Light Two"/>
                <a:sym typeface="Shadows Into Light Two"/>
              </a:rPr>
              <a:t>&gt; #We will go with a 10-Fold Cross Validation as k=10 is very common in applied machine learning and can yield test error estimates that do not suffer from high bias or variance. k=10 is also recommended if you are ever struggling with choosing a k.</a:t>
            </a:r>
            <a:endParaRPr sz="1800">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sz="1500">
              <a:latin typeface="Shadows Into Light Two"/>
              <a:ea typeface="Shadows Into Light Two"/>
              <a:cs typeface="Shadows Into Light Two"/>
              <a:sym typeface="Shadows Into Light Tw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6000" y="1623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Step 10: Comparing Our Model We Got From Model Selection Techniques With A Model With the 3 Most Significant Variables </a:t>
            </a:r>
            <a:endParaRPr>
              <a:latin typeface="Fredericka the Great"/>
              <a:ea typeface="Fredericka the Great"/>
              <a:cs typeface="Fredericka the Great"/>
              <a:sym typeface="Fredericka the Great"/>
            </a:endParaRPr>
          </a:p>
        </p:txBody>
      </p:sp>
      <p:sp>
        <p:nvSpPr>
          <p:cNvPr id="249" name="Google Shape;249;p37"/>
          <p:cNvSpPr txBox="1">
            <a:spLocks noGrp="1"/>
          </p:cNvSpPr>
          <p:nvPr>
            <p:ph type="body" idx="1"/>
          </p:nvPr>
        </p:nvSpPr>
        <p:spPr>
          <a:xfrm>
            <a:off x="457200" y="1538550"/>
            <a:ext cx="8229600" cy="323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solidFill>
                  <a:schemeClr val="lt1"/>
                </a:solidFill>
                <a:latin typeface="Shadows Into Light Two"/>
                <a:ea typeface="Shadows Into Light Two"/>
                <a:cs typeface="Shadows Into Light Two"/>
                <a:sym typeface="Shadows Into Light Two"/>
              </a:rPr>
              <a:t>&gt; #Since we already know that no matter what selection technique we do, we get the same model, we can try to compare the model we got with a model that has the 3 most significant independent variables.</a:t>
            </a:r>
            <a:endParaRPr>
              <a:solidFill>
                <a:schemeClr val="lt1"/>
              </a:solidFill>
              <a:latin typeface="Shadows Into Light Two"/>
              <a:ea typeface="Shadows Into Light Two"/>
              <a:cs typeface="Shadows Into Light Two"/>
              <a:sym typeface="Shadows Into Light Two"/>
            </a:endParaRPr>
          </a:p>
          <a:p>
            <a:pPr marL="0" lvl="0" indent="0" algn="l" rtl="0">
              <a:spcBef>
                <a:spcPts val="600"/>
              </a:spcBef>
              <a:spcAft>
                <a:spcPts val="0"/>
              </a:spcAft>
              <a:buNone/>
            </a:pPr>
            <a:r>
              <a:rPr lang="en">
                <a:solidFill>
                  <a:schemeClr val="lt1"/>
                </a:solidFill>
                <a:latin typeface="Shadows Into Light Two"/>
                <a:ea typeface="Shadows Into Light Two"/>
                <a:cs typeface="Shadows Into Light Two"/>
                <a:sym typeface="Shadows Into Light Two"/>
              </a:rPr>
              <a:t>forward &lt;- glm(released  ~ checks + employed + citizen + colour, data=Arrests, family = "binomial")</a:t>
            </a:r>
            <a:endParaRPr>
              <a:solidFill>
                <a:schemeClr val="lt1"/>
              </a:solidFill>
              <a:latin typeface="Shadows Into Light Two"/>
              <a:ea typeface="Shadows Into Light Two"/>
              <a:cs typeface="Shadows Into Light Two"/>
              <a:sym typeface="Shadows Into Light Two"/>
            </a:endParaRPr>
          </a:p>
          <a:p>
            <a:pPr marL="0" lvl="0" indent="0" algn="l" rtl="0">
              <a:spcBef>
                <a:spcPts val="600"/>
              </a:spcBef>
              <a:spcAft>
                <a:spcPts val="0"/>
              </a:spcAft>
              <a:buNone/>
            </a:pPr>
            <a:r>
              <a:rPr lang="en">
                <a:solidFill>
                  <a:schemeClr val="lt1"/>
                </a:solidFill>
                <a:latin typeface="Shadows Into Light Two"/>
                <a:ea typeface="Shadows Into Light Two"/>
                <a:cs typeface="Shadows Into Light Two"/>
                <a:sym typeface="Shadows Into Light Two"/>
              </a:rPr>
              <a:t>&gt; #looking at the forward selection output and finding the three most significant variables.</a:t>
            </a:r>
            <a:endParaRPr>
              <a:solidFill>
                <a:schemeClr val="lt1"/>
              </a:solidFill>
              <a:latin typeface="Shadows Into Light Two"/>
              <a:ea typeface="Shadows Into Light Two"/>
              <a:cs typeface="Shadows Into Light Two"/>
              <a:sym typeface="Shadows Into Light Two"/>
            </a:endParaRPr>
          </a:p>
          <a:p>
            <a:pPr marL="0" lvl="0" indent="0" algn="l" rtl="0">
              <a:spcBef>
                <a:spcPts val="600"/>
              </a:spcBef>
              <a:spcAft>
                <a:spcPts val="0"/>
              </a:spcAft>
              <a:buNone/>
            </a:pPr>
            <a:r>
              <a:rPr lang="en">
                <a:solidFill>
                  <a:schemeClr val="lt1"/>
                </a:solidFill>
                <a:latin typeface="Shadows Into Light Two"/>
                <a:ea typeface="Shadows Into Light Two"/>
                <a:cs typeface="Shadows Into Light Two"/>
                <a:sym typeface="Shadows Into Light Two"/>
              </a:rPr>
              <a:t>&gt; forward2 &lt;- glm(released ~ checks + employed + citizen, data=Arrests, family = "binomial")</a:t>
            </a:r>
            <a:endParaRPr>
              <a:solidFill>
                <a:schemeClr val="lt1"/>
              </a:solidFill>
              <a:latin typeface="Shadows Into Light Two"/>
              <a:ea typeface="Shadows Into Light Two"/>
              <a:cs typeface="Shadows Into Light Two"/>
              <a:sym typeface="Shadows Into Light Two"/>
            </a:endParaRPr>
          </a:p>
          <a:p>
            <a:pPr marL="457200" lvl="0" indent="-457200" algn="r" rtl="0">
              <a:lnSpc>
                <a:spcPct val="115000"/>
              </a:lnSpc>
              <a:spcBef>
                <a:spcPts val="1200"/>
              </a:spcBef>
              <a:spcAft>
                <a:spcPts val="0"/>
              </a:spcAft>
              <a:buNone/>
            </a:pPr>
            <a:r>
              <a:rPr lang="en" sz="1100">
                <a:solidFill>
                  <a:schemeClr val="lt1"/>
                </a:solidFill>
                <a:latin typeface="Shadows Into Light Two"/>
                <a:ea typeface="Shadows Into Light Two"/>
                <a:cs typeface="Shadows Into Light Two"/>
                <a:sym typeface="Shadows Into Light Two"/>
              </a:rPr>
              <a:t>Source: (J. Mardekian, personal communication, April 9 , 2020)</a:t>
            </a:r>
            <a:endParaRPr sz="1400">
              <a:solidFill>
                <a:srgbClr val="000000"/>
              </a:solidFill>
              <a:latin typeface="Shadows Into Light Two"/>
              <a:ea typeface="Shadows Into Light Two"/>
              <a:cs typeface="Shadows Into Light Two"/>
              <a:sym typeface="Shadows Into Light Two"/>
            </a:endParaRPr>
          </a:p>
          <a:p>
            <a:pPr marL="0" lvl="0" indent="0" algn="l" rtl="0">
              <a:spcBef>
                <a:spcPts val="1200"/>
              </a:spcBef>
              <a:spcAft>
                <a:spcPts val="0"/>
              </a:spcAft>
              <a:buNone/>
            </a:pPr>
            <a:endParaRPr sz="1500">
              <a:solidFill>
                <a:schemeClr val="lt1"/>
              </a:solidFill>
              <a:latin typeface="Shadows Into Light Two"/>
              <a:ea typeface="Shadows Into Light Two"/>
              <a:cs typeface="Shadows Into Light Two"/>
              <a:sym typeface="Shadows Into Light Two"/>
            </a:endParaRPr>
          </a:p>
          <a:p>
            <a:pPr marL="457200" lvl="0" indent="-457200" algn="r" rtl="0">
              <a:lnSpc>
                <a:spcPct val="115000"/>
              </a:lnSpc>
              <a:spcBef>
                <a:spcPts val="1200"/>
              </a:spcBef>
              <a:spcAft>
                <a:spcPts val="0"/>
              </a:spcAft>
              <a:buNone/>
            </a:pPr>
            <a:r>
              <a:rPr lang="en" sz="1100">
                <a:solidFill>
                  <a:schemeClr val="lt1"/>
                </a:solidFill>
                <a:latin typeface="Shadows Into Light Two"/>
                <a:ea typeface="Shadows Into Light Two"/>
                <a:cs typeface="Shadows Into Light Two"/>
                <a:sym typeface="Shadows Into Light Two"/>
              </a:rPr>
              <a:t>Source: (J. MaSource: (J. Mardekian, personal communication, April 9 , 2020)</a:t>
            </a:r>
            <a:endParaRPr sz="1400">
              <a:solidFill>
                <a:srgbClr val="000000"/>
              </a:solidFill>
              <a:latin typeface="Shadows Into Light Two"/>
              <a:ea typeface="Shadows Into Light Two"/>
              <a:cs typeface="Shadows Into Light Two"/>
              <a:sym typeface="Shadows Into Light Two"/>
            </a:endParaRPr>
          </a:p>
          <a:p>
            <a:pPr marL="457200" lvl="0" indent="-457200" algn="r" rtl="0">
              <a:lnSpc>
                <a:spcPct val="115000"/>
              </a:lnSpc>
              <a:spcBef>
                <a:spcPts val="1200"/>
              </a:spcBef>
              <a:spcAft>
                <a:spcPts val="0"/>
              </a:spcAft>
              <a:buNone/>
            </a:pPr>
            <a:r>
              <a:rPr lang="en" sz="1100">
                <a:solidFill>
                  <a:schemeClr val="lt1"/>
                </a:solidFill>
                <a:latin typeface="Shadows Into Light Two"/>
                <a:ea typeface="Shadows Into Light Two"/>
                <a:cs typeface="Shadows Into Light Two"/>
                <a:sym typeface="Shadows Into Light Two"/>
              </a:rPr>
              <a:t>rdekian, personal communication, April 9 , 2020)</a:t>
            </a:r>
            <a:endParaRPr sz="1400">
              <a:solidFill>
                <a:srgbClr val="000000"/>
              </a:solidFill>
              <a:latin typeface="Shadows Into Light Two"/>
              <a:ea typeface="Shadows Into Light Two"/>
              <a:cs typeface="Shadows Into Light Two"/>
              <a:sym typeface="Shadows Into Light Two"/>
            </a:endParaRPr>
          </a:p>
          <a:p>
            <a:pPr marL="0" lvl="0" indent="0" algn="l" rtl="0">
              <a:spcBef>
                <a:spcPts val="1200"/>
              </a:spcBef>
              <a:spcAft>
                <a:spcPts val="0"/>
              </a:spcAft>
              <a:buClr>
                <a:schemeClr val="dk1"/>
              </a:buClr>
              <a:buSzPts val="1100"/>
              <a:buFont typeface="Arial"/>
              <a:buNone/>
            </a:pPr>
            <a:endParaRPr sz="1500">
              <a:solidFill>
                <a:schemeClr val="lt1"/>
              </a:solidFill>
              <a:latin typeface="Shadows Into Light Two"/>
              <a:ea typeface="Shadows Into Light Two"/>
              <a:cs typeface="Shadows Into Light Two"/>
              <a:sym typeface="Shadows Into Light Tw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8"/>
          <p:cNvSpPr txBox="1">
            <a:spLocks noGrp="1"/>
          </p:cNvSpPr>
          <p:nvPr>
            <p:ph type="title"/>
          </p:nvPr>
        </p:nvSpPr>
        <p:spPr>
          <a:xfrm>
            <a:off x="-40650" y="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Step 11: Comparing Our Models </a:t>
            </a:r>
            <a:endParaRPr>
              <a:latin typeface="Fredericka the Great"/>
              <a:ea typeface="Fredericka the Great"/>
              <a:cs typeface="Fredericka the Great"/>
              <a:sym typeface="Fredericka the Great"/>
            </a:endParaRPr>
          </a:p>
        </p:txBody>
      </p:sp>
      <p:sp>
        <p:nvSpPr>
          <p:cNvPr id="255" name="Google Shape;255;p38"/>
          <p:cNvSpPr txBox="1">
            <a:spLocks noGrp="1"/>
          </p:cNvSpPr>
          <p:nvPr>
            <p:ph type="body" idx="1"/>
          </p:nvPr>
        </p:nvSpPr>
        <p:spPr>
          <a:xfrm>
            <a:off x="187550" y="388025"/>
            <a:ext cx="3161700" cy="250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latin typeface="Shadows Into Light Two"/>
                <a:ea typeface="Shadows Into Light Two"/>
                <a:cs typeface="Shadows Into Light Two"/>
                <a:sym typeface="Shadows Into Light Two"/>
              </a:rPr>
              <a:t>&gt; summary(forward)</a:t>
            </a:r>
            <a:endParaRPr sz="1800">
              <a:latin typeface="Shadows Into Light Two"/>
              <a:ea typeface="Shadows Into Light Two"/>
              <a:cs typeface="Shadows Into Light Two"/>
              <a:sym typeface="Shadows Into Light Two"/>
            </a:endParaRPr>
          </a:p>
        </p:txBody>
      </p:sp>
      <p:pic>
        <p:nvPicPr>
          <p:cNvPr id="256" name="Google Shape;256;p38"/>
          <p:cNvPicPr preferRelativeResize="0"/>
          <p:nvPr/>
        </p:nvPicPr>
        <p:blipFill>
          <a:blip r:embed="rId3">
            <a:alphaModFix/>
          </a:blip>
          <a:stretch>
            <a:fillRect/>
          </a:stretch>
        </p:blipFill>
        <p:spPr>
          <a:xfrm>
            <a:off x="187550" y="835688"/>
            <a:ext cx="4023350" cy="3418500"/>
          </a:xfrm>
          <a:prstGeom prst="rect">
            <a:avLst/>
          </a:prstGeom>
          <a:noFill/>
          <a:ln>
            <a:noFill/>
          </a:ln>
        </p:spPr>
      </p:pic>
      <p:sp>
        <p:nvSpPr>
          <p:cNvPr id="257" name="Google Shape;257;p38"/>
          <p:cNvSpPr txBox="1">
            <a:spLocks noGrp="1"/>
          </p:cNvSpPr>
          <p:nvPr>
            <p:ph type="body" idx="1"/>
          </p:nvPr>
        </p:nvSpPr>
        <p:spPr>
          <a:xfrm>
            <a:off x="4909700" y="388025"/>
            <a:ext cx="3161700" cy="250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latin typeface="Shadows Into Light Two"/>
                <a:ea typeface="Shadows Into Light Two"/>
                <a:cs typeface="Shadows Into Light Two"/>
                <a:sym typeface="Shadows Into Light Two"/>
              </a:rPr>
              <a:t>&gt; summary(forward2)</a:t>
            </a:r>
            <a:endParaRPr sz="1800">
              <a:latin typeface="Shadows Into Light Two"/>
              <a:ea typeface="Shadows Into Light Two"/>
              <a:cs typeface="Shadows Into Light Two"/>
              <a:sym typeface="Shadows Into Light Two"/>
            </a:endParaRPr>
          </a:p>
        </p:txBody>
      </p:sp>
      <p:pic>
        <p:nvPicPr>
          <p:cNvPr id="258" name="Google Shape;258;p38"/>
          <p:cNvPicPr preferRelativeResize="0"/>
          <p:nvPr/>
        </p:nvPicPr>
        <p:blipFill>
          <a:blip r:embed="rId4">
            <a:alphaModFix/>
          </a:blip>
          <a:stretch>
            <a:fillRect/>
          </a:stretch>
        </p:blipFill>
        <p:spPr>
          <a:xfrm>
            <a:off x="4909700" y="835700"/>
            <a:ext cx="4023349" cy="3418475"/>
          </a:xfrm>
          <a:prstGeom prst="rect">
            <a:avLst/>
          </a:prstGeom>
          <a:noFill/>
          <a:ln>
            <a:noFill/>
          </a:ln>
        </p:spPr>
      </p:pic>
      <p:sp>
        <p:nvSpPr>
          <p:cNvPr id="259" name="Google Shape;259;p38"/>
          <p:cNvSpPr txBox="1">
            <a:spLocks noGrp="1"/>
          </p:cNvSpPr>
          <p:nvPr>
            <p:ph type="body" idx="1"/>
          </p:nvPr>
        </p:nvSpPr>
        <p:spPr>
          <a:xfrm>
            <a:off x="-6000" y="4207150"/>
            <a:ext cx="9086700" cy="8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500">
                <a:latin typeface="Shadows Into Light Two"/>
                <a:ea typeface="Shadows Into Light Two"/>
                <a:cs typeface="Shadows Into Light Two"/>
                <a:sym typeface="Shadows Into Light Two"/>
              </a:rPr>
              <a:t>&gt;# Even though the model “forward” had the lower AIC, just looking at AIC is not enough because this does not tell you if this model generally works if you applied it to data outside of your training data. This is why we still need to do Cross Validation.</a:t>
            </a:r>
            <a:endParaRPr sz="1500">
              <a:latin typeface="Shadows Into Light Two"/>
              <a:ea typeface="Shadows Into Light Two"/>
              <a:cs typeface="Shadows Into Light Two"/>
              <a:sym typeface="Shadows Into Light Two"/>
            </a:endParaRPr>
          </a:p>
        </p:txBody>
      </p:sp>
      <p:cxnSp>
        <p:nvCxnSpPr>
          <p:cNvPr id="260" name="Google Shape;260;p38"/>
          <p:cNvCxnSpPr/>
          <p:nvPr/>
        </p:nvCxnSpPr>
        <p:spPr>
          <a:xfrm>
            <a:off x="4537350" y="913988"/>
            <a:ext cx="0" cy="3261900"/>
          </a:xfrm>
          <a:prstGeom prst="straightConnector1">
            <a:avLst/>
          </a:prstGeom>
          <a:noFill/>
          <a:ln w="28575" cap="flat" cmpd="sng">
            <a:solidFill>
              <a:schemeClr val="accent3"/>
            </a:solidFill>
            <a:prstDash val="lgDash"/>
            <a:round/>
            <a:headEnd type="none" w="med" len="med"/>
            <a:tailEnd type="none" w="med" len="med"/>
          </a:ln>
        </p:spPr>
      </p:cxnSp>
      <p:sp>
        <p:nvSpPr>
          <p:cNvPr id="261" name="Google Shape;261;p38"/>
          <p:cNvSpPr/>
          <p:nvPr/>
        </p:nvSpPr>
        <p:spPr>
          <a:xfrm>
            <a:off x="150450" y="3742425"/>
            <a:ext cx="818100" cy="3480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8"/>
          <p:cNvSpPr/>
          <p:nvPr/>
        </p:nvSpPr>
        <p:spPr>
          <a:xfrm>
            <a:off x="4863800" y="3678575"/>
            <a:ext cx="818100" cy="3480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txBox="1">
            <a:spLocks noGrp="1"/>
          </p:cNvSpPr>
          <p:nvPr>
            <p:ph type="title"/>
          </p:nvPr>
        </p:nvSpPr>
        <p:spPr>
          <a:xfrm>
            <a:off x="-6000" y="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latin typeface="Fredericka the Great"/>
                <a:ea typeface="Fredericka the Great"/>
                <a:cs typeface="Fredericka the Great"/>
                <a:sym typeface="Fredericka the Great"/>
              </a:rPr>
              <a:t>Step 12: Start The CV To Choose The Model Between “Forward” and “Forward2”</a:t>
            </a:r>
            <a:endParaRPr sz="2500">
              <a:latin typeface="Fredericka the Great"/>
              <a:ea typeface="Fredericka the Great"/>
              <a:cs typeface="Fredericka the Great"/>
              <a:sym typeface="Fredericka the Great"/>
            </a:endParaRPr>
          </a:p>
        </p:txBody>
      </p:sp>
      <p:sp>
        <p:nvSpPr>
          <p:cNvPr id="268" name="Google Shape;268;p39"/>
          <p:cNvSpPr txBox="1">
            <a:spLocks noGrp="1"/>
          </p:cNvSpPr>
          <p:nvPr>
            <p:ph type="body" idx="1"/>
          </p:nvPr>
        </p:nvSpPr>
        <p:spPr>
          <a:xfrm>
            <a:off x="61975" y="722300"/>
            <a:ext cx="9081900" cy="301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require(caret) #package used for cross validation </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library(e1071)</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 Define training control</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set.seed(13245)</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train.control &lt;- trainControl(method = "cv", number = 10)</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 Train the model forward (4 predictors)</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model_forward &lt;- train(released ~checks + employed + citizen + colour,data = Arrests, method = "glm",</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                     trControl = train.control)</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 Define training control</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set.seed(14235)</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train.control &lt;- trainControl(method = "cv", number = 10)</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 Train the model forward2 (3 predictors)</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model_forward2 &lt;- train(released ~ checks + employed + citizen,data = Arrests, method = "glm",</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                         trControl = train.control)</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sz="1500">
              <a:latin typeface="Shadows Into Light Two"/>
              <a:ea typeface="Shadows Into Light Two"/>
              <a:cs typeface="Shadows Into Light Two"/>
              <a:sym typeface="Shadows Into Light Two"/>
            </a:endParaRPr>
          </a:p>
        </p:txBody>
      </p:sp>
      <p:sp>
        <p:nvSpPr>
          <p:cNvPr id="269" name="Google Shape;269;p39"/>
          <p:cNvSpPr txBox="1"/>
          <p:nvPr/>
        </p:nvSpPr>
        <p:spPr>
          <a:xfrm>
            <a:off x="3837000" y="4664700"/>
            <a:ext cx="5236800" cy="402600"/>
          </a:xfrm>
          <a:prstGeom prst="rect">
            <a:avLst/>
          </a:prstGeom>
          <a:noFill/>
          <a:ln>
            <a:noFill/>
          </a:ln>
        </p:spPr>
        <p:txBody>
          <a:bodyPr spcFirstLastPara="1" wrap="square" lIns="91425" tIns="91425" rIns="91425" bIns="91425" anchor="t" anchorCtr="0">
            <a:noAutofit/>
          </a:bodyPr>
          <a:lstStyle/>
          <a:p>
            <a:pPr marL="457200" lvl="0" indent="-457200" algn="r" rtl="0">
              <a:lnSpc>
                <a:spcPct val="115000"/>
              </a:lnSpc>
              <a:spcBef>
                <a:spcPts val="1200"/>
              </a:spcBef>
              <a:spcAft>
                <a:spcPts val="1200"/>
              </a:spcAft>
              <a:buNone/>
            </a:pPr>
            <a:r>
              <a:rPr lang="en" sz="1100">
                <a:solidFill>
                  <a:schemeClr val="lt1"/>
                </a:solidFill>
                <a:latin typeface="Shadows Into Light Two"/>
                <a:ea typeface="Shadows Into Light Two"/>
                <a:cs typeface="Shadows Into Light Two"/>
                <a:sym typeface="Shadows Into Light Two"/>
              </a:rPr>
              <a:t>Source: (J. Mardekian, personal communication, April 9 , 2020)</a:t>
            </a:r>
            <a:endParaRPr>
              <a:latin typeface="Shadows Into Light Two"/>
              <a:ea typeface="Shadows Into Light Two"/>
              <a:cs typeface="Shadows Into Light Two"/>
              <a:sym typeface="Shadows Into Light Tw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latin typeface="Fredericka the Great"/>
                <a:ea typeface="Fredericka the Great"/>
                <a:cs typeface="Fredericka the Great"/>
                <a:sym typeface="Fredericka the Great"/>
              </a:rPr>
              <a:t>1.</a:t>
            </a:r>
            <a:endParaRPr sz="6000">
              <a:latin typeface="Fredericka the Great"/>
              <a:ea typeface="Fredericka the Great"/>
              <a:cs typeface="Fredericka the Great"/>
              <a:sym typeface="Fredericka the Great"/>
            </a:endParaRPr>
          </a:p>
          <a:p>
            <a:pPr marL="0" lvl="0" indent="0" algn="ctr" rtl="0">
              <a:spcBef>
                <a:spcPts val="0"/>
              </a:spcBef>
              <a:spcAft>
                <a:spcPts val="0"/>
              </a:spcAft>
              <a:buNone/>
            </a:pPr>
            <a:endParaRPr sz="3600"/>
          </a:p>
          <a:p>
            <a:pPr marL="0" lvl="0" indent="0" algn="ctr" rtl="0">
              <a:spcBef>
                <a:spcPts val="0"/>
              </a:spcBef>
              <a:spcAft>
                <a:spcPts val="0"/>
              </a:spcAft>
              <a:buNone/>
            </a:pPr>
            <a:r>
              <a:rPr lang="en" sz="6000">
                <a:latin typeface="Fredericka the Great"/>
                <a:ea typeface="Fredericka the Great"/>
                <a:cs typeface="Fredericka the Great"/>
                <a:sym typeface="Fredericka the Great"/>
              </a:rPr>
              <a:t>Abstract</a:t>
            </a:r>
            <a:endParaRPr sz="6000">
              <a:latin typeface="Fredericka the Great"/>
              <a:ea typeface="Fredericka the Great"/>
              <a:cs typeface="Fredericka the Great"/>
              <a:sym typeface="Fredericka the Great"/>
            </a:endParaRPr>
          </a:p>
        </p:txBody>
      </p:sp>
      <p:sp>
        <p:nvSpPr>
          <p:cNvPr id="69" name="Google Shape;69;p1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Shadows Into Light Two"/>
                <a:ea typeface="Shadows Into Light Two"/>
                <a:cs typeface="Shadows Into Light Two"/>
                <a:sym typeface="Shadows Into Light Two"/>
              </a:rPr>
              <a:t>Brief overview of the project</a:t>
            </a:r>
            <a:endParaRPr>
              <a:latin typeface="Shadows Into Light Two"/>
              <a:ea typeface="Shadows Into Light Two"/>
              <a:cs typeface="Shadows Into Light Two"/>
              <a:sym typeface="Shadows Into Light Two"/>
            </a:endParaRPr>
          </a:p>
        </p:txBody>
      </p:sp>
      <p:sp>
        <p:nvSpPr>
          <p:cNvPr id="70" name="Google Shape;70;p13"/>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40650" y="8452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Step 13: Cross Validating</a:t>
            </a:r>
            <a:endParaRPr>
              <a:latin typeface="Fredericka the Great"/>
              <a:ea typeface="Fredericka the Great"/>
              <a:cs typeface="Fredericka the Great"/>
              <a:sym typeface="Fredericka the Great"/>
            </a:endParaRPr>
          </a:p>
        </p:txBody>
      </p:sp>
      <p:sp>
        <p:nvSpPr>
          <p:cNvPr id="275" name="Google Shape;275;p40"/>
          <p:cNvSpPr txBox="1">
            <a:spLocks noGrp="1"/>
          </p:cNvSpPr>
          <p:nvPr>
            <p:ph type="body" idx="1"/>
          </p:nvPr>
        </p:nvSpPr>
        <p:spPr>
          <a:xfrm>
            <a:off x="187550" y="632475"/>
            <a:ext cx="3161700" cy="250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 Summarize the results</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print(model_forward)</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sz="1800">
              <a:latin typeface="Shadows Into Light Two"/>
              <a:ea typeface="Shadows Into Light Two"/>
              <a:cs typeface="Shadows Into Light Two"/>
              <a:sym typeface="Shadows Into Light Two"/>
            </a:endParaRPr>
          </a:p>
        </p:txBody>
      </p:sp>
      <p:sp>
        <p:nvSpPr>
          <p:cNvPr id="276" name="Google Shape;276;p40"/>
          <p:cNvSpPr txBox="1">
            <a:spLocks noGrp="1"/>
          </p:cNvSpPr>
          <p:nvPr>
            <p:ph type="body" idx="1"/>
          </p:nvPr>
        </p:nvSpPr>
        <p:spPr>
          <a:xfrm>
            <a:off x="4919125" y="632475"/>
            <a:ext cx="3161700" cy="250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 Summarize the results</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print(model_forward2)</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sz="1800">
              <a:latin typeface="Shadows Into Light Two"/>
              <a:ea typeface="Shadows Into Light Two"/>
              <a:cs typeface="Shadows Into Light Two"/>
              <a:sym typeface="Shadows Into Light Two"/>
            </a:endParaRPr>
          </a:p>
        </p:txBody>
      </p:sp>
      <p:sp>
        <p:nvSpPr>
          <p:cNvPr id="277" name="Google Shape;277;p40"/>
          <p:cNvSpPr txBox="1">
            <a:spLocks noGrp="1"/>
          </p:cNvSpPr>
          <p:nvPr>
            <p:ph type="body" idx="1"/>
          </p:nvPr>
        </p:nvSpPr>
        <p:spPr>
          <a:xfrm>
            <a:off x="-6000" y="4054750"/>
            <a:ext cx="9086700" cy="8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500">
                <a:latin typeface="Shadows Into Light Two"/>
                <a:ea typeface="Shadows Into Light Two"/>
                <a:cs typeface="Shadows Into Light Two"/>
                <a:sym typeface="Shadows Into Light Two"/>
              </a:rPr>
              <a:t>&gt;#Our kappa is low in both models due to the large sample size of our original dataset. So just looking at accuracy, we found the accuracy of the model forward2 (3 predictors) was greater. </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None/>
            </a:pPr>
            <a:r>
              <a:rPr lang="en" sz="1500">
                <a:solidFill>
                  <a:schemeClr val="accent1"/>
                </a:solidFill>
                <a:latin typeface="Shadows Into Light Two"/>
                <a:ea typeface="Shadows Into Light Two"/>
                <a:cs typeface="Shadows Into Light Two"/>
                <a:sym typeface="Shadows Into Light Two"/>
              </a:rPr>
              <a:t>&gt;# Hence we may have found a better model!</a:t>
            </a:r>
            <a:endParaRPr sz="1500">
              <a:solidFill>
                <a:schemeClr val="accent1"/>
              </a:solidFill>
              <a:latin typeface="Shadows Into Light Two"/>
              <a:ea typeface="Shadows Into Light Two"/>
              <a:cs typeface="Shadows Into Light Two"/>
              <a:sym typeface="Shadows Into Light Two"/>
            </a:endParaRPr>
          </a:p>
        </p:txBody>
      </p:sp>
      <p:pic>
        <p:nvPicPr>
          <p:cNvPr id="278" name="Google Shape;278;p40"/>
          <p:cNvPicPr preferRelativeResize="0"/>
          <p:nvPr/>
        </p:nvPicPr>
        <p:blipFill>
          <a:blip r:embed="rId3">
            <a:alphaModFix/>
          </a:blip>
          <a:stretch>
            <a:fillRect/>
          </a:stretch>
        </p:blipFill>
        <p:spPr>
          <a:xfrm>
            <a:off x="187550" y="1459100"/>
            <a:ext cx="3927251" cy="2230900"/>
          </a:xfrm>
          <a:prstGeom prst="rect">
            <a:avLst/>
          </a:prstGeom>
          <a:noFill/>
          <a:ln>
            <a:noFill/>
          </a:ln>
        </p:spPr>
      </p:pic>
      <p:pic>
        <p:nvPicPr>
          <p:cNvPr id="279" name="Google Shape;279;p40"/>
          <p:cNvPicPr preferRelativeResize="0"/>
          <p:nvPr/>
        </p:nvPicPr>
        <p:blipFill>
          <a:blip r:embed="rId4">
            <a:alphaModFix/>
          </a:blip>
          <a:stretch>
            <a:fillRect/>
          </a:stretch>
        </p:blipFill>
        <p:spPr>
          <a:xfrm>
            <a:off x="4801913" y="1458975"/>
            <a:ext cx="3922776" cy="2231136"/>
          </a:xfrm>
          <a:prstGeom prst="rect">
            <a:avLst/>
          </a:prstGeom>
          <a:noFill/>
          <a:ln>
            <a:noFill/>
          </a:ln>
        </p:spPr>
      </p:pic>
      <p:cxnSp>
        <p:nvCxnSpPr>
          <p:cNvPr id="280" name="Google Shape;280;p40"/>
          <p:cNvCxnSpPr/>
          <p:nvPr/>
        </p:nvCxnSpPr>
        <p:spPr>
          <a:xfrm>
            <a:off x="4461150" y="772913"/>
            <a:ext cx="0" cy="3261900"/>
          </a:xfrm>
          <a:prstGeom prst="straightConnector1">
            <a:avLst/>
          </a:prstGeom>
          <a:noFill/>
          <a:ln w="28575" cap="flat" cmpd="sng">
            <a:solidFill>
              <a:schemeClr val="accent1"/>
            </a:solidFill>
            <a:prstDash val="lgDash"/>
            <a:round/>
            <a:headEnd type="none" w="med" len="med"/>
            <a:tailEnd type="none" w="med" len="med"/>
          </a:ln>
        </p:spPr>
      </p:cxnSp>
      <p:sp>
        <p:nvSpPr>
          <p:cNvPr id="281" name="Google Shape;281;p40"/>
          <p:cNvSpPr txBox="1"/>
          <p:nvPr/>
        </p:nvSpPr>
        <p:spPr>
          <a:xfrm>
            <a:off x="3715875" y="4618300"/>
            <a:ext cx="5236800" cy="402600"/>
          </a:xfrm>
          <a:prstGeom prst="rect">
            <a:avLst/>
          </a:prstGeom>
          <a:noFill/>
          <a:ln>
            <a:noFill/>
          </a:ln>
        </p:spPr>
        <p:txBody>
          <a:bodyPr spcFirstLastPara="1" wrap="square" lIns="91425" tIns="91425" rIns="91425" bIns="91425" anchor="t" anchorCtr="0">
            <a:noAutofit/>
          </a:bodyPr>
          <a:lstStyle/>
          <a:p>
            <a:pPr marL="457200" lvl="0" indent="-457200" algn="r" rtl="0">
              <a:lnSpc>
                <a:spcPct val="115000"/>
              </a:lnSpc>
              <a:spcBef>
                <a:spcPts val="1200"/>
              </a:spcBef>
              <a:spcAft>
                <a:spcPts val="1200"/>
              </a:spcAft>
              <a:buNone/>
            </a:pPr>
            <a:r>
              <a:rPr lang="en" sz="1100">
                <a:solidFill>
                  <a:schemeClr val="lt1"/>
                </a:solidFill>
                <a:latin typeface="Shadows Into Light Two"/>
                <a:ea typeface="Shadows Into Light Two"/>
                <a:cs typeface="Shadows Into Light Two"/>
                <a:sym typeface="Shadows Into Light Two"/>
              </a:rPr>
              <a:t>Source: (J. Mardekian, personal communication, April 9 , 2020)</a:t>
            </a:r>
            <a:endParaRPr>
              <a:latin typeface="Shadows Into Light Two"/>
              <a:ea typeface="Shadows Into Light Two"/>
              <a:cs typeface="Shadows Into Light Two"/>
              <a:sym typeface="Shadows Into Light Tw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1"/>
          <p:cNvSpPr txBox="1">
            <a:spLocks noGrp="1"/>
          </p:cNvSpPr>
          <p:nvPr>
            <p:ph type="title"/>
          </p:nvPr>
        </p:nvSpPr>
        <p:spPr>
          <a:xfrm>
            <a:off x="-6000" y="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Step 14: Is Our Model With Three IVs Still Overfitting?</a:t>
            </a:r>
            <a:endParaRPr>
              <a:latin typeface="Fredericka the Great"/>
              <a:ea typeface="Fredericka the Great"/>
              <a:cs typeface="Fredericka the Great"/>
              <a:sym typeface="Fredericka the Great"/>
            </a:endParaRPr>
          </a:p>
        </p:txBody>
      </p:sp>
      <p:sp>
        <p:nvSpPr>
          <p:cNvPr id="287" name="Google Shape;287;p41"/>
          <p:cNvSpPr txBox="1">
            <a:spLocks noGrp="1"/>
          </p:cNvSpPr>
          <p:nvPr>
            <p:ph type="body" idx="1"/>
          </p:nvPr>
        </p:nvSpPr>
        <p:spPr>
          <a:xfrm>
            <a:off x="260275" y="497975"/>
            <a:ext cx="8982900" cy="250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#We kept the two most significant variables from forward selection,</a:t>
            </a:r>
            <a:r>
              <a:rPr lang="en" sz="1500">
                <a:solidFill>
                  <a:schemeClr val="lt1"/>
                </a:solidFill>
                <a:latin typeface="Shadows Into Light Two"/>
                <a:ea typeface="Shadows Into Light Two"/>
                <a:cs typeface="Shadows Into Light Two"/>
                <a:sym typeface="Shadows Into Light Two"/>
              </a:rPr>
              <a:t> to check and see if we</a:t>
            </a:r>
            <a:r>
              <a:rPr lang="en" sz="1500">
                <a:latin typeface="Shadows Into Light Two"/>
                <a:ea typeface="Shadows Into Light Two"/>
                <a:cs typeface="Shadows Into Light Two"/>
                <a:sym typeface="Shadows Into Light Two"/>
              </a:rPr>
              <a:t> could get an even better model.</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 Define training control</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set.seed(14235)</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train.control &lt;- trainControl(method = "cv", number = 10)</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 Train the model</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model_forward3 &lt;- train(released ~ checks + employed,data = Arrests, method = "glm",</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                         trControl = train.control)</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 Summarize the results</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None/>
            </a:pPr>
            <a:r>
              <a:rPr lang="en" sz="1500">
                <a:latin typeface="Shadows Into Light Two"/>
                <a:ea typeface="Shadows Into Light Two"/>
                <a:cs typeface="Shadows Into Light Two"/>
                <a:sym typeface="Shadows Into Light Two"/>
              </a:rPr>
              <a:t>&gt; print(model_forward3)</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None/>
            </a:pPr>
            <a:r>
              <a:rPr lang="en" sz="1500">
                <a:latin typeface="Shadows Into Light Two"/>
                <a:ea typeface="Shadows Into Light Two"/>
                <a:cs typeface="Shadows Into Light Two"/>
                <a:sym typeface="Shadows Into Light Two"/>
              </a:rPr>
              <a:t>&gt;# This model (2 IVS) is less accurate than with 3 IVs, therefore the 3 IV model still seems like a better choice.</a:t>
            </a:r>
            <a:endParaRPr baseline="30000">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baseline="300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endParaRPr baseline="30000">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sz="1500">
              <a:latin typeface="Shadows Into Light Two"/>
              <a:ea typeface="Shadows Into Light Two"/>
              <a:cs typeface="Shadows Into Light Two"/>
              <a:sym typeface="Shadows Into Light Two"/>
            </a:endParaRPr>
          </a:p>
        </p:txBody>
      </p:sp>
      <p:pic>
        <p:nvPicPr>
          <p:cNvPr id="288" name="Google Shape;288;p41"/>
          <p:cNvPicPr preferRelativeResize="0"/>
          <p:nvPr/>
        </p:nvPicPr>
        <p:blipFill>
          <a:blip r:embed="rId3">
            <a:alphaModFix/>
          </a:blip>
          <a:stretch>
            <a:fillRect/>
          </a:stretch>
        </p:blipFill>
        <p:spPr>
          <a:xfrm>
            <a:off x="3992619" y="3076400"/>
            <a:ext cx="4262656" cy="1637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6000" y="8802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Step 15: We Still Need More Information To Validate Forward2 (3 IVs), The Model We Choose</a:t>
            </a:r>
            <a:endParaRPr>
              <a:latin typeface="Fredericka the Great"/>
              <a:ea typeface="Fredericka the Great"/>
              <a:cs typeface="Fredericka the Great"/>
              <a:sym typeface="Fredericka the Great"/>
            </a:endParaRPr>
          </a:p>
        </p:txBody>
      </p:sp>
      <p:sp>
        <p:nvSpPr>
          <p:cNvPr id="294" name="Google Shape;294;p42"/>
          <p:cNvSpPr txBox="1">
            <a:spLocks noGrp="1"/>
          </p:cNvSpPr>
          <p:nvPr>
            <p:ph type="body" idx="1"/>
          </p:nvPr>
        </p:nvSpPr>
        <p:spPr>
          <a:xfrm>
            <a:off x="457200" y="1018075"/>
            <a:ext cx="8229600" cy="250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#Assessing the predictive ability of the model we choose, forward2</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#Looking at the ROC Curve</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library(pROC)</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#generate ROC curve</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ROCresult &lt;- roc(Arrests$released ~ forward2$fitted)</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Setting levels: control = No, case = Yes</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Setting direction: controls &lt; cases</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&gt; plot(ROCresult, legacy.axes = TRUE)</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None/>
            </a:pPr>
            <a:r>
              <a:rPr lang="en" sz="1500">
                <a:latin typeface="Shadows Into Light Two"/>
                <a:ea typeface="Shadows Into Light Two"/>
                <a:cs typeface="Shadows Into Light Two"/>
                <a:sym typeface="Shadows Into Light Two"/>
              </a:rPr>
              <a:t>&gt; names(ROCresult)</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None/>
            </a:pPr>
            <a:r>
              <a:rPr lang="en" sz="1500">
                <a:latin typeface="Shadows Into Light Two"/>
                <a:ea typeface="Shadows Into Light Two"/>
                <a:cs typeface="Shadows Into Light Two"/>
                <a:sym typeface="Shadows Into Light Two"/>
              </a:rPr>
              <a:t>&gt; ROCresult$auc</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None/>
            </a:pPr>
            <a:r>
              <a:rPr lang="en" sz="1500">
                <a:latin typeface="Shadows Into Light Two"/>
                <a:ea typeface="Shadows Into Light Two"/>
                <a:cs typeface="Shadows Into Light Two"/>
                <a:sym typeface="Shadows Into Light Two"/>
              </a:rPr>
              <a:t>&gt;# An AUC score of ~0.72 is considered acceptable which is good for our case </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sz="1500">
              <a:latin typeface="Shadows Into Light Two"/>
              <a:ea typeface="Shadows Into Light Two"/>
              <a:cs typeface="Shadows Into Light Two"/>
              <a:sym typeface="Shadows Into Light Two"/>
            </a:endParaRPr>
          </a:p>
        </p:txBody>
      </p:sp>
      <p:pic>
        <p:nvPicPr>
          <p:cNvPr id="295" name="Google Shape;295;p42"/>
          <p:cNvPicPr preferRelativeResize="0"/>
          <p:nvPr/>
        </p:nvPicPr>
        <p:blipFill>
          <a:blip r:embed="rId3">
            <a:alphaModFix/>
          </a:blip>
          <a:stretch>
            <a:fillRect/>
          </a:stretch>
        </p:blipFill>
        <p:spPr>
          <a:xfrm>
            <a:off x="2307625" y="3593925"/>
            <a:ext cx="6764774" cy="347350"/>
          </a:xfrm>
          <a:prstGeom prst="rect">
            <a:avLst/>
          </a:prstGeom>
          <a:noFill/>
          <a:ln>
            <a:noFill/>
          </a:ln>
        </p:spPr>
      </p:pic>
      <p:pic>
        <p:nvPicPr>
          <p:cNvPr id="296" name="Google Shape;296;p42"/>
          <p:cNvPicPr preferRelativeResize="0"/>
          <p:nvPr/>
        </p:nvPicPr>
        <p:blipFill>
          <a:blip r:embed="rId4">
            <a:alphaModFix/>
          </a:blip>
          <a:stretch>
            <a:fillRect/>
          </a:stretch>
        </p:blipFill>
        <p:spPr>
          <a:xfrm>
            <a:off x="2070150" y="4254800"/>
            <a:ext cx="3123500" cy="244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3"/>
          <p:cNvSpPr txBox="1">
            <a:spLocks noGrp="1"/>
          </p:cNvSpPr>
          <p:nvPr>
            <p:ph type="title"/>
          </p:nvPr>
        </p:nvSpPr>
        <p:spPr>
          <a:xfrm>
            <a:off x="68350" y="4702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Step 16: Looking at the Confusion Matrix</a:t>
            </a:r>
            <a:endParaRPr>
              <a:latin typeface="Fredericka the Great"/>
              <a:ea typeface="Fredericka the Great"/>
              <a:cs typeface="Fredericka the Great"/>
              <a:sym typeface="Fredericka the Great"/>
            </a:endParaRPr>
          </a:p>
        </p:txBody>
      </p:sp>
      <p:sp>
        <p:nvSpPr>
          <p:cNvPr id="302" name="Google Shape;302;p43"/>
          <p:cNvSpPr txBox="1">
            <a:spLocks noGrp="1"/>
          </p:cNvSpPr>
          <p:nvPr>
            <p:ph type="body" idx="1"/>
          </p:nvPr>
        </p:nvSpPr>
        <p:spPr>
          <a:xfrm>
            <a:off x="466600" y="576600"/>
            <a:ext cx="5095200" cy="439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 We would like to see how the model forward2 is doing as a classifier</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#This analysis is provided for supplementary purposes only</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predicted.released &lt;- predict(forward2,data=Arrests,type='response')  #using the type='response' option generates P(released|at each level of the predictors) </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predicted.released &lt;- ifelse(predicted.released &gt; 0.5,"Yes","No")  #predicted.released is 1 if predicted P(released|checks+employed+citizen) &gt; 0.50, 0 otherwise</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predicted.released &lt;- as.factor(predicted.released)  #need to be sure this variable is a factor</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Arrests$released &lt;- as.factor(Arrests$released)  #need to be sure this variable is a factor</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Clr>
                <a:schemeClr val="dk1"/>
              </a:buClr>
              <a:buSzPts val="1100"/>
              <a:buFont typeface="Arial"/>
              <a:buNone/>
            </a:pPr>
            <a:r>
              <a:rPr lang="en" sz="1500">
                <a:latin typeface="Shadows Into Light Two"/>
                <a:ea typeface="Shadows Into Light Two"/>
                <a:cs typeface="Shadows Into Light Two"/>
                <a:sym typeface="Shadows Into Light Two"/>
              </a:rPr>
              <a:t>confusionMatrix(Arrests$released,predicted.released)  #found in the caret library</a:t>
            </a:r>
            <a:endParaRPr sz="1500">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a:latin typeface="Shadows Into Light Two"/>
              <a:ea typeface="Shadows Into Light Two"/>
              <a:cs typeface="Shadows Into Light Two"/>
              <a:sym typeface="Shadows Into Light Two"/>
            </a:endParaRPr>
          </a:p>
        </p:txBody>
      </p:sp>
      <p:pic>
        <p:nvPicPr>
          <p:cNvPr id="303" name="Google Shape;303;p43"/>
          <p:cNvPicPr preferRelativeResize="0"/>
          <p:nvPr/>
        </p:nvPicPr>
        <p:blipFill rotWithShape="1">
          <a:blip r:embed="rId3">
            <a:alphaModFix/>
          </a:blip>
          <a:srcRect l="2660" r="2651"/>
          <a:stretch/>
        </p:blipFill>
        <p:spPr>
          <a:xfrm>
            <a:off x="5701225" y="857400"/>
            <a:ext cx="3201625" cy="3651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4"/>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latin typeface="Fredericka the Great"/>
                <a:ea typeface="Fredericka the Great"/>
                <a:cs typeface="Fredericka the Great"/>
                <a:sym typeface="Fredericka the Great"/>
              </a:rPr>
              <a:t>4.</a:t>
            </a:r>
            <a:endParaRPr sz="6000">
              <a:latin typeface="Fredericka the Great"/>
              <a:ea typeface="Fredericka the Great"/>
              <a:cs typeface="Fredericka the Great"/>
              <a:sym typeface="Fredericka the Great"/>
            </a:endParaRPr>
          </a:p>
          <a:p>
            <a:pPr marL="0" lvl="0" indent="0" algn="ctr" rtl="0">
              <a:spcBef>
                <a:spcPts val="0"/>
              </a:spcBef>
              <a:spcAft>
                <a:spcPts val="0"/>
              </a:spcAft>
              <a:buNone/>
            </a:pPr>
            <a:endParaRPr sz="3600"/>
          </a:p>
          <a:p>
            <a:pPr marL="0" lvl="0" indent="0" algn="ctr" rtl="0">
              <a:spcBef>
                <a:spcPts val="0"/>
              </a:spcBef>
              <a:spcAft>
                <a:spcPts val="0"/>
              </a:spcAft>
              <a:buNone/>
            </a:pPr>
            <a:r>
              <a:rPr lang="en" sz="6000">
                <a:latin typeface="Fredericka the Great"/>
                <a:ea typeface="Fredericka the Great"/>
                <a:cs typeface="Fredericka the Great"/>
                <a:sym typeface="Fredericka the Great"/>
              </a:rPr>
              <a:t>Results</a:t>
            </a:r>
            <a:endParaRPr sz="6000">
              <a:latin typeface="Fredericka the Great"/>
              <a:ea typeface="Fredericka the Great"/>
              <a:cs typeface="Fredericka the Great"/>
              <a:sym typeface="Fredericka the Great"/>
            </a:endParaRPr>
          </a:p>
        </p:txBody>
      </p:sp>
      <p:sp>
        <p:nvSpPr>
          <p:cNvPr id="309" name="Google Shape;309;p4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Shadows Into Light Two"/>
                <a:ea typeface="Shadows Into Light Two"/>
                <a:cs typeface="Shadows Into Light Two"/>
                <a:sym typeface="Shadows Into Light Two"/>
              </a:rPr>
              <a:t>Model Selection &amp; K-Fold Cross-Validation</a:t>
            </a:r>
            <a:endParaRPr>
              <a:latin typeface="Shadows Into Light Two"/>
              <a:ea typeface="Shadows Into Light Two"/>
              <a:cs typeface="Shadows Into Light Two"/>
              <a:sym typeface="Shadows Into Light Two"/>
            </a:endParaRPr>
          </a:p>
        </p:txBody>
      </p:sp>
      <p:sp>
        <p:nvSpPr>
          <p:cNvPr id="310" name="Google Shape;310;p4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5"/>
          <p:cNvSpPr txBox="1">
            <a:spLocks noGrp="1"/>
          </p:cNvSpPr>
          <p:nvPr>
            <p:ph type="body" idx="1"/>
          </p:nvPr>
        </p:nvSpPr>
        <p:spPr>
          <a:xfrm>
            <a:off x="-79075" y="685925"/>
            <a:ext cx="3138300" cy="23790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SzPts val="1800"/>
              <a:buFont typeface="Shadows Into Light Two"/>
              <a:buChar char="✘"/>
            </a:pPr>
            <a:r>
              <a:rPr lang="en" sz="1800">
                <a:latin typeface="Shadows Into Light Two"/>
                <a:ea typeface="Shadows Into Light Two"/>
                <a:cs typeface="Shadows Into Light Two"/>
                <a:sym typeface="Shadows Into Light Two"/>
              </a:rPr>
              <a:t>Included parameters: checks, employed, citizen, color</a:t>
            </a:r>
            <a:endParaRPr sz="1800">
              <a:latin typeface="Shadows Into Light Two"/>
              <a:ea typeface="Shadows Into Light Two"/>
              <a:cs typeface="Shadows Into Light Two"/>
              <a:sym typeface="Shadows Into Light Two"/>
            </a:endParaRPr>
          </a:p>
          <a:p>
            <a:pPr marL="457200" lvl="0" indent="-342900" algn="l" rtl="0">
              <a:lnSpc>
                <a:spcPct val="115000"/>
              </a:lnSpc>
              <a:spcBef>
                <a:spcPts val="0"/>
              </a:spcBef>
              <a:spcAft>
                <a:spcPts val="0"/>
              </a:spcAft>
              <a:buSzPts val="1800"/>
              <a:buFont typeface="Shadows Into Light Two"/>
              <a:buChar char="✘"/>
            </a:pPr>
            <a:r>
              <a:rPr lang="en" sz="1800">
                <a:latin typeface="Shadows Into Light Two"/>
                <a:ea typeface="Shadows Into Light Two"/>
                <a:cs typeface="Shadows Into Light Two"/>
                <a:sym typeface="Shadows Into Light Two"/>
              </a:rPr>
              <a:t>AIC:</a:t>
            </a:r>
            <a:endParaRPr sz="1800">
              <a:latin typeface="Shadows Into Light Two"/>
              <a:ea typeface="Shadows Into Light Two"/>
              <a:cs typeface="Shadows Into Light Two"/>
              <a:sym typeface="Shadows Into Light Two"/>
            </a:endParaRPr>
          </a:p>
          <a:p>
            <a:pPr marL="0" lvl="0" indent="0" algn="l" rtl="0">
              <a:lnSpc>
                <a:spcPct val="115000"/>
              </a:lnSpc>
              <a:spcBef>
                <a:spcPts val="600"/>
              </a:spcBef>
              <a:spcAft>
                <a:spcPts val="0"/>
              </a:spcAft>
              <a:buNone/>
            </a:pPr>
            <a:endParaRPr sz="1800">
              <a:latin typeface="Shadows Into Light Two"/>
              <a:ea typeface="Shadows Into Light Two"/>
              <a:cs typeface="Shadows Into Light Two"/>
              <a:sym typeface="Shadows Into Light Two"/>
            </a:endParaRPr>
          </a:p>
        </p:txBody>
      </p:sp>
      <p:sp>
        <p:nvSpPr>
          <p:cNvPr id="316" name="Google Shape;316;p45"/>
          <p:cNvSpPr txBox="1">
            <a:spLocks noGrp="1"/>
          </p:cNvSpPr>
          <p:nvPr>
            <p:ph type="title"/>
          </p:nvPr>
        </p:nvSpPr>
        <p:spPr>
          <a:xfrm>
            <a:off x="6069975" y="237625"/>
            <a:ext cx="3073800" cy="434400"/>
          </a:xfrm>
          <a:prstGeom prst="rect">
            <a:avLst/>
          </a:prstGeom>
          <a:solidFill>
            <a:schemeClr val="accent4"/>
          </a:solidFill>
        </p:spPr>
        <p:txBody>
          <a:bodyPr spcFirstLastPara="1" wrap="square" lIns="91425" tIns="91425" rIns="91425" bIns="91425" anchor="t" anchorCtr="0">
            <a:noAutofit/>
          </a:bodyPr>
          <a:lstStyle/>
          <a:p>
            <a:pPr marL="0" lvl="0" indent="0" algn="ctr" rtl="0">
              <a:spcBef>
                <a:spcPts val="0"/>
              </a:spcBef>
              <a:spcAft>
                <a:spcPts val="0"/>
              </a:spcAft>
              <a:buNone/>
            </a:pPr>
            <a:r>
              <a:rPr lang="en" sz="1900">
                <a:latin typeface="Fredericka the Great"/>
                <a:ea typeface="Fredericka the Great"/>
                <a:cs typeface="Fredericka the Great"/>
                <a:sym typeface="Fredericka the Great"/>
              </a:rPr>
              <a:t>Bi-directional</a:t>
            </a:r>
            <a:endParaRPr sz="1900">
              <a:solidFill>
                <a:srgbClr val="FFFFFF"/>
              </a:solidFill>
              <a:latin typeface="Fredericka the Great"/>
              <a:ea typeface="Fredericka the Great"/>
              <a:cs typeface="Fredericka the Great"/>
              <a:sym typeface="Fredericka the Great"/>
            </a:endParaRPr>
          </a:p>
        </p:txBody>
      </p:sp>
      <p:sp>
        <p:nvSpPr>
          <p:cNvPr id="317" name="Google Shape;317;p45"/>
          <p:cNvSpPr txBox="1">
            <a:spLocks noGrp="1"/>
          </p:cNvSpPr>
          <p:nvPr>
            <p:ph type="title"/>
          </p:nvPr>
        </p:nvSpPr>
        <p:spPr>
          <a:xfrm>
            <a:off x="-11725" y="237600"/>
            <a:ext cx="3008400" cy="434400"/>
          </a:xfrm>
          <a:prstGeom prst="rect">
            <a:avLst/>
          </a:prstGeom>
          <a:solidFill>
            <a:schemeClr val="accent2"/>
          </a:solidFill>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FFFFFF"/>
                </a:solidFill>
                <a:latin typeface="Fredericka the Great"/>
                <a:ea typeface="Fredericka the Great"/>
                <a:cs typeface="Fredericka the Great"/>
                <a:sym typeface="Fredericka the Great"/>
              </a:rPr>
              <a:t>Forward </a:t>
            </a:r>
            <a:endParaRPr sz="2000">
              <a:solidFill>
                <a:srgbClr val="FFFFFF"/>
              </a:solidFill>
              <a:latin typeface="Fredericka the Great"/>
              <a:ea typeface="Fredericka the Great"/>
              <a:cs typeface="Fredericka the Great"/>
              <a:sym typeface="Fredericka the Great"/>
            </a:endParaRPr>
          </a:p>
        </p:txBody>
      </p:sp>
      <p:sp>
        <p:nvSpPr>
          <p:cNvPr id="318" name="Google Shape;318;p45"/>
          <p:cNvSpPr txBox="1">
            <a:spLocks noGrp="1"/>
          </p:cNvSpPr>
          <p:nvPr>
            <p:ph type="title"/>
          </p:nvPr>
        </p:nvSpPr>
        <p:spPr>
          <a:xfrm>
            <a:off x="2996675" y="237625"/>
            <a:ext cx="3073800" cy="434400"/>
          </a:xfrm>
          <a:prstGeom prst="rect">
            <a:avLst/>
          </a:prstGeom>
          <a:solidFill>
            <a:srgbClr val="FF00FF"/>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Fredericka the Great"/>
                <a:ea typeface="Fredericka the Great"/>
                <a:cs typeface="Fredericka the Great"/>
                <a:sym typeface="Fredericka the Great"/>
              </a:rPr>
              <a:t>Backward </a:t>
            </a:r>
            <a:endParaRPr sz="2000">
              <a:solidFill>
                <a:srgbClr val="FFFFFF"/>
              </a:solidFill>
              <a:latin typeface="Fredericka the Great"/>
              <a:ea typeface="Fredericka the Great"/>
              <a:cs typeface="Fredericka the Great"/>
              <a:sym typeface="Fredericka the Great"/>
            </a:endParaRPr>
          </a:p>
        </p:txBody>
      </p:sp>
      <p:cxnSp>
        <p:nvCxnSpPr>
          <p:cNvPr id="319" name="Google Shape;319;p45"/>
          <p:cNvCxnSpPr/>
          <p:nvPr/>
        </p:nvCxnSpPr>
        <p:spPr>
          <a:xfrm flipH="1">
            <a:off x="2983250" y="-63725"/>
            <a:ext cx="13500" cy="3387300"/>
          </a:xfrm>
          <a:prstGeom prst="straightConnector1">
            <a:avLst/>
          </a:prstGeom>
          <a:noFill/>
          <a:ln w="38100" cap="flat" cmpd="sng">
            <a:solidFill>
              <a:srgbClr val="FFFFFF"/>
            </a:solidFill>
            <a:prstDash val="solid"/>
            <a:round/>
            <a:headEnd type="none" w="med" len="med"/>
            <a:tailEnd type="none" w="med" len="med"/>
          </a:ln>
        </p:spPr>
      </p:cxnSp>
      <p:cxnSp>
        <p:nvCxnSpPr>
          <p:cNvPr id="320" name="Google Shape;320;p45"/>
          <p:cNvCxnSpPr/>
          <p:nvPr/>
        </p:nvCxnSpPr>
        <p:spPr>
          <a:xfrm rot="10800000" flipH="1">
            <a:off x="49800" y="3323750"/>
            <a:ext cx="9009000" cy="17100"/>
          </a:xfrm>
          <a:prstGeom prst="straightConnector1">
            <a:avLst/>
          </a:prstGeom>
          <a:noFill/>
          <a:ln w="38100" cap="flat" cmpd="sng">
            <a:solidFill>
              <a:srgbClr val="FFFFFF"/>
            </a:solidFill>
            <a:prstDash val="solid"/>
            <a:round/>
            <a:headEnd type="none" w="med" len="med"/>
            <a:tailEnd type="none" w="med" len="med"/>
          </a:ln>
        </p:spPr>
      </p:cxnSp>
      <p:sp>
        <p:nvSpPr>
          <p:cNvPr id="321" name="Google Shape;321;p45"/>
          <p:cNvSpPr txBox="1">
            <a:spLocks noGrp="1"/>
          </p:cNvSpPr>
          <p:nvPr>
            <p:ph type="body" idx="1"/>
          </p:nvPr>
        </p:nvSpPr>
        <p:spPr>
          <a:xfrm>
            <a:off x="857699" y="3513250"/>
            <a:ext cx="8294075" cy="147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dirty="0">
                <a:latin typeface="Shadows Into Light Two"/>
                <a:ea typeface="Shadows Into Light Two"/>
                <a:cs typeface="Shadows Into Light Two"/>
                <a:sym typeface="Shadows Into Light Two"/>
              </a:rPr>
              <a:t>AIC (“Akaike’s Information Criterion”) is a common model selection criteria which is used to measure model performance. AIC is calculated by obtaining the maximum value of the likelihood function for the model. AIC suggests adding more parameters to a model will improve the goodness of fit, but will also increase the penalty imposed by adding more predictors. In logistic regression, AIC is especially useful since it is calculated using the model’s maximum likelihood estimator as a measure of fit.</a:t>
            </a:r>
            <a:endParaRPr sz="1600" dirty="0">
              <a:latin typeface="Shadows Into Light Two"/>
              <a:ea typeface="Shadows Into Light Two"/>
              <a:cs typeface="Shadows Into Light Two"/>
              <a:sym typeface="Shadows Into Light Two"/>
            </a:endParaRPr>
          </a:p>
        </p:txBody>
      </p:sp>
      <p:sp>
        <p:nvSpPr>
          <p:cNvPr id="322" name="Google Shape;322;p45"/>
          <p:cNvSpPr txBox="1">
            <a:spLocks noGrp="1"/>
          </p:cNvSpPr>
          <p:nvPr>
            <p:ph type="body" idx="1"/>
          </p:nvPr>
        </p:nvSpPr>
        <p:spPr>
          <a:xfrm>
            <a:off x="6070425" y="748325"/>
            <a:ext cx="3138300" cy="29427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SzPts val="1800"/>
              <a:buFont typeface="Shadows Into Light Two"/>
              <a:buChar char="✘"/>
            </a:pPr>
            <a:r>
              <a:rPr lang="en" sz="1800">
                <a:latin typeface="Shadows Into Light Two"/>
                <a:ea typeface="Shadows Into Light Two"/>
                <a:cs typeface="Shadows Into Light Two"/>
                <a:sym typeface="Shadows Into Light Two"/>
              </a:rPr>
              <a:t>Included parameters: checks, employed, citizen, color</a:t>
            </a:r>
            <a:endParaRPr sz="1800">
              <a:latin typeface="Shadows Into Light Two"/>
              <a:ea typeface="Shadows Into Light Two"/>
              <a:cs typeface="Shadows Into Light Two"/>
              <a:sym typeface="Shadows Into Light Two"/>
            </a:endParaRPr>
          </a:p>
          <a:p>
            <a:pPr marL="457200" lvl="0" indent="-342900" algn="l" rtl="0">
              <a:lnSpc>
                <a:spcPct val="115000"/>
              </a:lnSpc>
              <a:spcBef>
                <a:spcPts val="0"/>
              </a:spcBef>
              <a:spcAft>
                <a:spcPts val="0"/>
              </a:spcAft>
              <a:buSzPts val="1800"/>
              <a:buFont typeface="Shadows Into Light Two"/>
              <a:buChar char="✘"/>
            </a:pPr>
            <a:r>
              <a:rPr lang="en" sz="1800">
                <a:latin typeface="Shadows Into Light Two"/>
                <a:ea typeface="Shadows Into Light Two"/>
                <a:cs typeface="Shadows Into Light Two"/>
                <a:sym typeface="Shadows Into Light Two"/>
              </a:rPr>
              <a:t>AIC:</a:t>
            </a:r>
            <a:endParaRPr sz="1800">
              <a:latin typeface="Shadows Into Light Two"/>
              <a:ea typeface="Shadows Into Light Two"/>
              <a:cs typeface="Shadows Into Light Two"/>
              <a:sym typeface="Shadows Into Light Two"/>
            </a:endParaRPr>
          </a:p>
          <a:p>
            <a:pPr marL="0" lvl="0" indent="0" algn="l" rtl="0">
              <a:lnSpc>
                <a:spcPct val="115000"/>
              </a:lnSpc>
              <a:spcBef>
                <a:spcPts val="600"/>
              </a:spcBef>
              <a:spcAft>
                <a:spcPts val="0"/>
              </a:spcAft>
              <a:buNone/>
            </a:pPr>
            <a:endParaRPr>
              <a:latin typeface="Shadows Into Light Two"/>
              <a:ea typeface="Shadows Into Light Two"/>
              <a:cs typeface="Shadows Into Light Two"/>
              <a:sym typeface="Shadows Into Light Two"/>
            </a:endParaRPr>
          </a:p>
        </p:txBody>
      </p:sp>
      <p:cxnSp>
        <p:nvCxnSpPr>
          <p:cNvPr id="323" name="Google Shape;323;p45"/>
          <p:cNvCxnSpPr/>
          <p:nvPr/>
        </p:nvCxnSpPr>
        <p:spPr>
          <a:xfrm>
            <a:off x="6070425" y="-63725"/>
            <a:ext cx="19500" cy="3421800"/>
          </a:xfrm>
          <a:prstGeom prst="straightConnector1">
            <a:avLst/>
          </a:prstGeom>
          <a:noFill/>
          <a:ln w="38100" cap="flat" cmpd="sng">
            <a:solidFill>
              <a:srgbClr val="FFFFFF"/>
            </a:solidFill>
            <a:prstDash val="solid"/>
            <a:round/>
            <a:headEnd type="none" w="med" len="med"/>
            <a:tailEnd type="none" w="med" len="med"/>
          </a:ln>
        </p:spPr>
      </p:cxnSp>
      <p:sp>
        <p:nvSpPr>
          <p:cNvPr id="324" name="Google Shape;324;p45"/>
          <p:cNvSpPr txBox="1"/>
          <p:nvPr/>
        </p:nvSpPr>
        <p:spPr>
          <a:xfrm>
            <a:off x="7775" y="-25"/>
            <a:ext cx="9144000" cy="216900"/>
          </a:xfrm>
          <a:prstGeom prst="rect">
            <a:avLst/>
          </a:prstGeom>
          <a:solidFill>
            <a:srgbClr val="0B539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Fredericka the Great"/>
                <a:ea typeface="Fredericka the Great"/>
                <a:cs typeface="Fredericka the Great"/>
                <a:sym typeface="Fredericka the Great"/>
              </a:rPr>
              <a:t>MODEL SELECTION CONTINUED</a:t>
            </a:r>
            <a:endParaRPr>
              <a:solidFill>
                <a:srgbClr val="FFFFFF"/>
              </a:solidFill>
              <a:latin typeface="Fredericka the Great"/>
              <a:ea typeface="Fredericka the Great"/>
              <a:cs typeface="Fredericka the Great"/>
              <a:sym typeface="Fredericka the Great"/>
            </a:endParaRPr>
          </a:p>
        </p:txBody>
      </p:sp>
      <p:cxnSp>
        <p:nvCxnSpPr>
          <p:cNvPr id="325" name="Google Shape;325;p45"/>
          <p:cNvCxnSpPr/>
          <p:nvPr/>
        </p:nvCxnSpPr>
        <p:spPr>
          <a:xfrm rot="10800000" flipH="1">
            <a:off x="-10350" y="216900"/>
            <a:ext cx="9164700" cy="20700"/>
          </a:xfrm>
          <a:prstGeom prst="straightConnector1">
            <a:avLst/>
          </a:prstGeom>
          <a:noFill/>
          <a:ln w="38100" cap="flat" cmpd="sng">
            <a:solidFill>
              <a:srgbClr val="FFFFFF"/>
            </a:solidFill>
            <a:prstDash val="solid"/>
            <a:round/>
            <a:headEnd type="none" w="med" len="med"/>
            <a:tailEnd type="none" w="med" len="med"/>
          </a:ln>
        </p:spPr>
      </p:cxnSp>
      <p:sp>
        <p:nvSpPr>
          <p:cNvPr id="326" name="Google Shape;326;p45"/>
          <p:cNvSpPr/>
          <p:nvPr/>
        </p:nvSpPr>
        <p:spPr>
          <a:xfrm>
            <a:off x="149752" y="3691027"/>
            <a:ext cx="573208" cy="816278"/>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27" name="Google Shape;327;p45"/>
          <p:cNvGraphicFramePr/>
          <p:nvPr>
            <p:extLst>
              <p:ext uri="{D42A27DB-BD31-4B8C-83A1-F6EECF244321}">
                <p14:modId xmlns:p14="http://schemas.microsoft.com/office/powerpoint/2010/main" val="4222239924"/>
              </p:ext>
            </p:extLst>
          </p:nvPr>
        </p:nvGraphicFramePr>
        <p:xfrm>
          <a:off x="375125" y="2157960"/>
          <a:ext cx="2441650" cy="1036290"/>
        </p:xfrm>
        <a:graphic>
          <a:graphicData uri="http://schemas.openxmlformats.org/drawingml/2006/table">
            <a:tbl>
              <a:tblPr>
                <a:noFill/>
                <a:tableStyleId>{C7B769F0-CB85-4D45-83C3-766C9A9A4E89}</a:tableStyleId>
              </a:tblPr>
              <a:tblGrid>
                <a:gridCol w="1220825">
                  <a:extLst>
                    <a:ext uri="{9D8B030D-6E8A-4147-A177-3AD203B41FA5}">
                      <a16:colId xmlns:a16="http://schemas.microsoft.com/office/drawing/2014/main" val="20000"/>
                    </a:ext>
                  </a:extLst>
                </a:gridCol>
                <a:gridCol w="1220825">
                  <a:extLst>
                    <a:ext uri="{9D8B030D-6E8A-4147-A177-3AD203B41FA5}">
                      <a16:colId xmlns:a16="http://schemas.microsoft.com/office/drawing/2014/main" val="20001"/>
                    </a:ext>
                  </a:extLst>
                </a:gridCol>
              </a:tblGrid>
              <a:tr h="878500">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Checks (1)</a:t>
                      </a:r>
                      <a:endParaRPr>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Employed (2)</a:t>
                      </a:r>
                      <a:endParaRPr>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Citizen (3)</a:t>
                      </a:r>
                      <a:endParaRPr>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Color (4)</a:t>
                      </a:r>
                      <a:endParaRPr>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rgbClr val="FFFFFF"/>
                          </a:solidFill>
                          <a:latin typeface="Shadows Into Light Two"/>
                          <a:ea typeface="Shadows Into Light Two"/>
                          <a:cs typeface="Shadows Into Light Two"/>
                          <a:sym typeface="Shadows Into Light Two"/>
                        </a:rPr>
                        <a:t>4461. 5</a:t>
                      </a:r>
                      <a:endParaRPr dirty="0">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dirty="0">
                          <a:solidFill>
                            <a:srgbClr val="FFFFFF"/>
                          </a:solidFill>
                          <a:latin typeface="Shadows Into Light Two"/>
                          <a:ea typeface="Shadows Into Light Two"/>
                          <a:cs typeface="Shadows Into Light Two"/>
                          <a:sym typeface="Shadows Into Light Two"/>
                        </a:rPr>
                        <a:t>4372. 1808</a:t>
                      </a:r>
                      <a:endParaRPr dirty="0">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dirty="0">
                          <a:solidFill>
                            <a:srgbClr val="FFFFFF"/>
                          </a:solidFill>
                          <a:latin typeface="Shadows Into Light Two"/>
                          <a:ea typeface="Shadows Into Light Two"/>
                          <a:cs typeface="Shadows Into Light Two"/>
                          <a:sym typeface="Shadows Into Light Two"/>
                        </a:rPr>
                        <a:t>4327. 698.5917</a:t>
                      </a:r>
                      <a:endParaRPr dirty="0">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b="1" dirty="0">
                          <a:solidFill>
                            <a:srgbClr val="F9047D"/>
                          </a:solidFill>
                          <a:latin typeface="Shadows Into Light Two"/>
                          <a:ea typeface="Shadows Into Light Two"/>
                          <a:cs typeface="Shadows Into Light Two"/>
                          <a:sym typeface="Shadows Into Light Two"/>
                        </a:rPr>
                        <a:t>4309. 3187</a:t>
                      </a:r>
                      <a:endParaRPr b="1" dirty="0">
                        <a:solidFill>
                          <a:srgbClr val="F9047D"/>
                        </a:solidFill>
                        <a:latin typeface="Shadows Into Light Two"/>
                        <a:ea typeface="Shadows Into Light Two"/>
                        <a:cs typeface="Shadows Into Light Two"/>
                        <a:sym typeface="Shadows Into Light Tw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28" name="Google Shape;328;p45"/>
          <p:cNvSpPr txBox="1">
            <a:spLocks noGrp="1"/>
          </p:cNvSpPr>
          <p:nvPr>
            <p:ph type="body" idx="1"/>
          </p:nvPr>
        </p:nvSpPr>
        <p:spPr>
          <a:xfrm>
            <a:off x="3010625" y="685850"/>
            <a:ext cx="3138300" cy="25857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SzPts val="1800"/>
              <a:buFont typeface="Shadows Into Light Two"/>
              <a:buChar char="✘"/>
            </a:pPr>
            <a:r>
              <a:rPr lang="en" sz="1800">
                <a:latin typeface="Shadows Into Light Two"/>
                <a:ea typeface="Shadows Into Light Two"/>
                <a:cs typeface="Shadows Into Light Two"/>
                <a:sym typeface="Shadows Into Light Two"/>
              </a:rPr>
              <a:t>Excluded parameters: sex, year, age</a:t>
            </a:r>
            <a:endParaRPr sz="1800">
              <a:latin typeface="Shadows Into Light Two"/>
              <a:ea typeface="Shadows Into Light Two"/>
              <a:cs typeface="Shadows Into Light Two"/>
              <a:sym typeface="Shadows Into Light Two"/>
            </a:endParaRPr>
          </a:p>
          <a:p>
            <a:pPr marL="457200" lvl="0" indent="-342900" algn="l" rtl="0">
              <a:lnSpc>
                <a:spcPct val="115000"/>
              </a:lnSpc>
              <a:spcBef>
                <a:spcPts val="0"/>
              </a:spcBef>
              <a:spcAft>
                <a:spcPts val="0"/>
              </a:spcAft>
              <a:buSzPts val="1800"/>
              <a:buFont typeface="Shadows Into Light Two"/>
              <a:buChar char="✘"/>
            </a:pPr>
            <a:r>
              <a:rPr lang="en" sz="1800">
                <a:latin typeface="Shadows Into Light Two"/>
                <a:ea typeface="Shadows Into Light Two"/>
                <a:cs typeface="Shadows Into Light Two"/>
                <a:sym typeface="Shadows Into Light Two"/>
              </a:rPr>
              <a:t>AIC:</a:t>
            </a:r>
            <a:endParaRPr sz="1800">
              <a:latin typeface="Shadows Into Light Two"/>
              <a:ea typeface="Shadows Into Light Two"/>
              <a:cs typeface="Shadows Into Light Two"/>
              <a:sym typeface="Shadows Into Light Two"/>
            </a:endParaRPr>
          </a:p>
          <a:p>
            <a:pPr marL="457200" lvl="0" indent="0" algn="l" rtl="0">
              <a:lnSpc>
                <a:spcPct val="115000"/>
              </a:lnSpc>
              <a:spcBef>
                <a:spcPts val="600"/>
              </a:spcBef>
              <a:spcAft>
                <a:spcPts val="0"/>
              </a:spcAft>
              <a:buNone/>
            </a:pPr>
            <a:endParaRPr sz="1600">
              <a:latin typeface="Shadows Into Light Two"/>
              <a:ea typeface="Shadows Into Light Two"/>
              <a:cs typeface="Shadows Into Light Two"/>
              <a:sym typeface="Shadows Into Light Two"/>
            </a:endParaRPr>
          </a:p>
          <a:p>
            <a:pPr marL="457200" lvl="0" indent="0" algn="l" rtl="0">
              <a:lnSpc>
                <a:spcPct val="115000"/>
              </a:lnSpc>
              <a:spcBef>
                <a:spcPts val="600"/>
              </a:spcBef>
              <a:spcAft>
                <a:spcPts val="0"/>
              </a:spcAft>
              <a:buNone/>
            </a:pPr>
            <a:endParaRPr>
              <a:latin typeface="Shadows Into Light Two"/>
              <a:ea typeface="Shadows Into Light Two"/>
              <a:cs typeface="Shadows Into Light Two"/>
              <a:sym typeface="Shadows Into Light Two"/>
            </a:endParaRPr>
          </a:p>
          <a:p>
            <a:pPr marL="457200" lvl="0" indent="0" algn="l" rtl="0">
              <a:lnSpc>
                <a:spcPct val="115000"/>
              </a:lnSpc>
              <a:spcBef>
                <a:spcPts val="600"/>
              </a:spcBef>
              <a:spcAft>
                <a:spcPts val="0"/>
              </a:spcAft>
              <a:buNone/>
            </a:pPr>
            <a:endParaRPr>
              <a:latin typeface="Shadows Into Light Two"/>
              <a:ea typeface="Shadows Into Light Two"/>
              <a:cs typeface="Shadows Into Light Two"/>
              <a:sym typeface="Shadows Into Light Two"/>
            </a:endParaRPr>
          </a:p>
        </p:txBody>
      </p:sp>
      <p:graphicFrame>
        <p:nvGraphicFramePr>
          <p:cNvPr id="329" name="Google Shape;329;p45"/>
          <p:cNvGraphicFramePr/>
          <p:nvPr>
            <p:extLst>
              <p:ext uri="{D42A27DB-BD31-4B8C-83A1-F6EECF244321}">
                <p14:modId xmlns:p14="http://schemas.microsoft.com/office/powerpoint/2010/main" val="1051103929"/>
              </p:ext>
            </p:extLst>
          </p:nvPr>
        </p:nvGraphicFramePr>
        <p:xfrm>
          <a:off x="6412537" y="2201261"/>
          <a:ext cx="2441650" cy="1036290"/>
        </p:xfrm>
        <a:graphic>
          <a:graphicData uri="http://schemas.openxmlformats.org/drawingml/2006/table">
            <a:tbl>
              <a:tblPr>
                <a:noFill/>
                <a:tableStyleId>{C7B769F0-CB85-4D45-83C3-766C9A9A4E89}</a:tableStyleId>
              </a:tblPr>
              <a:tblGrid>
                <a:gridCol w="1191669">
                  <a:extLst>
                    <a:ext uri="{9D8B030D-6E8A-4147-A177-3AD203B41FA5}">
                      <a16:colId xmlns:a16="http://schemas.microsoft.com/office/drawing/2014/main" val="20000"/>
                    </a:ext>
                  </a:extLst>
                </a:gridCol>
                <a:gridCol w="1249981">
                  <a:extLst>
                    <a:ext uri="{9D8B030D-6E8A-4147-A177-3AD203B41FA5}">
                      <a16:colId xmlns:a16="http://schemas.microsoft.com/office/drawing/2014/main" val="20001"/>
                    </a:ext>
                  </a:extLst>
                </a:gridCol>
              </a:tblGrid>
              <a:tr h="1021050">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Checks (1)</a:t>
                      </a:r>
                      <a:endParaRPr>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Employed (2)</a:t>
                      </a:r>
                      <a:endParaRPr>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Citizen (3)</a:t>
                      </a:r>
                      <a:endParaRPr>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 Color (4)</a:t>
                      </a:r>
                      <a:endParaRPr>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rgbClr val="FFFFFF"/>
                          </a:solidFill>
                          <a:latin typeface="Shadows Into Light Two"/>
                          <a:ea typeface="Shadows Into Light Two"/>
                          <a:cs typeface="Shadows Into Light Two"/>
                          <a:sym typeface="Shadows Into Light Two"/>
                        </a:rPr>
                        <a:t>4461. 5917</a:t>
                      </a:r>
                      <a:endParaRPr dirty="0">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dirty="0">
                          <a:solidFill>
                            <a:srgbClr val="FFFFFF"/>
                          </a:solidFill>
                          <a:latin typeface="Shadows Into Light Two"/>
                          <a:ea typeface="Shadows Into Light Two"/>
                          <a:cs typeface="Shadows Into Light Two"/>
                          <a:sym typeface="Shadows Into Light Two"/>
                        </a:rPr>
                        <a:t>4372. 1808</a:t>
                      </a:r>
                      <a:endParaRPr dirty="0">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dirty="0">
                          <a:solidFill>
                            <a:srgbClr val="FFFFFF"/>
                          </a:solidFill>
                          <a:latin typeface="Shadows Into Light Two"/>
                          <a:ea typeface="Shadows Into Light Two"/>
                          <a:cs typeface="Shadows Into Light Two"/>
                          <a:sym typeface="Shadows Into Light Two"/>
                        </a:rPr>
                        <a:t>4327. 698</a:t>
                      </a:r>
                      <a:endParaRPr dirty="0">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b="1" dirty="0">
                          <a:solidFill>
                            <a:srgbClr val="F9047D"/>
                          </a:solidFill>
                          <a:latin typeface="Shadows Into Light Two"/>
                          <a:ea typeface="Shadows Into Light Two"/>
                          <a:cs typeface="Shadows Into Light Two"/>
                          <a:sym typeface="Shadows Into Light Two"/>
                        </a:rPr>
                        <a:t>4309. 3187</a:t>
                      </a:r>
                      <a:endParaRPr b="1" dirty="0">
                        <a:solidFill>
                          <a:srgbClr val="F9047D"/>
                        </a:solidFill>
                        <a:latin typeface="Shadows Into Light Two"/>
                        <a:ea typeface="Shadows Into Light Two"/>
                        <a:cs typeface="Shadows Into Light Two"/>
                        <a:sym typeface="Shadows Into Light Tw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30" name="Google Shape;330;p45"/>
          <p:cNvGraphicFramePr/>
          <p:nvPr/>
        </p:nvGraphicFramePr>
        <p:xfrm>
          <a:off x="3344000" y="1860950"/>
          <a:ext cx="2573300" cy="1249650"/>
        </p:xfrm>
        <a:graphic>
          <a:graphicData uri="http://schemas.openxmlformats.org/drawingml/2006/table">
            <a:tbl>
              <a:tblPr>
                <a:noFill/>
                <a:tableStyleId>{C7B769F0-CB85-4D45-83C3-766C9A9A4E89}</a:tableStyleId>
              </a:tblPr>
              <a:tblGrid>
                <a:gridCol w="1286650">
                  <a:extLst>
                    <a:ext uri="{9D8B030D-6E8A-4147-A177-3AD203B41FA5}">
                      <a16:colId xmlns:a16="http://schemas.microsoft.com/office/drawing/2014/main" val="20000"/>
                    </a:ext>
                  </a:extLst>
                </a:gridCol>
                <a:gridCol w="1286650">
                  <a:extLst>
                    <a:ext uri="{9D8B030D-6E8A-4147-A177-3AD203B41FA5}">
                      <a16:colId xmlns:a16="http://schemas.microsoft.com/office/drawing/2014/main" val="20001"/>
                    </a:ext>
                  </a:extLst>
                </a:gridCol>
              </a:tblGrid>
              <a:tr h="1140350">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Sex (6)</a:t>
                      </a:r>
                      <a:endParaRPr>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Year (5)</a:t>
                      </a:r>
                      <a:endParaRPr>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Age (4)</a:t>
                      </a:r>
                      <a:endParaRPr>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4313. 0678</a:t>
                      </a:r>
                      <a:endParaRPr>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a:solidFill>
                            <a:srgbClr val="FFFFFF"/>
                          </a:solidFill>
                          <a:latin typeface="Shadows Into Light Two"/>
                          <a:ea typeface="Shadows Into Light Two"/>
                          <a:cs typeface="Shadows Into Light Two"/>
                          <a:sym typeface="Shadows Into Light Two"/>
                        </a:rPr>
                        <a:t>4311. 0896</a:t>
                      </a:r>
                      <a:endParaRPr>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b="1">
                          <a:solidFill>
                            <a:srgbClr val="F9047D"/>
                          </a:solidFill>
                          <a:latin typeface="Shadows Into Light Two"/>
                          <a:ea typeface="Shadows Into Light Two"/>
                          <a:cs typeface="Shadows Into Light Two"/>
                          <a:sym typeface="Shadows Into Light Two"/>
                        </a:rPr>
                        <a:t>4309. 3187</a:t>
                      </a:r>
                      <a:endParaRPr b="1">
                        <a:solidFill>
                          <a:srgbClr val="F9047D"/>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endParaRPr>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6"/>
          <p:cNvSpPr txBox="1">
            <a:spLocks noGrp="1"/>
          </p:cNvSpPr>
          <p:nvPr>
            <p:ph type="title"/>
          </p:nvPr>
        </p:nvSpPr>
        <p:spPr>
          <a:xfrm>
            <a:off x="-6000" y="7745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Output (Forward Selection)</a:t>
            </a:r>
            <a:endParaRPr>
              <a:latin typeface="Fredericka the Great"/>
              <a:ea typeface="Fredericka the Great"/>
              <a:cs typeface="Fredericka the Great"/>
              <a:sym typeface="Fredericka the Great"/>
            </a:endParaRPr>
          </a:p>
        </p:txBody>
      </p:sp>
      <p:pic>
        <p:nvPicPr>
          <p:cNvPr id="336" name="Google Shape;336;p46"/>
          <p:cNvPicPr preferRelativeResize="0"/>
          <p:nvPr/>
        </p:nvPicPr>
        <p:blipFill>
          <a:blip r:embed="rId3">
            <a:alphaModFix/>
          </a:blip>
          <a:stretch>
            <a:fillRect/>
          </a:stretch>
        </p:blipFill>
        <p:spPr>
          <a:xfrm>
            <a:off x="791225" y="814650"/>
            <a:ext cx="7448150" cy="3886225"/>
          </a:xfrm>
          <a:prstGeom prst="rect">
            <a:avLst/>
          </a:prstGeom>
          <a:noFill/>
          <a:ln>
            <a:noFill/>
          </a:ln>
        </p:spPr>
      </p:pic>
      <p:sp>
        <p:nvSpPr>
          <p:cNvPr id="337" name="Google Shape;337;p46"/>
          <p:cNvSpPr txBox="1"/>
          <p:nvPr/>
        </p:nvSpPr>
        <p:spPr>
          <a:xfrm>
            <a:off x="4944300" y="4625100"/>
            <a:ext cx="4205700" cy="518400"/>
          </a:xfrm>
          <a:prstGeom prst="rect">
            <a:avLst/>
          </a:prstGeom>
          <a:noFill/>
          <a:ln>
            <a:noFill/>
          </a:ln>
        </p:spPr>
        <p:txBody>
          <a:bodyPr spcFirstLastPara="1" wrap="square" lIns="91425" tIns="91425" rIns="91425" bIns="91425" anchor="t" anchorCtr="0">
            <a:noAutofit/>
          </a:bodyPr>
          <a:lstStyle/>
          <a:p>
            <a:pPr marL="457200" lvl="0" indent="-457200" algn="r" rtl="0">
              <a:lnSpc>
                <a:spcPct val="115000"/>
              </a:lnSpc>
              <a:spcBef>
                <a:spcPts val="1200"/>
              </a:spcBef>
              <a:spcAft>
                <a:spcPts val="1200"/>
              </a:spcAft>
              <a:buNone/>
            </a:pPr>
            <a:r>
              <a:rPr lang="en" sz="1100">
                <a:solidFill>
                  <a:schemeClr val="lt1"/>
                </a:solidFill>
                <a:latin typeface="Shadows Into Light Two"/>
                <a:ea typeface="Shadows Into Light Two"/>
                <a:cs typeface="Shadows Into Light Two"/>
                <a:sym typeface="Shadows Into Light Two"/>
              </a:rPr>
              <a:t>Source: (J. Mardekian, personal communication, April 9 , 2020)</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7"/>
          <p:cNvSpPr txBox="1">
            <a:spLocks noGrp="1"/>
          </p:cNvSpPr>
          <p:nvPr>
            <p:ph type="title"/>
          </p:nvPr>
        </p:nvSpPr>
        <p:spPr>
          <a:xfrm>
            <a:off x="-6000" y="7745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Output (Backward Selection)</a:t>
            </a:r>
            <a:endParaRPr>
              <a:latin typeface="Fredericka the Great"/>
              <a:ea typeface="Fredericka the Great"/>
              <a:cs typeface="Fredericka the Great"/>
              <a:sym typeface="Fredericka the Great"/>
            </a:endParaRPr>
          </a:p>
        </p:txBody>
      </p:sp>
      <p:pic>
        <p:nvPicPr>
          <p:cNvPr id="343" name="Google Shape;343;p47"/>
          <p:cNvPicPr preferRelativeResize="0"/>
          <p:nvPr/>
        </p:nvPicPr>
        <p:blipFill>
          <a:blip r:embed="rId3">
            <a:alphaModFix/>
          </a:blip>
          <a:stretch>
            <a:fillRect/>
          </a:stretch>
        </p:blipFill>
        <p:spPr>
          <a:xfrm>
            <a:off x="684375" y="756975"/>
            <a:ext cx="7635600" cy="3998800"/>
          </a:xfrm>
          <a:prstGeom prst="rect">
            <a:avLst/>
          </a:prstGeom>
          <a:noFill/>
          <a:ln>
            <a:noFill/>
          </a:ln>
        </p:spPr>
      </p:pic>
      <p:sp>
        <p:nvSpPr>
          <p:cNvPr id="344" name="Google Shape;344;p47"/>
          <p:cNvSpPr txBox="1"/>
          <p:nvPr/>
        </p:nvSpPr>
        <p:spPr>
          <a:xfrm>
            <a:off x="4944300" y="4625100"/>
            <a:ext cx="4205700" cy="518400"/>
          </a:xfrm>
          <a:prstGeom prst="rect">
            <a:avLst/>
          </a:prstGeom>
          <a:noFill/>
          <a:ln>
            <a:noFill/>
          </a:ln>
        </p:spPr>
        <p:txBody>
          <a:bodyPr spcFirstLastPara="1" wrap="square" lIns="91425" tIns="91425" rIns="91425" bIns="91425" anchor="t" anchorCtr="0">
            <a:noAutofit/>
          </a:bodyPr>
          <a:lstStyle/>
          <a:p>
            <a:pPr marL="457200" lvl="0" indent="-457200" algn="r" rtl="0">
              <a:lnSpc>
                <a:spcPct val="115000"/>
              </a:lnSpc>
              <a:spcBef>
                <a:spcPts val="1200"/>
              </a:spcBef>
              <a:spcAft>
                <a:spcPts val="1200"/>
              </a:spcAft>
              <a:buNone/>
            </a:pPr>
            <a:r>
              <a:rPr lang="en" sz="1100">
                <a:solidFill>
                  <a:schemeClr val="lt1"/>
                </a:solidFill>
                <a:latin typeface="Shadows Into Light Two"/>
                <a:ea typeface="Shadows Into Light Two"/>
                <a:cs typeface="Shadows Into Light Two"/>
                <a:sym typeface="Shadows Into Light Two"/>
              </a:rPr>
              <a:t>Source: (J. Mardekian, personal communication, April 9 , 2020)</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8"/>
          <p:cNvSpPr txBox="1">
            <a:spLocks noGrp="1"/>
          </p:cNvSpPr>
          <p:nvPr>
            <p:ph type="title"/>
          </p:nvPr>
        </p:nvSpPr>
        <p:spPr>
          <a:xfrm>
            <a:off x="-6000" y="868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Output (Bidirectional Selection)</a:t>
            </a:r>
            <a:endParaRPr>
              <a:latin typeface="Fredericka the Great"/>
              <a:ea typeface="Fredericka the Great"/>
              <a:cs typeface="Fredericka the Great"/>
              <a:sym typeface="Fredericka the Great"/>
            </a:endParaRPr>
          </a:p>
        </p:txBody>
      </p:sp>
      <p:pic>
        <p:nvPicPr>
          <p:cNvPr id="350" name="Google Shape;350;p48"/>
          <p:cNvPicPr preferRelativeResize="0"/>
          <p:nvPr/>
        </p:nvPicPr>
        <p:blipFill>
          <a:blip r:embed="rId3">
            <a:alphaModFix/>
          </a:blip>
          <a:stretch>
            <a:fillRect/>
          </a:stretch>
        </p:blipFill>
        <p:spPr>
          <a:xfrm>
            <a:off x="671300" y="824175"/>
            <a:ext cx="8071725" cy="3800400"/>
          </a:xfrm>
          <a:prstGeom prst="rect">
            <a:avLst/>
          </a:prstGeom>
          <a:noFill/>
          <a:ln>
            <a:noFill/>
          </a:ln>
        </p:spPr>
      </p:pic>
      <p:sp>
        <p:nvSpPr>
          <p:cNvPr id="351" name="Google Shape;351;p48"/>
          <p:cNvSpPr txBox="1"/>
          <p:nvPr/>
        </p:nvSpPr>
        <p:spPr>
          <a:xfrm>
            <a:off x="4944300" y="4625100"/>
            <a:ext cx="4205700" cy="518400"/>
          </a:xfrm>
          <a:prstGeom prst="rect">
            <a:avLst/>
          </a:prstGeom>
          <a:noFill/>
          <a:ln>
            <a:noFill/>
          </a:ln>
        </p:spPr>
        <p:txBody>
          <a:bodyPr spcFirstLastPara="1" wrap="square" lIns="91425" tIns="91425" rIns="91425" bIns="91425" anchor="t" anchorCtr="0">
            <a:noAutofit/>
          </a:bodyPr>
          <a:lstStyle/>
          <a:p>
            <a:pPr marL="457200" lvl="0" indent="-457200" algn="r" rtl="0">
              <a:lnSpc>
                <a:spcPct val="115000"/>
              </a:lnSpc>
              <a:spcBef>
                <a:spcPts val="1200"/>
              </a:spcBef>
              <a:spcAft>
                <a:spcPts val="1200"/>
              </a:spcAft>
              <a:buNone/>
            </a:pPr>
            <a:r>
              <a:rPr lang="en" sz="1100">
                <a:solidFill>
                  <a:schemeClr val="lt1"/>
                </a:solidFill>
                <a:latin typeface="Shadows Into Light Two"/>
                <a:ea typeface="Shadows Into Light Two"/>
                <a:cs typeface="Shadows Into Light Two"/>
                <a:sym typeface="Shadows Into Light Two"/>
              </a:rPr>
              <a:t>Source: (J. Mardekian, personal communication, April 9 , 2020)</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9"/>
          <p:cNvSpPr txBox="1">
            <a:spLocks noGrp="1"/>
          </p:cNvSpPr>
          <p:nvPr>
            <p:ph type="title"/>
          </p:nvPr>
        </p:nvSpPr>
        <p:spPr>
          <a:xfrm>
            <a:off x="1145250" y="56425"/>
            <a:ext cx="6853500" cy="348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redericka the Great"/>
                <a:ea typeface="Fredericka the Great"/>
                <a:cs typeface="Fredericka the Great"/>
                <a:sym typeface="Fredericka the Great"/>
              </a:rPr>
              <a:t>Forward Selection Model</a:t>
            </a:r>
            <a:endParaRPr sz="2800">
              <a:latin typeface="Fredericka the Great"/>
              <a:ea typeface="Fredericka the Great"/>
              <a:cs typeface="Fredericka the Great"/>
              <a:sym typeface="Fredericka the Great"/>
            </a:endParaRPr>
          </a:p>
        </p:txBody>
      </p:sp>
      <p:graphicFrame>
        <p:nvGraphicFramePr>
          <p:cNvPr id="357" name="Google Shape;357;p49"/>
          <p:cNvGraphicFramePr/>
          <p:nvPr>
            <p:extLst>
              <p:ext uri="{D42A27DB-BD31-4B8C-83A1-F6EECF244321}">
                <p14:modId xmlns:p14="http://schemas.microsoft.com/office/powerpoint/2010/main" val="1148956537"/>
              </p:ext>
            </p:extLst>
          </p:nvPr>
        </p:nvGraphicFramePr>
        <p:xfrm>
          <a:off x="596975" y="471213"/>
          <a:ext cx="7979150" cy="4315280"/>
        </p:xfrm>
        <a:graphic>
          <a:graphicData uri="http://schemas.openxmlformats.org/drawingml/2006/table">
            <a:tbl>
              <a:tblPr>
                <a:noFill/>
                <a:tableStyleId>{C7B769F0-CB85-4D45-83C3-766C9A9A4E89}</a:tableStyleId>
              </a:tblPr>
              <a:tblGrid>
                <a:gridCol w="2319350">
                  <a:extLst>
                    <a:ext uri="{9D8B030D-6E8A-4147-A177-3AD203B41FA5}">
                      <a16:colId xmlns:a16="http://schemas.microsoft.com/office/drawing/2014/main" val="20000"/>
                    </a:ext>
                  </a:extLst>
                </a:gridCol>
                <a:gridCol w="5659800">
                  <a:extLst>
                    <a:ext uri="{9D8B030D-6E8A-4147-A177-3AD203B41FA5}">
                      <a16:colId xmlns:a16="http://schemas.microsoft.com/office/drawing/2014/main" val="20001"/>
                    </a:ext>
                  </a:extLst>
                </a:gridCol>
              </a:tblGrid>
              <a:tr h="635750">
                <a:tc>
                  <a:txBody>
                    <a:bodyPr/>
                    <a:lstStyle/>
                    <a:p>
                      <a:pPr marL="0" lvl="0" indent="0" algn="ctr" rtl="0">
                        <a:lnSpc>
                          <a:spcPct val="115000"/>
                        </a:lnSpc>
                        <a:spcBef>
                          <a:spcPts val="600"/>
                        </a:spcBef>
                        <a:spcAft>
                          <a:spcPts val="0"/>
                        </a:spcAft>
                        <a:buNone/>
                      </a:pPr>
                      <a:r>
                        <a:rPr lang="en" sz="1200">
                          <a:solidFill>
                            <a:srgbClr val="FFFFFF"/>
                          </a:solidFill>
                          <a:latin typeface="Shadows Into Light Two"/>
                          <a:ea typeface="Shadows Into Light Two"/>
                          <a:cs typeface="Shadows Into Light Two"/>
                          <a:sym typeface="Shadows Into Light Two"/>
                        </a:rPr>
                        <a:t>Included parameters</a:t>
                      </a:r>
                      <a:endParaRPr sz="1200">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l" rtl="0">
                        <a:lnSpc>
                          <a:spcPct val="115000"/>
                        </a:lnSpc>
                        <a:spcBef>
                          <a:spcPts val="600"/>
                        </a:spcBef>
                        <a:spcAft>
                          <a:spcPts val="0"/>
                        </a:spcAft>
                        <a:buNone/>
                      </a:pPr>
                      <a:r>
                        <a:rPr lang="en" sz="1200">
                          <a:solidFill>
                            <a:srgbClr val="FFFFFF"/>
                          </a:solidFill>
                          <a:latin typeface="Shadows Into Light Two"/>
                          <a:ea typeface="Shadows Into Light Two"/>
                          <a:cs typeface="Shadows Into Light Two"/>
                          <a:sym typeface="Shadows Into Light Two"/>
                        </a:rPr>
                        <a:t>color, employed, citizen, and checks</a:t>
                      </a:r>
                      <a:endParaRPr sz="1200">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endParaRPr sz="1200">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50825">
                <a:tc>
                  <a:txBody>
                    <a:bodyPr/>
                    <a:lstStyle/>
                    <a:p>
                      <a:pPr marL="0" lvl="0" indent="0" algn="ctr" rtl="0">
                        <a:spcBef>
                          <a:spcPts val="0"/>
                        </a:spcBef>
                        <a:spcAft>
                          <a:spcPts val="0"/>
                        </a:spcAft>
                        <a:buNone/>
                      </a:pPr>
                      <a:r>
                        <a:rPr lang="en" sz="1200">
                          <a:solidFill>
                            <a:srgbClr val="FFFFFF"/>
                          </a:solidFill>
                          <a:latin typeface="Shadows Into Light Two"/>
                          <a:ea typeface="Shadows Into Light Two"/>
                          <a:cs typeface="Shadows Into Light Two"/>
                          <a:sym typeface="Shadows Into Light Two"/>
                        </a:rPr>
                        <a:t>Excluded Parameters</a:t>
                      </a:r>
                      <a:endParaRPr sz="1200">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l" rtl="0">
                        <a:lnSpc>
                          <a:spcPct val="115000"/>
                        </a:lnSpc>
                        <a:spcBef>
                          <a:spcPts val="600"/>
                        </a:spcBef>
                        <a:spcAft>
                          <a:spcPts val="0"/>
                        </a:spcAft>
                        <a:buNone/>
                      </a:pPr>
                      <a:r>
                        <a:rPr lang="en" sz="1200">
                          <a:solidFill>
                            <a:srgbClr val="FFFFFF"/>
                          </a:solidFill>
                          <a:latin typeface="Shadows Into Light Two"/>
                          <a:ea typeface="Shadows Into Light Two"/>
                          <a:cs typeface="Shadows Into Light Two"/>
                          <a:sym typeface="Shadows Into Light Two"/>
                        </a:rPr>
                        <a:t>year, age, sex</a:t>
                      </a:r>
                      <a:endParaRPr sz="1200">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353975">
                <a:tc>
                  <a:txBody>
                    <a:bodyPr/>
                    <a:lstStyle/>
                    <a:p>
                      <a:pPr marL="0" lvl="0" indent="0" algn="ctr" rtl="0">
                        <a:spcBef>
                          <a:spcPts val="0"/>
                        </a:spcBef>
                        <a:spcAft>
                          <a:spcPts val="0"/>
                        </a:spcAft>
                        <a:buNone/>
                      </a:pPr>
                      <a:r>
                        <a:rPr lang="en" sz="1200">
                          <a:solidFill>
                            <a:srgbClr val="FFFFFF"/>
                          </a:solidFill>
                          <a:latin typeface="Shadows Into Light Two"/>
                          <a:ea typeface="Shadows Into Light Two"/>
                          <a:cs typeface="Shadows Into Light Two"/>
                          <a:sym typeface="Shadows Into Light Two"/>
                        </a:rPr>
                        <a:t>Dependent Variable</a:t>
                      </a:r>
                      <a:endParaRPr sz="1200">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sz="1200">
                          <a:solidFill>
                            <a:srgbClr val="FFFFFF"/>
                          </a:solidFill>
                          <a:latin typeface="Shadows Into Light Two"/>
                          <a:ea typeface="Shadows Into Light Two"/>
                          <a:cs typeface="Shadows Into Light Two"/>
                          <a:sym typeface="Shadows Into Light Two"/>
                        </a:rPr>
                        <a:t>Released (yes or no)</a:t>
                      </a:r>
                      <a:endParaRPr sz="1200">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635750">
                <a:tc>
                  <a:txBody>
                    <a:bodyPr/>
                    <a:lstStyle/>
                    <a:p>
                      <a:pPr marL="0" lvl="0" indent="0" algn="ctr" rtl="0">
                        <a:spcBef>
                          <a:spcPts val="0"/>
                        </a:spcBef>
                        <a:spcAft>
                          <a:spcPts val="0"/>
                        </a:spcAft>
                        <a:buNone/>
                      </a:pPr>
                      <a:r>
                        <a:rPr lang="en" sz="1200">
                          <a:solidFill>
                            <a:srgbClr val="FFFFFF"/>
                          </a:solidFill>
                          <a:latin typeface="Shadows Into Light Two"/>
                          <a:ea typeface="Shadows Into Light Two"/>
                          <a:cs typeface="Shadows Into Light Two"/>
                          <a:sym typeface="Shadows Into Light Two"/>
                        </a:rPr>
                        <a:t>AIC</a:t>
                      </a:r>
                      <a:endParaRPr sz="1200">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sz="1200">
                          <a:solidFill>
                            <a:srgbClr val="FFFFFF"/>
                          </a:solidFill>
                          <a:latin typeface="Shadows Into Light Two"/>
                          <a:ea typeface="Shadows Into Light Two"/>
                          <a:cs typeface="Shadows Into Light Two"/>
                          <a:sym typeface="Shadows Into Light Two"/>
                        </a:rPr>
                        <a:t>4309.3187</a:t>
                      </a:r>
                      <a:endParaRPr sz="1200">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450825">
                <a:tc>
                  <a:txBody>
                    <a:bodyPr/>
                    <a:lstStyle/>
                    <a:p>
                      <a:pPr marL="0" lvl="0" indent="0" algn="ctr" rtl="0">
                        <a:spcBef>
                          <a:spcPts val="0"/>
                        </a:spcBef>
                        <a:spcAft>
                          <a:spcPts val="0"/>
                        </a:spcAft>
                        <a:buNone/>
                      </a:pPr>
                      <a:r>
                        <a:rPr lang="en" sz="1200">
                          <a:solidFill>
                            <a:srgbClr val="FFFFFF"/>
                          </a:solidFill>
                          <a:latin typeface="Shadows Into Light Two"/>
                          <a:ea typeface="Shadows Into Light Two"/>
                          <a:cs typeface="Shadows Into Light Two"/>
                          <a:sym typeface="Shadows Into Light Two"/>
                        </a:rPr>
                        <a:t>P-Wald’s Test/P(LR-Test)</a:t>
                      </a:r>
                      <a:endParaRPr sz="1200">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l" rtl="0">
                        <a:lnSpc>
                          <a:spcPct val="115000"/>
                        </a:lnSpc>
                        <a:spcBef>
                          <a:spcPts val="600"/>
                        </a:spcBef>
                        <a:spcAft>
                          <a:spcPts val="0"/>
                        </a:spcAft>
                        <a:buNone/>
                      </a:pPr>
                      <a:r>
                        <a:rPr lang="en" sz="1200">
                          <a:solidFill>
                            <a:srgbClr val="FFFFFF"/>
                          </a:solidFill>
                          <a:latin typeface="Shadows Into Light Two"/>
                          <a:ea typeface="Shadows Into Light Two"/>
                          <a:cs typeface="Shadows Into Light Two"/>
                          <a:sym typeface="Shadows Into Light Two"/>
                        </a:rPr>
                        <a:t>&lt;0.001</a:t>
                      </a:r>
                      <a:endParaRPr sz="1200">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560300">
                <a:tc>
                  <a:txBody>
                    <a:bodyPr/>
                    <a:lstStyle/>
                    <a:p>
                      <a:pPr marL="0" lvl="0" indent="0" algn="ctr" rtl="0">
                        <a:spcBef>
                          <a:spcPts val="0"/>
                        </a:spcBef>
                        <a:spcAft>
                          <a:spcPts val="0"/>
                        </a:spcAft>
                        <a:buNone/>
                      </a:pPr>
                      <a:r>
                        <a:rPr lang="en" sz="1200">
                          <a:solidFill>
                            <a:srgbClr val="FFFFFF"/>
                          </a:solidFill>
                          <a:latin typeface="Shadows Into Light Two"/>
                          <a:ea typeface="Shadows Into Light Two"/>
                          <a:cs typeface="Shadows Into Light Two"/>
                          <a:sym typeface="Shadows Into Light Two"/>
                        </a:rPr>
                        <a:t>Log Likelihood</a:t>
                      </a:r>
                      <a:endParaRPr sz="1200">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l" rtl="0">
                        <a:lnSpc>
                          <a:spcPct val="115000"/>
                        </a:lnSpc>
                        <a:spcBef>
                          <a:spcPts val="600"/>
                        </a:spcBef>
                        <a:spcAft>
                          <a:spcPts val="0"/>
                        </a:spcAft>
                        <a:buNone/>
                      </a:pPr>
                      <a:r>
                        <a:rPr lang="en" sz="1200">
                          <a:solidFill>
                            <a:srgbClr val="FFFFFF"/>
                          </a:solidFill>
                          <a:latin typeface="Shadows Into Light Two"/>
                          <a:ea typeface="Shadows Into Light Two"/>
                          <a:cs typeface="Shadows Into Light Two"/>
                          <a:sym typeface="Shadows Into Light Two"/>
                        </a:rPr>
                        <a:t>-2149.6593</a:t>
                      </a:r>
                      <a:endParaRPr sz="1200">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608050">
                <a:tc>
                  <a:txBody>
                    <a:bodyPr/>
                    <a:lstStyle/>
                    <a:p>
                      <a:pPr marL="0" lvl="0" indent="0" algn="ctr" rtl="0">
                        <a:spcBef>
                          <a:spcPts val="0"/>
                        </a:spcBef>
                        <a:spcAft>
                          <a:spcPts val="0"/>
                        </a:spcAft>
                        <a:buNone/>
                      </a:pPr>
                      <a:r>
                        <a:rPr lang="en" sz="1200">
                          <a:solidFill>
                            <a:srgbClr val="FFFFFF"/>
                          </a:solidFill>
                          <a:latin typeface="Shadows Into Light Two"/>
                          <a:ea typeface="Shadows Into Light Two"/>
                          <a:cs typeface="Shadows Into Light Two"/>
                          <a:sym typeface="Shadows Into Light Two"/>
                        </a:rPr>
                        <a:t>Beta Parameters </a:t>
                      </a:r>
                      <a:endParaRPr sz="1200">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l" rtl="0">
                        <a:lnSpc>
                          <a:spcPct val="115000"/>
                        </a:lnSpc>
                        <a:spcBef>
                          <a:spcPts val="600"/>
                        </a:spcBef>
                        <a:spcAft>
                          <a:spcPts val="0"/>
                        </a:spcAft>
                        <a:buNone/>
                      </a:pPr>
                      <a:r>
                        <a:rPr lang="en" sz="1200" dirty="0">
                          <a:solidFill>
                            <a:srgbClr val="F6B26B"/>
                          </a:solidFill>
                          <a:latin typeface="Shadows Into Light Two"/>
                          <a:ea typeface="Shadows Into Light Two"/>
                          <a:cs typeface="Shadows Into Light Two"/>
                          <a:sym typeface="Shadows Into Light Two"/>
                        </a:rPr>
                        <a:t>Intercept: </a:t>
                      </a:r>
                      <a:r>
                        <a:rPr lang="en" sz="1200" dirty="0">
                          <a:solidFill>
                            <a:srgbClr val="FFFFFF"/>
                          </a:solidFill>
                          <a:latin typeface="Shadows Into Light Two"/>
                          <a:ea typeface="Shadows Into Light Two"/>
                          <a:cs typeface="Shadows Into Light Two"/>
                          <a:sym typeface="Shadows Into Light Two"/>
                        </a:rPr>
                        <a:t> 2.7312059, </a:t>
                      </a:r>
                      <a:r>
                        <a:rPr lang="en" sz="1200" dirty="0">
                          <a:solidFill>
                            <a:srgbClr val="F6B26B"/>
                          </a:solidFill>
                          <a:latin typeface="Shadows Into Light Two"/>
                          <a:ea typeface="Shadows Into Light Two"/>
                          <a:cs typeface="Shadows Into Light Two"/>
                          <a:sym typeface="Shadows Into Light Two"/>
                        </a:rPr>
                        <a:t>checks: </a:t>
                      </a:r>
                      <a:r>
                        <a:rPr lang="en" sz="1200" dirty="0">
                          <a:solidFill>
                            <a:srgbClr val="FFFFFF"/>
                          </a:solidFill>
                          <a:latin typeface="Shadows Into Light Two"/>
                          <a:ea typeface="Shadows Into Light Two"/>
                          <a:cs typeface="Shadows Into Light Two"/>
                          <a:sym typeface="Shadows Into Light Two"/>
                        </a:rPr>
                        <a:t>0.6957053, </a:t>
                      </a:r>
                      <a:r>
                        <a:rPr lang="en" sz="1200" dirty="0">
                          <a:solidFill>
                            <a:srgbClr val="F6B26B"/>
                          </a:solidFill>
                          <a:latin typeface="Shadows Into Light Two"/>
                          <a:ea typeface="Shadows Into Light Two"/>
                          <a:cs typeface="Shadows Into Light Two"/>
                          <a:sym typeface="Shadows Into Light Two"/>
                        </a:rPr>
                        <a:t>employed(Yes):</a:t>
                      </a:r>
                      <a:r>
                        <a:rPr lang="en" sz="1200" dirty="0">
                          <a:solidFill>
                            <a:srgbClr val="FFFFFF"/>
                          </a:solidFill>
                          <a:latin typeface="Shadows Into Light Two"/>
                          <a:ea typeface="Shadows Into Light Two"/>
                          <a:cs typeface="Shadows Into Light Two"/>
                          <a:sym typeface="Shadows Into Light Two"/>
                        </a:rPr>
                        <a:t>  2.1247859, </a:t>
                      </a:r>
                      <a:r>
                        <a:rPr lang="en" sz="1200" dirty="0">
                          <a:solidFill>
                            <a:srgbClr val="F6B26B"/>
                          </a:solidFill>
                          <a:latin typeface="Shadows Into Light Two"/>
                          <a:ea typeface="Shadows Into Light Two"/>
                          <a:cs typeface="Shadows Into Light Two"/>
                          <a:sym typeface="Shadows Into Light Two"/>
                        </a:rPr>
                        <a:t>citizen (Yes):</a:t>
                      </a:r>
                      <a:r>
                        <a:rPr lang="en" sz="1200" dirty="0">
                          <a:solidFill>
                            <a:srgbClr val="FFFFFF"/>
                          </a:solidFill>
                          <a:latin typeface="Shadows Into Light Two"/>
                          <a:ea typeface="Shadows Into Light Two"/>
                          <a:cs typeface="Shadows Into Light Two"/>
                          <a:sym typeface="Shadows Into Light Two"/>
                        </a:rPr>
                        <a:t> 1.7654211, </a:t>
                      </a:r>
                      <a:r>
                        <a:rPr lang="en" sz="1200" dirty="0">
                          <a:solidFill>
                            <a:srgbClr val="F6B26B"/>
                          </a:solidFill>
                          <a:latin typeface="Shadows Into Light Two"/>
                          <a:ea typeface="Shadows Into Light Two"/>
                          <a:cs typeface="Shadows Into Light Two"/>
                          <a:sym typeface="Shadows Into Light Two"/>
                        </a:rPr>
                        <a:t>color(white):</a:t>
                      </a:r>
                      <a:r>
                        <a:rPr lang="en" sz="1200" dirty="0">
                          <a:solidFill>
                            <a:srgbClr val="FFFFFF"/>
                          </a:solidFill>
                          <a:latin typeface="Shadows Into Light Two"/>
                          <a:ea typeface="Shadows Into Light Two"/>
                          <a:cs typeface="Shadows Into Light Two"/>
                          <a:sym typeface="Shadows Into Light Two"/>
                        </a:rPr>
                        <a:t> 1.4757192</a:t>
                      </a:r>
                      <a:endParaRPr sz="1200" dirty="0">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6"/>
                  </a:ext>
                </a:extLst>
              </a:tr>
              <a:tr h="608050">
                <a:tc>
                  <a:txBody>
                    <a:bodyPr/>
                    <a:lstStyle/>
                    <a:p>
                      <a:pPr marL="0" lvl="0" indent="0" algn="ctr" rtl="0">
                        <a:spcBef>
                          <a:spcPts val="0"/>
                        </a:spcBef>
                        <a:spcAft>
                          <a:spcPts val="0"/>
                        </a:spcAft>
                        <a:buNone/>
                      </a:pPr>
                      <a:r>
                        <a:rPr lang="en" sz="1200">
                          <a:solidFill>
                            <a:srgbClr val="FFFFFF"/>
                          </a:solidFill>
                          <a:latin typeface="Shadows Into Light Two"/>
                          <a:ea typeface="Shadows Into Light Two"/>
                          <a:cs typeface="Shadows Into Light Two"/>
                          <a:sym typeface="Shadows Into Light Two"/>
                        </a:rPr>
                        <a:t>Percentage Change in Odds  </a:t>
                      </a:r>
                      <a:endParaRPr sz="1200">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l" rtl="0">
                        <a:lnSpc>
                          <a:spcPct val="115000"/>
                        </a:lnSpc>
                        <a:spcBef>
                          <a:spcPts val="600"/>
                        </a:spcBef>
                        <a:spcAft>
                          <a:spcPts val="0"/>
                        </a:spcAft>
                        <a:buNone/>
                      </a:pPr>
                      <a:r>
                        <a:rPr lang="en" sz="1200" dirty="0">
                          <a:solidFill>
                            <a:srgbClr val="F6B26B"/>
                          </a:solidFill>
                          <a:latin typeface="Shadows Into Light Two"/>
                          <a:ea typeface="Shadows Into Light Two"/>
                          <a:cs typeface="Shadows Into Light Two"/>
                          <a:sym typeface="Shadows Into Light Two"/>
                        </a:rPr>
                        <a:t>Intercept:</a:t>
                      </a:r>
                      <a:r>
                        <a:rPr lang="en" sz="1200" dirty="0">
                          <a:solidFill>
                            <a:srgbClr val="FFFFFF"/>
                          </a:solidFill>
                          <a:latin typeface="Shadows Into Light Two"/>
                          <a:ea typeface="Shadows Into Light Two"/>
                          <a:cs typeface="Shadows Into Light Two"/>
                          <a:sym typeface="Shadows Into Light Two"/>
                        </a:rPr>
                        <a:t> 173.12059, </a:t>
                      </a:r>
                      <a:r>
                        <a:rPr lang="en" sz="1200" dirty="0">
                          <a:solidFill>
                            <a:srgbClr val="F6B26B"/>
                          </a:solidFill>
                          <a:latin typeface="Shadows Into Light Two"/>
                          <a:ea typeface="Shadows Into Light Two"/>
                          <a:cs typeface="Shadows Into Light Two"/>
                          <a:sym typeface="Shadows Into Light Two"/>
                        </a:rPr>
                        <a:t>checks:</a:t>
                      </a:r>
                      <a:r>
                        <a:rPr lang="en" sz="1200" dirty="0">
                          <a:solidFill>
                            <a:srgbClr val="FFFFFF"/>
                          </a:solidFill>
                          <a:latin typeface="Shadows Into Light Two"/>
                          <a:ea typeface="Shadows Into Light Two"/>
                          <a:cs typeface="Shadows Into Light Two"/>
                          <a:sym typeface="Shadows Into Light Two"/>
                        </a:rPr>
                        <a:t> -30.42947, </a:t>
                      </a:r>
                      <a:r>
                        <a:rPr lang="en" sz="1200" dirty="0">
                          <a:solidFill>
                            <a:srgbClr val="F6B26B"/>
                          </a:solidFill>
                          <a:latin typeface="Shadows Into Light Two"/>
                          <a:ea typeface="Shadows Into Light Two"/>
                          <a:cs typeface="Shadows Into Light Two"/>
                          <a:sym typeface="Shadows Into Light Two"/>
                        </a:rPr>
                        <a:t>employed(Yes):</a:t>
                      </a:r>
                      <a:r>
                        <a:rPr lang="en" sz="1200" dirty="0">
                          <a:solidFill>
                            <a:srgbClr val="FFFFFF"/>
                          </a:solidFill>
                          <a:latin typeface="Shadows Into Light Two"/>
                          <a:ea typeface="Shadows Into Light Two"/>
                          <a:cs typeface="Shadows Into Light Two"/>
                          <a:sym typeface="Shadows Into Light Two"/>
                        </a:rPr>
                        <a:t> 112.47859, </a:t>
                      </a:r>
                      <a:r>
                        <a:rPr lang="en" sz="1200" dirty="0">
                          <a:solidFill>
                            <a:srgbClr val="F6B26B"/>
                          </a:solidFill>
                          <a:latin typeface="Shadows Into Light Two"/>
                          <a:ea typeface="Shadows Into Light Two"/>
                          <a:cs typeface="Shadows Into Light Two"/>
                          <a:sym typeface="Shadows Into Light Two"/>
                        </a:rPr>
                        <a:t>citizen(Yes):</a:t>
                      </a:r>
                      <a:r>
                        <a:rPr lang="en" sz="1200" dirty="0">
                          <a:solidFill>
                            <a:srgbClr val="FFFFFF"/>
                          </a:solidFill>
                          <a:latin typeface="Shadows Into Light Two"/>
                          <a:ea typeface="Shadows Into Light Two"/>
                          <a:cs typeface="Shadows Into Light Two"/>
                          <a:sym typeface="Shadows Into Light Two"/>
                        </a:rPr>
                        <a:t> 76.54211, </a:t>
                      </a:r>
                      <a:r>
                        <a:rPr lang="en" sz="1200" dirty="0">
                          <a:solidFill>
                            <a:srgbClr val="F6B26B"/>
                          </a:solidFill>
                          <a:latin typeface="Shadows Into Light Two"/>
                          <a:ea typeface="Shadows Into Light Two"/>
                          <a:cs typeface="Shadows Into Light Two"/>
                          <a:sym typeface="Shadows Into Light Two"/>
                        </a:rPr>
                        <a:t>color(white):</a:t>
                      </a:r>
                      <a:r>
                        <a:rPr lang="en" sz="1200" dirty="0">
                          <a:solidFill>
                            <a:srgbClr val="FFFFFF"/>
                          </a:solidFill>
                          <a:latin typeface="Shadows Into Light Two"/>
                          <a:ea typeface="Shadows Into Light Two"/>
                          <a:cs typeface="Shadows Into Light Two"/>
                          <a:sym typeface="Shadows Into Light Two"/>
                        </a:rPr>
                        <a:t> 47.57192</a:t>
                      </a:r>
                      <a:endParaRPr sz="1200" dirty="0">
                        <a:solidFill>
                          <a:srgbClr val="FFFFFF"/>
                        </a:solidFill>
                        <a:latin typeface="Shadows Into Light Two"/>
                        <a:ea typeface="Shadows Into Light Two"/>
                        <a:cs typeface="Shadows Into Light Two"/>
                        <a:sym typeface="Shadows Into Light Tw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body" idx="1"/>
          </p:nvPr>
        </p:nvSpPr>
        <p:spPr>
          <a:xfrm>
            <a:off x="204450" y="634325"/>
            <a:ext cx="8735100" cy="4179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100">
                <a:latin typeface="Shadows Into Light Two"/>
                <a:ea typeface="Shadows Into Light Two"/>
                <a:cs typeface="Shadows Into Light Two"/>
                <a:sym typeface="Shadows Into Light Two"/>
              </a:rPr>
              <a:t>As the topic of marijuana use continues to gain attention on a global scale, the ramifications of such use inevitably gains both social and scientific importance. The consequences of criminal arrest due to marijuana possession, particularly whether or not the arrestee was released with a summons, is discussed in the following presentation. To see which variables in our dataset predicted our outcome best, logistic forward, backward, and bi-directional model selection as well as cross-validation measures were implemented with the use of R programming. From strictly looking at the three models, it was difficult to determine which independent variables best predicted the dependent variable since all results were equal. However, through cross-validation analysis, three variables of checks, employed, and citizen was shown to be most effective due to accuracy value. For supplementary reference, we also performed an ROC curve and confusion matrix to further analyze the predictive ability of our model.</a:t>
            </a:r>
            <a:endParaRPr sz="2100">
              <a:latin typeface="Shadows Into Light Two"/>
              <a:ea typeface="Shadows Into Light Two"/>
              <a:cs typeface="Shadows Into Light Two"/>
              <a:sym typeface="Shadows Into Light Two"/>
            </a:endParaRPr>
          </a:p>
        </p:txBody>
      </p:sp>
      <p:sp>
        <p:nvSpPr>
          <p:cNvPr id="76" name="Google Shape;76;p14"/>
          <p:cNvSpPr txBox="1">
            <a:spLocks noGrp="1"/>
          </p:cNvSpPr>
          <p:nvPr>
            <p:ph type="title"/>
          </p:nvPr>
        </p:nvSpPr>
        <p:spPr>
          <a:xfrm>
            <a:off x="156450" y="59775"/>
            <a:ext cx="8831100" cy="75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latin typeface="Fredericka the Great"/>
                <a:ea typeface="Fredericka the Great"/>
                <a:cs typeface="Fredericka the Great"/>
                <a:sym typeface="Fredericka the Great"/>
              </a:rPr>
              <a:t>Abstract</a:t>
            </a:r>
            <a:endParaRPr sz="3600">
              <a:latin typeface="Fredericka the Great"/>
              <a:ea typeface="Fredericka the Great"/>
              <a:cs typeface="Fredericka the Great"/>
              <a:sym typeface="Fredericka the Grea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0"/>
          <p:cNvSpPr txBox="1">
            <a:spLocks noGrp="1"/>
          </p:cNvSpPr>
          <p:nvPr>
            <p:ph type="title"/>
          </p:nvPr>
        </p:nvSpPr>
        <p:spPr>
          <a:xfrm>
            <a:off x="-6000" y="5640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Forward Model Output Summary I</a:t>
            </a:r>
            <a:endParaRPr>
              <a:latin typeface="Fredericka the Great"/>
              <a:ea typeface="Fredericka the Great"/>
              <a:cs typeface="Fredericka the Great"/>
              <a:sym typeface="Fredericka the Great"/>
            </a:endParaRPr>
          </a:p>
        </p:txBody>
      </p:sp>
      <p:sp>
        <p:nvSpPr>
          <p:cNvPr id="363" name="Google Shape;363;p50"/>
          <p:cNvSpPr txBox="1"/>
          <p:nvPr/>
        </p:nvSpPr>
        <p:spPr>
          <a:xfrm>
            <a:off x="4944300" y="4625100"/>
            <a:ext cx="4205700" cy="518400"/>
          </a:xfrm>
          <a:prstGeom prst="rect">
            <a:avLst/>
          </a:prstGeom>
          <a:noFill/>
          <a:ln>
            <a:noFill/>
          </a:ln>
        </p:spPr>
        <p:txBody>
          <a:bodyPr spcFirstLastPara="1" wrap="square" lIns="91425" tIns="91425" rIns="91425" bIns="91425" anchor="t" anchorCtr="0">
            <a:noAutofit/>
          </a:bodyPr>
          <a:lstStyle/>
          <a:p>
            <a:pPr marL="457200" lvl="0" indent="-457200" algn="r" rtl="0">
              <a:lnSpc>
                <a:spcPct val="115000"/>
              </a:lnSpc>
              <a:spcBef>
                <a:spcPts val="1200"/>
              </a:spcBef>
              <a:spcAft>
                <a:spcPts val="1200"/>
              </a:spcAft>
              <a:buNone/>
            </a:pPr>
            <a:r>
              <a:rPr lang="en" sz="1100">
                <a:solidFill>
                  <a:schemeClr val="lt1"/>
                </a:solidFill>
                <a:latin typeface="Shadows Into Light Two"/>
                <a:ea typeface="Shadows Into Light Two"/>
                <a:cs typeface="Shadows Into Light Two"/>
                <a:sym typeface="Shadows Into Light Two"/>
              </a:rPr>
              <a:t>Source: (J. Mardekian, personal communication, April 9 , 2020)</a:t>
            </a:r>
            <a:endParaRPr/>
          </a:p>
        </p:txBody>
      </p:sp>
      <p:pic>
        <p:nvPicPr>
          <p:cNvPr id="364" name="Google Shape;364;p50"/>
          <p:cNvPicPr preferRelativeResize="0"/>
          <p:nvPr/>
        </p:nvPicPr>
        <p:blipFill>
          <a:blip r:embed="rId3">
            <a:alphaModFix/>
          </a:blip>
          <a:stretch>
            <a:fillRect/>
          </a:stretch>
        </p:blipFill>
        <p:spPr>
          <a:xfrm>
            <a:off x="1098425" y="955975"/>
            <a:ext cx="6657975" cy="2451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1"/>
          <p:cNvSpPr txBox="1">
            <a:spLocks noGrp="1"/>
          </p:cNvSpPr>
          <p:nvPr>
            <p:ph type="title"/>
          </p:nvPr>
        </p:nvSpPr>
        <p:spPr>
          <a:xfrm>
            <a:off x="-6000" y="5640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Forward Model Output Summary II</a:t>
            </a:r>
            <a:endParaRPr>
              <a:latin typeface="Fredericka the Great"/>
              <a:ea typeface="Fredericka the Great"/>
              <a:cs typeface="Fredericka the Great"/>
              <a:sym typeface="Fredericka the Great"/>
            </a:endParaRPr>
          </a:p>
        </p:txBody>
      </p:sp>
      <p:pic>
        <p:nvPicPr>
          <p:cNvPr id="370" name="Google Shape;370;p51"/>
          <p:cNvPicPr preferRelativeResize="0"/>
          <p:nvPr/>
        </p:nvPicPr>
        <p:blipFill>
          <a:blip r:embed="rId3">
            <a:alphaModFix/>
          </a:blip>
          <a:stretch>
            <a:fillRect/>
          </a:stretch>
        </p:blipFill>
        <p:spPr>
          <a:xfrm>
            <a:off x="741900" y="913800"/>
            <a:ext cx="7511824" cy="1257575"/>
          </a:xfrm>
          <a:prstGeom prst="rect">
            <a:avLst/>
          </a:prstGeom>
          <a:noFill/>
          <a:ln>
            <a:noFill/>
          </a:ln>
        </p:spPr>
      </p:pic>
      <p:sp>
        <p:nvSpPr>
          <p:cNvPr id="371" name="Google Shape;371;p51"/>
          <p:cNvSpPr txBox="1"/>
          <p:nvPr/>
        </p:nvSpPr>
        <p:spPr>
          <a:xfrm>
            <a:off x="4944300" y="4625100"/>
            <a:ext cx="4205700" cy="518400"/>
          </a:xfrm>
          <a:prstGeom prst="rect">
            <a:avLst/>
          </a:prstGeom>
          <a:noFill/>
          <a:ln>
            <a:noFill/>
          </a:ln>
        </p:spPr>
        <p:txBody>
          <a:bodyPr spcFirstLastPara="1" wrap="square" lIns="91425" tIns="91425" rIns="91425" bIns="91425" anchor="t" anchorCtr="0">
            <a:noAutofit/>
          </a:bodyPr>
          <a:lstStyle/>
          <a:p>
            <a:pPr marL="457200" lvl="0" indent="-457200" algn="r" rtl="0">
              <a:lnSpc>
                <a:spcPct val="115000"/>
              </a:lnSpc>
              <a:spcBef>
                <a:spcPts val="1200"/>
              </a:spcBef>
              <a:spcAft>
                <a:spcPts val="1200"/>
              </a:spcAft>
              <a:buNone/>
            </a:pPr>
            <a:r>
              <a:rPr lang="en" sz="1100">
                <a:solidFill>
                  <a:schemeClr val="lt1"/>
                </a:solidFill>
                <a:latin typeface="Shadows Into Light Two"/>
                <a:ea typeface="Shadows Into Light Two"/>
                <a:cs typeface="Shadows Into Light Two"/>
                <a:sym typeface="Shadows Into Light Two"/>
              </a:rPr>
              <a:t>Source: (J. Mardekian, personal communication, April 9 , 2020)</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2"/>
          <p:cNvSpPr txBox="1">
            <a:spLocks noGrp="1"/>
          </p:cNvSpPr>
          <p:nvPr>
            <p:ph type="title"/>
          </p:nvPr>
        </p:nvSpPr>
        <p:spPr>
          <a:xfrm>
            <a:off x="2996675" y="1285350"/>
            <a:ext cx="3115200" cy="566400"/>
          </a:xfrm>
          <a:prstGeom prst="rect">
            <a:avLst/>
          </a:prstGeom>
          <a:solidFill>
            <a:srgbClr val="FF00FF"/>
          </a:solidFill>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3 Predictors</a:t>
            </a:r>
            <a:endParaRPr>
              <a:solidFill>
                <a:srgbClr val="FFFFFF"/>
              </a:solidFill>
              <a:latin typeface="Fredericka the Great"/>
              <a:ea typeface="Fredericka the Great"/>
              <a:cs typeface="Fredericka the Great"/>
              <a:sym typeface="Fredericka the Great"/>
            </a:endParaRPr>
          </a:p>
        </p:txBody>
      </p:sp>
      <p:sp>
        <p:nvSpPr>
          <p:cNvPr id="377" name="Google Shape;377;p52"/>
          <p:cNvSpPr txBox="1">
            <a:spLocks noGrp="1"/>
          </p:cNvSpPr>
          <p:nvPr>
            <p:ph type="title"/>
          </p:nvPr>
        </p:nvSpPr>
        <p:spPr>
          <a:xfrm>
            <a:off x="6089775" y="1285350"/>
            <a:ext cx="3052500" cy="566400"/>
          </a:xfrm>
          <a:prstGeom prst="rect">
            <a:avLst/>
          </a:prstGeom>
          <a:solidFill>
            <a:schemeClr val="accent4"/>
          </a:solidFill>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2 Predictors</a:t>
            </a:r>
            <a:endParaRPr>
              <a:solidFill>
                <a:srgbClr val="FFFFFF"/>
              </a:solidFill>
              <a:latin typeface="Fredericka the Great"/>
              <a:ea typeface="Fredericka the Great"/>
              <a:cs typeface="Fredericka the Great"/>
              <a:sym typeface="Fredericka the Great"/>
            </a:endParaRPr>
          </a:p>
        </p:txBody>
      </p:sp>
      <p:sp>
        <p:nvSpPr>
          <p:cNvPr id="378" name="Google Shape;378;p52"/>
          <p:cNvSpPr txBox="1">
            <a:spLocks noGrp="1"/>
          </p:cNvSpPr>
          <p:nvPr>
            <p:ph type="title"/>
          </p:nvPr>
        </p:nvSpPr>
        <p:spPr>
          <a:xfrm>
            <a:off x="-20975" y="1285350"/>
            <a:ext cx="3052500" cy="566400"/>
          </a:xfrm>
          <a:prstGeom prst="rect">
            <a:avLst/>
          </a:prstGeom>
          <a:solidFill>
            <a:schemeClr val="accent2"/>
          </a:solidFill>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4 Predictors</a:t>
            </a:r>
            <a:r>
              <a:rPr lang="en">
                <a:solidFill>
                  <a:srgbClr val="FFFFFF"/>
                </a:solidFill>
                <a:latin typeface="Fredericka the Great"/>
                <a:ea typeface="Fredericka the Great"/>
                <a:cs typeface="Fredericka the Great"/>
                <a:sym typeface="Fredericka the Great"/>
              </a:rPr>
              <a:t> </a:t>
            </a:r>
            <a:endParaRPr>
              <a:solidFill>
                <a:srgbClr val="FFFFFF"/>
              </a:solidFill>
              <a:latin typeface="Fredericka the Great"/>
              <a:ea typeface="Fredericka the Great"/>
              <a:cs typeface="Fredericka the Great"/>
              <a:sym typeface="Fredericka the Great"/>
            </a:endParaRPr>
          </a:p>
        </p:txBody>
      </p:sp>
      <p:cxnSp>
        <p:nvCxnSpPr>
          <p:cNvPr id="379" name="Google Shape;379;p52"/>
          <p:cNvCxnSpPr/>
          <p:nvPr/>
        </p:nvCxnSpPr>
        <p:spPr>
          <a:xfrm>
            <a:off x="2996675" y="1264650"/>
            <a:ext cx="41400" cy="3927600"/>
          </a:xfrm>
          <a:prstGeom prst="straightConnector1">
            <a:avLst/>
          </a:prstGeom>
          <a:noFill/>
          <a:ln w="38100" cap="flat" cmpd="sng">
            <a:solidFill>
              <a:srgbClr val="FFFFFF"/>
            </a:solidFill>
            <a:prstDash val="solid"/>
            <a:round/>
            <a:headEnd type="none" w="med" len="med"/>
            <a:tailEnd type="none" w="med" len="med"/>
          </a:ln>
        </p:spPr>
      </p:cxnSp>
      <p:sp>
        <p:nvSpPr>
          <p:cNvPr id="380" name="Google Shape;380;p52"/>
          <p:cNvSpPr txBox="1">
            <a:spLocks noGrp="1"/>
          </p:cNvSpPr>
          <p:nvPr>
            <p:ph type="body" idx="1"/>
          </p:nvPr>
        </p:nvSpPr>
        <p:spPr>
          <a:xfrm>
            <a:off x="-63875" y="2008925"/>
            <a:ext cx="3138300" cy="29427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600"/>
              </a:spcBef>
              <a:spcAft>
                <a:spcPts val="0"/>
              </a:spcAft>
              <a:buSzPts val="2000"/>
              <a:buFont typeface="Shadows Into Light Two"/>
              <a:buChar char="✘"/>
            </a:pPr>
            <a:r>
              <a:rPr lang="en">
                <a:latin typeface="Shadows Into Light Two"/>
                <a:ea typeface="Shadows Into Light Two"/>
                <a:cs typeface="Shadows Into Light Two"/>
                <a:sym typeface="Shadows Into Light Two"/>
              </a:rPr>
              <a:t>Included parameters: checks, employed, citizen, color</a:t>
            </a:r>
            <a:endParaRPr>
              <a:latin typeface="Shadows Into Light Two"/>
              <a:ea typeface="Shadows Into Light Two"/>
              <a:cs typeface="Shadows Into Light Two"/>
              <a:sym typeface="Shadows Into Light Two"/>
            </a:endParaRPr>
          </a:p>
          <a:p>
            <a:pPr marL="457200" lvl="0" indent="-355600" algn="l" rtl="0">
              <a:lnSpc>
                <a:spcPct val="115000"/>
              </a:lnSpc>
              <a:spcBef>
                <a:spcPts val="0"/>
              </a:spcBef>
              <a:spcAft>
                <a:spcPts val="0"/>
              </a:spcAft>
              <a:buSzPts val="2000"/>
              <a:buFont typeface="Shadows Into Light Two"/>
              <a:buChar char="✘"/>
            </a:pPr>
            <a:r>
              <a:rPr lang="en">
                <a:latin typeface="Shadows Into Light Two"/>
                <a:ea typeface="Shadows Into Light Two"/>
                <a:cs typeface="Shadows Into Light Two"/>
                <a:sym typeface="Shadows Into Light Two"/>
              </a:rPr>
              <a:t>AIC: 4309.3</a:t>
            </a:r>
            <a:endParaRPr>
              <a:latin typeface="Shadows Into Light Two"/>
              <a:ea typeface="Shadows Into Light Two"/>
              <a:cs typeface="Shadows Into Light Two"/>
              <a:sym typeface="Shadows Into Light Two"/>
            </a:endParaRPr>
          </a:p>
          <a:p>
            <a:pPr marL="457200" lvl="0" indent="-355600" algn="l" rtl="0">
              <a:lnSpc>
                <a:spcPct val="115000"/>
              </a:lnSpc>
              <a:spcBef>
                <a:spcPts val="0"/>
              </a:spcBef>
              <a:spcAft>
                <a:spcPts val="0"/>
              </a:spcAft>
              <a:buSzPts val="2000"/>
              <a:buFont typeface="Shadows Into Light Two"/>
              <a:buChar char="✘"/>
            </a:pPr>
            <a:r>
              <a:rPr lang="en">
                <a:latin typeface="Shadows Into Light Two"/>
                <a:ea typeface="Shadows Into Light Two"/>
                <a:cs typeface="Shadows Into Light Two"/>
                <a:sym typeface="Shadows Into Light Two"/>
              </a:rPr>
              <a:t>Accuracy: 0.8279767</a:t>
            </a:r>
            <a:endParaRPr>
              <a:latin typeface="Shadows Into Light Two"/>
              <a:ea typeface="Shadows Into Light Two"/>
              <a:cs typeface="Shadows Into Light Two"/>
              <a:sym typeface="Shadows Into Light Two"/>
            </a:endParaRPr>
          </a:p>
          <a:p>
            <a:pPr marL="457200" lvl="0" indent="-355600" algn="l" rtl="0">
              <a:lnSpc>
                <a:spcPct val="115000"/>
              </a:lnSpc>
              <a:spcBef>
                <a:spcPts val="0"/>
              </a:spcBef>
              <a:spcAft>
                <a:spcPts val="0"/>
              </a:spcAft>
              <a:buSzPts val="2000"/>
              <a:buFont typeface="Shadows Into Light Two"/>
              <a:buChar char="✘"/>
            </a:pPr>
            <a:r>
              <a:rPr lang="en">
                <a:latin typeface="Shadows Into Light Two"/>
                <a:ea typeface="Shadows Into Light Two"/>
                <a:cs typeface="Shadows Into Light Two"/>
                <a:sym typeface="Shadows Into Light Two"/>
              </a:rPr>
              <a:t>Kappa: 0.07195669</a:t>
            </a:r>
            <a:endParaRPr>
              <a:latin typeface="Shadows Into Light Two"/>
              <a:ea typeface="Shadows Into Light Two"/>
              <a:cs typeface="Shadows Into Light Two"/>
              <a:sym typeface="Shadows Into Light Two"/>
            </a:endParaRPr>
          </a:p>
          <a:p>
            <a:pPr marL="0" lvl="0" indent="0" algn="l" rtl="0">
              <a:lnSpc>
                <a:spcPct val="115000"/>
              </a:lnSpc>
              <a:spcBef>
                <a:spcPts val="600"/>
              </a:spcBef>
              <a:spcAft>
                <a:spcPts val="0"/>
              </a:spcAft>
              <a:buNone/>
            </a:pPr>
            <a:endParaRPr>
              <a:latin typeface="Shadows Into Light Two"/>
              <a:ea typeface="Shadows Into Light Two"/>
              <a:cs typeface="Shadows Into Light Two"/>
              <a:sym typeface="Shadows Into Light Two"/>
            </a:endParaRPr>
          </a:p>
        </p:txBody>
      </p:sp>
      <p:cxnSp>
        <p:nvCxnSpPr>
          <p:cNvPr id="381" name="Google Shape;381;p52"/>
          <p:cNvCxnSpPr/>
          <p:nvPr/>
        </p:nvCxnSpPr>
        <p:spPr>
          <a:xfrm rot="10800000" flipH="1">
            <a:off x="-475" y="1264650"/>
            <a:ext cx="9164700" cy="20700"/>
          </a:xfrm>
          <a:prstGeom prst="straightConnector1">
            <a:avLst/>
          </a:prstGeom>
          <a:noFill/>
          <a:ln w="38100" cap="flat" cmpd="sng">
            <a:solidFill>
              <a:srgbClr val="FFFFFF"/>
            </a:solidFill>
            <a:prstDash val="solid"/>
            <a:round/>
            <a:headEnd type="none" w="med" len="med"/>
            <a:tailEnd type="none" w="med" len="med"/>
          </a:ln>
        </p:spPr>
      </p:cxnSp>
      <p:sp>
        <p:nvSpPr>
          <p:cNvPr id="382" name="Google Shape;382;p52"/>
          <p:cNvSpPr txBox="1">
            <a:spLocks noGrp="1"/>
          </p:cNvSpPr>
          <p:nvPr>
            <p:ph type="body" idx="1"/>
          </p:nvPr>
        </p:nvSpPr>
        <p:spPr>
          <a:xfrm>
            <a:off x="3002850" y="2008925"/>
            <a:ext cx="3138300" cy="31299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600"/>
              </a:spcBef>
              <a:spcAft>
                <a:spcPts val="0"/>
              </a:spcAft>
              <a:buSzPts val="2000"/>
              <a:buFont typeface="Shadows Into Light Two"/>
              <a:buChar char="✘"/>
            </a:pPr>
            <a:r>
              <a:rPr lang="en">
                <a:latin typeface="Shadows Into Light Two"/>
                <a:ea typeface="Shadows Into Light Two"/>
                <a:cs typeface="Shadows Into Light Two"/>
                <a:sym typeface="Shadows Into Light Two"/>
              </a:rPr>
              <a:t>Included parameters: checks, employed, citizen </a:t>
            </a:r>
            <a:endParaRPr>
              <a:latin typeface="Shadows Into Light Two"/>
              <a:ea typeface="Shadows Into Light Two"/>
              <a:cs typeface="Shadows Into Light Two"/>
              <a:sym typeface="Shadows Into Light Two"/>
            </a:endParaRPr>
          </a:p>
          <a:p>
            <a:pPr marL="457200" lvl="0" indent="-355600" algn="l" rtl="0">
              <a:lnSpc>
                <a:spcPct val="115000"/>
              </a:lnSpc>
              <a:spcBef>
                <a:spcPts val="0"/>
              </a:spcBef>
              <a:spcAft>
                <a:spcPts val="0"/>
              </a:spcAft>
              <a:buClr>
                <a:schemeClr val="lt1"/>
              </a:buClr>
              <a:buSzPts val="2000"/>
              <a:buFont typeface="Shadows Into Light Two"/>
              <a:buChar char="✘"/>
            </a:pPr>
            <a:r>
              <a:rPr lang="en">
                <a:solidFill>
                  <a:schemeClr val="lt1"/>
                </a:solidFill>
                <a:latin typeface="Shadows Into Light Two"/>
                <a:ea typeface="Shadows Into Light Two"/>
                <a:cs typeface="Shadows Into Light Two"/>
                <a:sym typeface="Shadows Into Light Two"/>
              </a:rPr>
              <a:t>AIC: 4327.7</a:t>
            </a:r>
            <a:endParaRPr>
              <a:solidFill>
                <a:schemeClr val="lt1"/>
              </a:solidFill>
              <a:latin typeface="Shadows Into Light Two"/>
              <a:ea typeface="Shadows Into Light Two"/>
              <a:cs typeface="Shadows Into Light Two"/>
              <a:sym typeface="Shadows Into Light Two"/>
            </a:endParaRPr>
          </a:p>
          <a:p>
            <a:pPr marL="457200" lvl="0" indent="-355600" algn="l" rtl="0">
              <a:lnSpc>
                <a:spcPct val="115000"/>
              </a:lnSpc>
              <a:spcBef>
                <a:spcPts val="0"/>
              </a:spcBef>
              <a:spcAft>
                <a:spcPts val="0"/>
              </a:spcAft>
              <a:buClr>
                <a:schemeClr val="lt1"/>
              </a:buClr>
              <a:buSzPts val="2000"/>
              <a:buFont typeface="Shadows Into Light Two"/>
              <a:buChar char="✘"/>
            </a:pPr>
            <a:r>
              <a:rPr lang="en">
                <a:solidFill>
                  <a:schemeClr val="lt1"/>
                </a:solidFill>
                <a:latin typeface="Shadows Into Light Two"/>
                <a:ea typeface="Shadows Into Light Two"/>
                <a:cs typeface="Shadows Into Light Two"/>
                <a:sym typeface="Shadows Into Light Two"/>
              </a:rPr>
              <a:t>Accuracy: 0.8300782</a:t>
            </a:r>
            <a:endParaRPr>
              <a:solidFill>
                <a:schemeClr val="lt1"/>
              </a:solidFill>
              <a:latin typeface="Shadows Into Light Two"/>
              <a:ea typeface="Shadows Into Light Two"/>
              <a:cs typeface="Shadows Into Light Two"/>
              <a:sym typeface="Shadows Into Light Two"/>
            </a:endParaRPr>
          </a:p>
          <a:p>
            <a:pPr marL="457200" lvl="0" indent="-355600" algn="l" rtl="0">
              <a:lnSpc>
                <a:spcPct val="115000"/>
              </a:lnSpc>
              <a:spcBef>
                <a:spcPts val="0"/>
              </a:spcBef>
              <a:spcAft>
                <a:spcPts val="0"/>
              </a:spcAft>
              <a:buClr>
                <a:schemeClr val="lt1"/>
              </a:buClr>
              <a:buSzPts val="2000"/>
              <a:buFont typeface="Shadows Into Light Two"/>
              <a:buChar char="✘"/>
            </a:pPr>
            <a:r>
              <a:rPr lang="en">
                <a:solidFill>
                  <a:schemeClr val="lt1"/>
                </a:solidFill>
                <a:latin typeface="Shadows Into Light Two"/>
                <a:ea typeface="Shadows Into Light Two"/>
                <a:cs typeface="Shadows Into Light Two"/>
                <a:sym typeface="Shadows Into Light Two"/>
              </a:rPr>
              <a:t>Kappa: 0.06043496</a:t>
            </a:r>
            <a:endParaRPr>
              <a:solidFill>
                <a:schemeClr val="lt1"/>
              </a:solidFill>
              <a:latin typeface="Shadows Into Light Two"/>
              <a:ea typeface="Shadows Into Light Two"/>
              <a:cs typeface="Shadows Into Light Two"/>
              <a:sym typeface="Shadows Into Light Two"/>
            </a:endParaRPr>
          </a:p>
          <a:p>
            <a:pPr marL="0" lvl="0" indent="0" algn="l" rtl="0">
              <a:lnSpc>
                <a:spcPct val="115000"/>
              </a:lnSpc>
              <a:spcBef>
                <a:spcPts val="600"/>
              </a:spcBef>
              <a:spcAft>
                <a:spcPts val="0"/>
              </a:spcAft>
              <a:buNone/>
            </a:pPr>
            <a:endParaRPr>
              <a:latin typeface="Shadows Into Light Two"/>
              <a:ea typeface="Shadows Into Light Two"/>
              <a:cs typeface="Shadows Into Light Two"/>
              <a:sym typeface="Shadows Into Light Two"/>
            </a:endParaRPr>
          </a:p>
        </p:txBody>
      </p:sp>
      <p:sp>
        <p:nvSpPr>
          <p:cNvPr id="383" name="Google Shape;383;p52"/>
          <p:cNvSpPr txBox="1">
            <a:spLocks noGrp="1"/>
          </p:cNvSpPr>
          <p:nvPr>
            <p:ph type="body" idx="1"/>
          </p:nvPr>
        </p:nvSpPr>
        <p:spPr>
          <a:xfrm>
            <a:off x="6153125" y="2008925"/>
            <a:ext cx="3138300" cy="29427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600"/>
              </a:spcBef>
              <a:spcAft>
                <a:spcPts val="0"/>
              </a:spcAft>
              <a:buSzPts val="2000"/>
              <a:buFont typeface="Shadows Into Light Two"/>
              <a:buChar char="✘"/>
            </a:pPr>
            <a:r>
              <a:rPr lang="en">
                <a:latin typeface="Shadows Into Light Two"/>
                <a:ea typeface="Shadows Into Light Two"/>
                <a:cs typeface="Shadows Into Light Two"/>
                <a:sym typeface="Shadows Into Light Two"/>
              </a:rPr>
              <a:t>Included parameters: checks, employed </a:t>
            </a:r>
            <a:endParaRPr>
              <a:latin typeface="Shadows Into Light Two"/>
              <a:ea typeface="Shadows Into Light Two"/>
              <a:cs typeface="Shadows Into Light Two"/>
              <a:sym typeface="Shadows Into Light Two"/>
            </a:endParaRPr>
          </a:p>
          <a:p>
            <a:pPr marL="457200" lvl="0" indent="-355600" algn="l" rtl="0">
              <a:lnSpc>
                <a:spcPct val="115000"/>
              </a:lnSpc>
              <a:spcBef>
                <a:spcPts val="0"/>
              </a:spcBef>
              <a:spcAft>
                <a:spcPts val="0"/>
              </a:spcAft>
              <a:buClr>
                <a:schemeClr val="lt1"/>
              </a:buClr>
              <a:buSzPts val="2000"/>
              <a:buFont typeface="Shadows Into Light Two"/>
              <a:buChar char="✘"/>
            </a:pPr>
            <a:r>
              <a:rPr lang="en">
                <a:solidFill>
                  <a:schemeClr val="lt1"/>
                </a:solidFill>
                <a:latin typeface="Shadows Into Light Two"/>
                <a:ea typeface="Shadows Into Light Two"/>
                <a:cs typeface="Shadows Into Light Two"/>
                <a:sym typeface="Shadows Into Light Two"/>
              </a:rPr>
              <a:t>AIC: 4372.2</a:t>
            </a:r>
            <a:endParaRPr>
              <a:solidFill>
                <a:schemeClr val="lt1"/>
              </a:solidFill>
              <a:latin typeface="Shadows Into Light Two"/>
              <a:ea typeface="Shadows Into Light Two"/>
              <a:cs typeface="Shadows Into Light Two"/>
              <a:sym typeface="Shadows Into Light Two"/>
            </a:endParaRPr>
          </a:p>
          <a:p>
            <a:pPr marL="457200" lvl="0" indent="-355600" algn="l" rtl="0">
              <a:lnSpc>
                <a:spcPct val="115000"/>
              </a:lnSpc>
              <a:spcBef>
                <a:spcPts val="0"/>
              </a:spcBef>
              <a:spcAft>
                <a:spcPts val="0"/>
              </a:spcAft>
              <a:buClr>
                <a:schemeClr val="lt1"/>
              </a:buClr>
              <a:buSzPts val="2000"/>
              <a:buFont typeface="Shadows Into Light Two"/>
              <a:buChar char="✘"/>
            </a:pPr>
            <a:r>
              <a:rPr lang="en">
                <a:solidFill>
                  <a:schemeClr val="lt1"/>
                </a:solidFill>
                <a:latin typeface="Shadows Into Light Two"/>
                <a:ea typeface="Shadows Into Light Two"/>
                <a:cs typeface="Shadows Into Light Two"/>
                <a:sym typeface="Shadows Into Light Two"/>
              </a:rPr>
              <a:t>Accuracy: 0.8279797</a:t>
            </a:r>
            <a:endParaRPr>
              <a:solidFill>
                <a:schemeClr val="lt1"/>
              </a:solidFill>
              <a:latin typeface="Shadows Into Light Two"/>
              <a:ea typeface="Shadows Into Light Two"/>
              <a:cs typeface="Shadows Into Light Two"/>
              <a:sym typeface="Shadows Into Light Two"/>
            </a:endParaRPr>
          </a:p>
          <a:p>
            <a:pPr marL="457200" lvl="0" indent="-355600" algn="l" rtl="0">
              <a:lnSpc>
                <a:spcPct val="115000"/>
              </a:lnSpc>
              <a:spcBef>
                <a:spcPts val="0"/>
              </a:spcBef>
              <a:spcAft>
                <a:spcPts val="0"/>
              </a:spcAft>
              <a:buClr>
                <a:schemeClr val="lt1"/>
              </a:buClr>
              <a:buSzPts val="2000"/>
              <a:buFont typeface="Shadows Into Light Two"/>
              <a:buChar char="✘"/>
            </a:pPr>
            <a:r>
              <a:rPr lang="en">
                <a:solidFill>
                  <a:schemeClr val="lt1"/>
                </a:solidFill>
                <a:latin typeface="Shadows Into Light Two"/>
                <a:ea typeface="Shadows Into Light Two"/>
                <a:cs typeface="Shadows Into Light Two"/>
                <a:sym typeface="Shadows Into Light Two"/>
              </a:rPr>
              <a:t>Kappa: 0.02688968</a:t>
            </a:r>
            <a:endParaRPr>
              <a:solidFill>
                <a:schemeClr val="lt1"/>
              </a:solidFill>
              <a:latin typeface="Shadows Into Light Two"/>
              <a:ea typeface="Shadows Into Light Two"/>
              <a:cs typeface="Shadows Into Light Two"/>
              <a:sym typeface="Shadows Into Light Two"/>
            </a:endParaRPr>
          </a:p>
          <a:p>
            <a:pPr marL="0" lvl="0" indent="0" algn="l" rtl="0">
              <a:lnSpc>
                <a:spcPct val="115000"/>
              </a:lnSpc>
              <a:spcBef>
                <a:spcPts val="600"/>
              </a:spcBef>
              <a:spcAft>
                <a:spcPts val="0"/>
              </a:spcAft>
              <a:buNone/>
            </a:pPr>
            <a:endParaRPr>
              <a:latin typeface="Shadows Into Light Two"/>
              <a:ea typeface="Shadows Into Light Two"/>
              <a:cs typeface="Shadows Into Light Two"/>
              <a:sym typeface="Shadows Into Light Two"/>
            </a:endParaRPr>
          </a:p>
        </p:txBody>
      </p:sp>
      <p:cxnSp>
        <p:nvCxnSpPr>
          <p:cNvPr id="384" name="Google Shape;384;p52"/>
          <p:cNvCxnSpPr/>
          <p:nvPr/>
        </p:nvCxnSpPr>
        <p:spPr>
          <a:xfrm>
            <a:off x="6110225" y="1288975"/>
            <a:ext cx="42900" cy="3953700"/>
          </a:xfrm>
          <a:prstGeom prst="straightConnector1">
            <a:avLst/>
          </a:prstGeom>
          <a:noFill/>
          <a:ln w="38100" cap="flat" cmpd="sng">
            <a:solidFill>
              <a:srgbClr val="FFFFFF"/>
            </a:solidFill>
            <a:prstDash val="solid"/>
            <a:round/>
            <a:headEnd type="none" w="med" len="med"/>
            <a:tailEnd type="none" w="med" len="med"/>
          </a:ln>
        </p:spPr>
      </p:cxnSp>
      <p:sp>
        <p:nvSpPr>
          <p:cNvPr id="385" name="Google Shape;385;p52"/>
          <p:cNvSpPr txBox="1"/>
          <p:nvPr/>
        </p:nvSpPr>
        <p:spPr>
          <a:xfrm>
            <a:off x="2561675" y="144525"/>
            <a:ext cx="3985200" cy="46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Fredericka the Great"/>
                <a:ea typeface="Fredericka the Great"/>
                <a:cs typeface="Fredericka the Great"/>
                <a:sym typeface="Fredericka the Great"/>
              </a:rPr>
              <a:t>K-Fold Cross-Validation</a:t>
            </a:r>
            <a:endParaRPr sz="2600">
              <a:solidFill>
                <a:srgbClr val="FFFFFF"/>
              </a:solidFill>
              <a:latin typeface="Fredericka the Great"/>
              <a:ea typeface="Fredericka the Great"/>
              <a:cs typeface="Fredericka the Great"/>
              <a:sym typeface="Fredericka the Great"/>
            </a:endParaRPr>
          </a:p>
        </p:txBody>
      </p:sp>
      <p:sp>
        <p:nvSpPr>
          <p:cNvPr id="386" name="Google Shape;386;p52"/>
          <p:cNvSpPr txBox="1"/>
          <p:nvPr/>
        </p:nvSpPr>
        <p:spPr>
          <a:xfrm>
            <a:off x="241750" y="695525"/>
            <a:ext cx="8306400" cy="3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hadows Into Light Two"/>
                <a:ea typeface="Shadows Into Light Two"/>
                <a:cs typeface="Shadows Into Light Two"/>
                <a:sym typeface="Shadows Into Light Two"/>
              </a:rPr>
              <a:t>Our data was broken into 10 buckets, with approximately 500 observations in each bucket</a:t>
            </a:r>
            <a:endParaRPr sz="1800">
              <a:solidFill>
                <a:srgbClr val="FFFFFF"/>
              </a:solidFill>
              <a:latin typeface="Shadows Into Light Two"/>
              <a:ea typeface="Shadows Into Light Two"/>
              <a:cs typeface="Shadows Into Light Two"/>
              <a:sym typeface="Shadows Into Light Tw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3"/>
          <p:cNvSpPr txBox="1">
            <a:spLocks noGrp="1"/>
          </p:cNvSpPr>
          <p:nvPr>
            <p:ph type="title"/>
          </p:nvPr>
        </p:nvSpPr>
        <p:spPr>
          <a:xfrm>
            <a:off x="-6000" y="868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Cross Validation Output (4 Predictors)</a:t>
            </a:r>
            <a:endParaRPr>
              <a:latin typeface="Fredericka the Great"/>
              <a:ea typeface="Fredericka the Great"/>
              <a:cs typeface="Fredericka the Great"/>
              <a:sym typeface="Fredericka the Great"/>
            </a:endParaRPr>
          </a:p>
        </p:txBody>
      </p:sp>
      <p:pic>
        <p:nvPicPr>
          <p:cNvPr id="392" name="Google Shape;392;p53"/>
          <p:cNvPicPr preferRelativeResize="0"/>
          <p:nvPr/>
        </p:nvPicPr>
        <p:blipFill>
          <a:blip r:embed="rId3">
            <a:alphaModFix/>
          </a:blip>
          <a:stretch>
            <a:fillRect/>
          </a:stretch>
        </p:blipFill>
        <p:spPr>
          <a:xfrm>
            <a:off x="163100" y="736425"/>
            <a:ext cx="4413250" cy="3720250"/>
          </a:xfrm>
          <a:prstGeom prst="rect">
            <a:avLst/>
          </a:prstGeom>
          <a:noFill/>
          <a:ln>
            <a:noFill/>
          </a:ln>
        </p:spPr>
      </p:pic>
      <p:pic>
        <p:nvPicPr>
          <p:cNvPr id="393" name="Google Shape;393;p53"/>
          <p:cNvPicPr preferRelativeResize="0"/>
          <p:nvPr/>
        </p:nvPicPr>
        <p:blipFill>
          <a:blip r:embed="rId4">
            <a:alphaModFix/>
          </a:blip>
          <a:stretch>
            <a:fillRect/>
          </a:stretch>
        </p:blipFill>
        <p:spPr>
          <a:xfrm>
            <a:off x="4667875" y="736425"/>
            <a:ext cx="4042025" cy="1873475"/>
          </a:xfrm>
          <a:prstGeom prst="rect">
            <a:avLst/>
          </a:prstGeom>
          <a:noFill/>
          <a:ln>
            <a:noFill/>
          </a:ln>
        </p:spPr>
      </p:pic>
      <p:sp>
        <p:nvSpPr>
          <p:cNvPr id="394" name="Google Shape;394;p53"/>
          <p:cNvSpPr txBox="1"/>
          <p:nvPr/>
        </p:nvSpPr>
        <p:spPr>
          <a:xfrm>
            <a:off x="4944300" y="4625100"/>
            <a:ext cx="4205700" cy="518400"/>
          </a:xfrm>
          <a:prstGeom prst="rect">
            <a:avLst/>
          </a:prstGeom>
          <a:noFill/>
          <a:ln>
            <a:noFill/>
          </a:ln>
        </p:spPr>
        <p:txBody>
          <a:bodyPr spcFirstLastPara="1" wrap="square" lIns="91425" tIns="91425" rIns="91425" bIns="91425" anchor="t" anchorCtr="0">
            <a:noAutofit/>
          </a:bodyPr>
          <a:lstStyle/>
          <a:p>
            <a:pPr marL="457200" lvl="0" indent="-457200" algn="r" rtl="0">
              <a:lnSpc>
                <a:spcPct val="115000"/>
              </a:lnSpc>
              <a:spcBef>
                <a:spcPts val="1200"/>
              </a:spcBef>
              <a:spcAft>
                <a:spcPts val="1200"/>
              </a:spcAft>
              <a:buNone/>
            </a:pPr>
            <a:r>
              <a:rPr lang="en" sz="1100">
                <a:solidFill>
                  <a:schemeClr val="lt1"/>
                </a:solidFill>
                <a:latin typeface="Shadows Into Light Two"/>
                <a:ea typeface="Shadows Into Light Two"/>
                <a:cs typeface="Shadows Into Light Two"/>
                <a:sym typeface="Shadows Into Light Two"/>
              </a:rPr>
              <a:t>Source: (J. Mardekian, personal communication, April 9 , 2020)</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4"/>
          <p:cNvSpPr txBox="1">
            <a:spLocks noGrp="1"/>
          </p:cNvSpPr>
          <p:nvPr>
            <p:ph type="title"/>
          </p:nvPr>
        </p:nvSpPr>
        <p:spPr>
          <a:xfrm>
            <a:off x="-6000" y="868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Cross Validation Output (3 Predictors)</a:t>
            </a:r>
            <a:endParaRPr>
              <a:latin typeface="Fredericka the Great"/>
              <a:ea typeface="Fredericka the Great"/>
              <a:cs typeface="Fredericka the Great"/>
              <a:sym typeface="Fredericka the Great"/>
            </a:endParaRPr>
          </a:p>
        </p:txBody>
      </p:sp>
      <p:pic>
        <p:nvPicPr>
          <p:cNvPr id="400" name="Google Shape;400;p54"/>
          <p:cNvPicPr preferRelativeResize="0"/>
          <p:nvPr/>
        </p:nvPicPr>
        <p:blipFill>
          <a:blip r:embed="rId3">
            <a:alphaModFix/>
          </a:blip>
          <a:stretch>
            <a:fillRect/>
          </a:stretch>
        </p:blipFill>
        <p:spPr>
          <a:xfrm>
            <a:off x="151875" y="775550"/>
            <a:ext cx="4622875" cy="4001650"/>
          </a:xfrm>
          <a:prstGeom prst="rect">
            <a:avLst/>
          </a:prstGeom>
          <a:noFill/>
          <a:ln>
            <a:noFill/>
          </a:ln>
        </p:spPr>
      </p:pic>
      <p:pic>
        <p:nvPicPr>
          <p:cNvPr id="401" name="Google Shape;401;p54"/>
          <p:cNvPicPr preferRelativeResize="0"/>
          <p:nvPr/>
        </p:nvPicPr>
        <p:blipFill>
          <a:blip r:embed="rId4">
            <a:alphaModFix/>
          </a:blip>
          <a:stretch>
            <a:fillRect/>
          </a:stretch>
        </p:blipFill>
        <p:spPr>
          <a:xfrm>
            <a:off x="4858548" y="775550"/>
            <a:ext cx="4179351" cy="1758050"/>
          </a:xfrm>
          <a:prstGeom prst="rect">
            <a:avLst/>
          </a:prstGeom>
          <a:noFill/>
          <a:ln>
            <a:noFill/>
          </a:ln>
        </p:spPr>
      </p:pic>
      <p:sp>
        <p:nvSpPr>
          <p:cNvPr id="402" name="Google Shape;402;p54"/>
          <p:cNvSpPr txBox="1"/>
          <p:nvPr/>
        </p:nvSpPr>
        <p:spPr>
          <a:xfrm>
            <a:off x="4944300" y="4625100"/>
            <a:ext cx="4205700" cy="518400"/>
          </a:xfrm>
          <a:prstGeom prst="rect">
            <a:avLst/>
          </a:prstGeom>
          <a:noFill/>
          <a:ln>
            <a:noFill/>
          </a:ln>
        </p:spPr>
        <p:txBody>
          <a:bodyPr spcFirstLastPara="1" wrap="square" lIns="91425" tIns="91425" rIns="91425" bIns="91425" anchor="t" anchorCtr="0">
            <a:noAutofit/>
          </a:bodyPr>
          <a:lstStyle/>
          <a:p>
            <a:pPr marL="457200" lvl="0" indent="-457200" algn="r" rtl="0">
              <a:lnSpc>
                <a:spcPct val="115000"/>
              </a:lnSpc>
              <a:spcBef>
                <a:spcPts val="1200"/>
              </a:spcBef>
              <a:spcAft>
                <a:spcPts val="1200"/>
              </a:spcAft>
              <a:buNone/>
            </a:pPr>
            <a:r>
              <a:rPr lang="en" sz="1100">
                <a:solidFill>
                  <a:schemeClr val="lt1"/>
                </a:solidFill>
                <a:latin typeface="Shadows Into Light Two"/>
                <a:ea typeface="Shadows Into Light Two"/>
                <a:cs typeface="Shadows Into Light Two"/>
                <a:sym typeface="Shadows Into Light Two"/>
              </a:rPr>
              <a:t>Source: (J. Mardekian, personal communication, April 9 , 2020)</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5"/>
          <p:cNvSpPr txBox="1">
            <a:spLocks noGrp="1"/>
          </p:cNvSpPr>
          <p:nvPr>
            <p:ph type="title"/>
          </p:nvPr>
        </p:nvSpPr>
        <p:spPr>
          <a:xfrm>
            <a:off x="-6000" y="868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Cross Validation Output (2 Predictors)</a:t>
            </a:r>
            <a:endParaRPr>
              <a:latin typeface="Fredericka the Great"/>
              <a:ea typeface="Fredericka the Great"/>
              <a:cs typeface="Fredericka the Great"/>
              <a:sym typeface="Fredericka the Great"/>
            </a:endParaRPr>
          </a:p>
        </p:txBody>
      </p:sp>
      <p:pic>
        <p:nvPicPr>
          <p:cNvPr id="408" name="Google Shape;408;p55"/>
          <p:cNvPicPr preferRelativeResize="0"/>
          <p:nvPr/>
        </p:nvPicPr>
        <p:blipFill>
          <a:blip r:embed="rId3">
            <a:alphaModFix/>
          </a:blip>
          <a:stretch>
            <a:fillRect/>
          </a:stretch>
        </p:blipFill>
        <p:spPr>
          <a:xfrm>
            <a:off x="112650" y="728650"/>
            <a:ext cx="5038725" cy="4018025"/>
          </a:xfrm>
          <a:prstGeom prst="rect">
            <a:avLst/>
          </a:prstGeom>
          <a:noFill/>
          <a:ln>
            <a:noFill/>
          </a:ln>
        </p:spPr>
      </p:pic>
      <p:pic>
        <p:nvPicPr>
          <p:cNvPr id="409" name="Google Shape;409;p55"/>
          <p:cNvPicPr preferRelativeResize="0"/>
          <p:nvPr/>
        </p:nvPicPr>
        <p:blipFill>
          <a:blip r:embed="rId4">
            <a:alphaModFix/>
          </a:blip>
          <a:stretch>
            <a:fillRect/>
          </a:stretch>
        </p:blipFill>
        <p:spPr>
          <a:xfrm>
            <a:off x="5226600" y="728650"/>
            <a:ext cx="3856800" cy="2152650"/>
          </a:xfrm>
          <a:prstGeom prst="rect">
            <a:avLst/>
          </a:prstGeom>
          <a:noFill/>
          <a:ln>
            <a:noFill/>
          </a:ln>
        </p:spPr>
      </p:pic>
      <p:sp>
        <p:nvSpPr>
          <p:cNvPr id="410" name="Google Shape;410;p55"/>
          <p:cNvSpPr txBox="1"/>
          <p:nvPr/>
        </p:nvSpPr>
        <p:spPr>
          <a:xfrm>
            <a:off x="4944300" y="4625100"/>
            <a:ext cx="4205700" cy="518400"/>
          </a:xfrm>
          <a:prstGeom prst="rect">
            <a:avLst/>
          </a:prstGeom>
          <a:noFill/>
          <a:ln>
            <a:noFill/>
          </a:ln>
        </p:spPr>
        <p:txBody>
          <a:bodyPr spcFirstLastPara="1" wrap="square" lIns="91425" tIns="91425" rIns="91425" bIns="91425" anchor="t" anchorCtr="0">
            <a:noAutofit/>
          </a:bodyPr>
          <a:lstStyle/>
          <a:p>
            <a:pPr marL="457200" lvl="0" indent="-457200" algn="r" rtl="0">
              <a:lnSpc>
                <a:spcPct val="115000"/>
              </a:lnSpc>
              <a:spcBef>
                <a:spcPts val="1200"/>
              </a:spcBef>
              <a:spcAft>
                <a:spcPts val="1200"/>
              </a:spcAft>
              <a:buNone/>
            </a:pPr>
            <a:r>
              <a:rPr lang="en" sz="1100">
                <a:solidFill>
                  <a:schemeClr val="lt1"/>
                </a:solidFill>
                <a:latin typeface="Shadows Into Light Two"/>
                <a:ea typeface="Shadows Into Light Two"/>
                <a:cs typeface="Shadows Into Light Two"/>
                <a:sym typeface="Shadows Into Light Two"/>
              </a:rPr>
              <a:t>Source: (J. Mardekian, personal communication, April 9 , 2020)</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6"/>
          <p:cNvSpPr txBox="1">
            <a:spLocks noGrp="1"/>
          </p:cNvSpPr>
          <p:nvPr>
            <p:ph type="title"/>
          </p:nvPr>
        </p:nvSpPr>
        <p:spPr>
          <a:xfrm>
            <a:off x="-6000" y="868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ROC Curve Results</a:t>
            </a:r>
            <a:endParaRPr>
              <a:latin typeface="Fredericka the Great"/>
              <a:ea typeface="Fredericka the Great"/>
              <a:cs typeface="Fredericka the Great"/>
              <a:sym typeface="Fredericka the Great"/>
            </a:endParaRPr>
          </a:p>
        </p:txBody>
      </p:sp>
      <p:sp>
        <p:nvSpPr>
          <p:cNvPr id="416" name="Google Shape;416;p56"/>
          <p:cNvSpPr txBox="1"/>
          <p:nvPr/>
        </p:nvSpPr>
        <p:spPr>
          <a:xfrm>
            <a:off x="0" y="640775"/>
            <a:ext cx="9144000" cy="15240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Shadows Into Light Two"/>
              <a:buChar char="●"/>
            </a:pPr>
            <a:r>
              <a:rPr lang="en" sz="1200">
                <a:solidFill>
                  <a:srgbClr val="FFFFFF"/>
                </a:solidFill>
                <a:latin typeface="Shadows Into Light Two"/>
                <a:ea typeface="Shadows Into Light Two"/>
                <a:cs typeface="Shadows Into Light Two"/>
                <a:sym typeface="Shadows Into Light Two"/>
              </a:rPr>
              <a:t>An Receiver Operating Characteristic (ROC) Curve in logistic regression can be a useful tool in evaluating the performance of a classification model.  ROC curves are used to determine the best cutoff value to predict whether a new observation will be classified as a failure (0) or a success (1). </a:t>
            </a:r>
            <a:endParaRPr sz="1200">
              <a:solidFill>
                <a:srgbClr val="FFFFFF"/>
              </a:solidFill>
              <a:latin typeface="Shadows Into Light Two"/>
              <a:ea typeface="Shadows Into Light Two"/>
              <a:cs typeface="Shadows Into Light Two"/>
              <a:sym typeface="Shadows Into Light Two"/>
            </a:endParaRPr>
          </a:p>
          <a:p>
            <a:pPr marL="457200" lvl="0" indent="-304800" algn="l" rtl="0">
              <a:spcBef>
                <a:spcPts val="0"/>
              </a:spcBef>
              <a:spcAft>
                <a:spcPts val="0"/>
              </a:spcAft>
              <a:buClr>
                <a:srgbClr val="FFFFFF"/>
              </a:buClr>
              <a:buSzPts val="1200"/>
              <a:buFont typeface="Shadows Into Light Two"/>
              <a:buChar char="●"/>
            </a:pPr>
            <a:r>
              <a:rPr lang="en" sz="1200">
                <a:solidFill>
                  <a:srgbClr val="FFFFFF"/>
                </a:solidFill>
                <a:latin typeface="Shadows Into Light Two"/>
                <a:ea typeface="Shadows Into Light Two"/>
                <a:cs typeface="Shadows Into Light Two"/>
                <a:sym typeface="Shadows Into Light Two"/>
              </a:rPr>
              <a:t>In our example, our classification cutoff is at 0.5,  where probabilities greater than this value are classified as a success, and probabilities below this value are classified as a failure. Area under the curve (AUC) can be used to evaluate how well a model distinguishes between different classes of observations. In our example, we have an AUC of 0.7188. </a:t>
            </a:r>
            <a:endParaRPr sz="1200">
              <a:solidFill>
                <a:srgbClr val="FFFFFF"/>
              </a:solidFill>
              <a:latin typeface="Shadows Into Light Two"/>
              <a:ea typeface="Shadows Into Light Two"/>
              <a:cs typeface="Shadows Into Light Two"/>
              <a:sym typeface="Shadows Into Light Two"/>
            </a:endParaRPr>
          </a:p>
        </p:txBody>
      </p:sp>
      <p:pic>
        <p:nvPicPr>
          <p:cNvPr id="417" name="Google Shape;417;p56"/>
          <p:cNvPicPr preferRelativeResize="0"/>
          <p:nvPr/>
        </p:nvPicPr>
        <p:blipFill>
          <a:blip r:embed="rId3">
            <a:alphaModFix/>
          </a:blip>
          <a:stretch>
            <a:fillRect/>
          </a:stretch>
        </p:blipFill>
        <p:spPr>
          <a:xfrm>
            <a:off x="152400" y="1956950"/>
            <a:ext cx="4797825" cy="3013374"/>
          </a:xfrm>
          <a:prstGeom prst="rect">
            <a:avLst/>
          </a:prstGeom>
          <a:noFill/>
          <a:ln>
            <a:noFill/>
          </a:ln>
        </p:spPr>
      </p:pic>
      <p:pic>
        <p:nvPicPr>
          <p:cNvPr id="418" name="Google Shape;418;p56"/>
          <p:cNvPicPr preferRelativeResize="0"/>
          <p:nvPr/>
        </p:nvPicPr>
        <p:blipFill>
          <a:blip r:embed="rId4">
            <a:alphaModFix/>
          </a:blip>
          <a:stretch>
            <a:fillRect/>
          </a:stretch>
        </p:blipFill>
        <p:spPr>
          <a:xfrm>
            <a:off x="5244625" y="2092050"/>
            <a:ext cx="3550200" cy="461805"/>
          </a:xfrm>
          <a:prstGeom prst="rect">
            <a:avLst/>
          </a:prstGeom>
          <a:noFill/>
          <a:ln>
            <a:noFill/>
          </a:ln>
        </p:spPr>
      </p:pic>
      <p:sp>
        <p:nvSpPr>
          <p:cNvPr id="419" name="Google Shape;419;p56"/>
          <p:cNvSpPr txBox="1"/>
          <p:nvPr/>
        </p:nvSpPr>
        <p:spPr>
          <a:xfrm>
            <a:off x="5244625" y="2698175"/>
            <a:ext cx="3550200" cy="15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Shadows Into Light Two"/>
                <a:ea typeface="Shadows Into Light Two"/>
                <a:cs typeface="Shadows Into Light Two"/>
                <a:sym typeface="Shadows Into Light Two"/>
              </a:rPr>
              <a:t>Since the AUC of our model is fair (close to 1), we can infer that our model is adequate at distinguishing between those individuals who were released with a court summons, and those who were not.</a:t>
            </a:r>
            <a:endParaRPr sz="1200">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endParaRPr sz="1200">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sz="1200">
                <a:solidFill>
                  <a:srgbClr val="FFFFFF"/>
                </a:solidFill>
                <a:latin typeface="Shadows Into Light Two"/>
                <a:ea typeface="Shadows Into Light Two"/>
                <a:cs typeface="Shadows Into Light Two"/>
                <a:sym typeface="Shadows Into Light Two"/>
              </a:rPr>
              <a:t>This AUC acts as supplementary information to further our findings.</a:t>
            </a:r>
            <a:endParaRPr sz="1200">
              <a:solidFill>
                <a:srgbClr val="FFFFFF"/>
              </a:solidFill>
              <a:latin typeface="Shadows Into Light Two"/>
              <a:ea typeface="Shadows Into Light Two"/>
              <a:cs typeface="Shadows Into Light Two"/>
              <a:sym typeface="Shadows Into Light Tw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7"/>
          <p:cNvSpPr txBox="1"/>
          <p:nvPr/>
        </p:nvSpPr>
        <p:spPr>
          <a:xfrm>
            <a:off x="5417700" y="1404600"/>
            <a:ext cx="3690300" cy="37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50">
                <a:solidFill>
                  <a:srgbClr val="FFFFFF"/>
                </a:solidFill>
                <a:latin typeface="Shadows Into Light Two"/>
                <a:ea typeface="Shadows Into Light Two"/>
                <a:cs typeface="Shadows Into Light Two"/>
                <a:sym typeface="Shadows Into Light Two"/>
              </a:rPr>
              <a:t>This confusion matrix reveals that our model has an accuracy rate of ~83% </a:t>
            </a:r>
            <a:endParaRPr sz="1250">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endParaRPr sz="1250">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endParaRPr sz="1250">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sz="1250">
                <a:solidFill>
                  <a:srgbClr val="FFFFFF"/>
                </a:solidFill>
                <a:latin typeface="Shadows Into Light Two"/>
                <a:ea typeface="Shadows Into Light Two"/>
                <a:cs typeface="Shadows Into Light Two"/>
                <a:sym typeface="Shadows Into Light Two"/>
              </a:rPr>
              <a:t>However, the confusion matrix reveals that when our model predicted that an individual would not be released, only 51 individuals were actually not released, whereas 841 individuals were released. Similarly, when our model predicted that an individual would be released, only 4,283 individuals were actually released, whereas 51 were not.</a:t>
            </a:r>
            <a:endParaRPr sz="1250">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endParaRPr sz="1250">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endParaRPr sz="1250">
              <a:solidFill>
                <a:srgbClr val="FFFFFF"/>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sz="1250">
                <a:solidFill>
                  <a:srgbClr val="FFFFFF"/>
                </a:solidFill>
                <a:latin typeface="Shadows Into Light Two"/>
                <a:ea typeface="Shadows Into Light Two"/>
                <a:cs typeface="Shadows Into Light Two"/>
                <a:sym typeface="Shadows Into Light Two"/>
              </a:rPr>
              <a:t>The sensitivity rate was ~50% whereas the specificity rate was ~84%, revealing that our model struggled to accurately identify individuals who were released with a court summons.</a:t>
            </a:r>
            <a:endParaRPr sz="1250">
              <a:solidFill>
                <a:srgbClr val="FFFFFF"/>
              </a:solidFill>
              <a:latin typeface="Shadows Into Light Two"/>
              <a:ea typeface="Shadows Into Light Two"/>
              <a:cs typeface="Shadows Into Light Two"/>
              <a:sym typeface="Shadows Into Light Two"/>
            </a:endParaRPr>
          </a:p>
        </p:txBody>
      </p:sp>
      <p:sp>
        <p:nvSpPr>
          <p:cNvPr id="425" name="Google Shape;425;p57"/>
          <p:cNvSpPr txBox="1">
            <a:spLocks noGrp="1"/>
          </p:cNvSpPr>
          <p:nvPr>
            <p:ph type="title"/>
          </p:nvPr>
        </p:nvSpPr>
        <p:spPr>
          <a:xfrm>
            <a:off x="-6000" y="-34250"/>
            <a:ext cx="9156000" cy="5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Confusion Matrix Results</a:t>
            </a:r>
            <a:endParaRPr>
              <a:latin typeface="Fredericka the Great"/>
              <a:ea typeface="Fredericka the Great"/>
              <a:cs typeface="Fredericka the Great"/>
              <a:sym typeface="Fredericka the Great"/>
            </a:endParaRPr>
          </a:p>
        </p:txBody>
      </p:sp>
      <p:sp>
        <p:nvSpPr>
          <p:cNvPr id="426" name="Google Shape;426;p57"/>
          <p:cNvSpPr txBox="1"/>
          <p:nvPr/>
        </p:nvSpPr>
        <p:spPr>
          <a:xfrm>
            <a:off x="360900" y="710050"/>
            <a:ext cx="7897200" cy="865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Sniglet"/>
              <a:buChar char="●"/>
            </a:pPr>
            <a:endParaRPr>
              <a:latin typeface="Sniglet"/>
              <a:ea typeface="Sniglet"/>
              <a:cs typeface="Sniglet"/>
              <a:sym typeface="Sniglet"/>
            </a:endParaRPr>
          </a:p>
        </p:txBody>
      </p:sp>
      <p:sp>
        <p:nvSpPr>
          <p:cNvPr id="427" name="Google Shape;427;p57"/>
          <p:cNvSpPr txBox="1"/>
          <p:nvPr/>
        </p:nvSpPr>
        <p:spPr>
          <a:xfrm>
            <a:off x="36000" y="467650"/>
            <a:ext cx="9072000" cy="11082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Shadows Into Light Two"/>
              <a:buChar char="●"/>
            </a:pPr>
            <a:r>
              <a:rPr lang="en" sz="1200">
                <a:solidFill>
                  <a:srgbClr val="FFFFFF"/>
                </a:solidFill>
                <a:latin typeface="Shadows Into Light Two"/>
                <a:ea typeface="Shadows Into Light Two"/>
                <a:cs typeface="Shadows Into Light Two"/>
                <a:sym typeface="Shadows Into Light Two"/>
              </a:rPr>
              <a:t>In order to further assess the predictive ability of our logistic model, we used a confusion matrix</a:t>
            </a:r>
            <a:r>
              <a:rPr lang="en">
                <a:solidFill>
                  <a:srgbClr val="FFFFFF"/>
                </a:solidFill>
                <a:latin typeface="Shadows Into Light Two"/>
                <a:ea typeface="Shadows Into Light Two"/>
                <a:cs typeface="Shadows Into Light Two"/>
                <a:sym typeface="Shadows Into Light Two"/>
              </a:rPr>
              <a:t>,</a:t>
            </a:r>
            <a:r>
              <a:rPr lang="en" sz="1200">
                <a:solidFill>
                  <a:srgbClr val="FFFFFF"/>
                </a:solidFill>
                <a:latin typeface="Shadows Into Light Two"/>
                <a:ea typeface="Shadows Into Light Two"/>
                <a:cs typeface="Shadows Into Light Two"/>
                <a:sym typeface="Shadows Into Light Two"/>
              </a:rPr>
              <a:t> a useful tool for identifying where classification models can fall short when making predictions, and the types of errors that follow as a result.</a:t>
            </a:r>
            <a:endParaRPr sz="1200">
              <a:solidFill>
                <a:srgbClr val="FFFFFF"/>
              </a:solidFill>
              <a:latin typeface="Shadows Into Light Two"/>
              <a:ea typeface="Shadows Into Light Two"/>
              <a:cs typeface="Shadows Into Light Two"/>
              <a:sym typeface="Shadows Into Light Two"/>
            </a:endParaRPr>
          </a:p>
          <a:p>
            <a:pPr marL="457200" lvl="0" indent="-304800" algn="l" rtl="0">
              <a:spcBef>
                <a:spcPts val="0"/>
              </a:spcBef>
              <a:spcAft>
                <a:spcPts val="0"/>
              </a:spcAft>
              <a:buClr>
                <a:srgbClr val="FFFFFF"/>
              </a:buClr>
              <a:buSzPts val="1200"/>
              <a:buFont typeface="Shadows Into Light Two"/>
              <a:buChar char="●"/>
            </a:pPr>
            <a:r>
              <a:rPr lang="en" sz="1200">
                <a:solidFill>
                  <a:srgbClr val="FFFFFF"/>
                </a:solidFill>
                <a:latin typeface="Shadows Into Light Two"/>
                <a:ea typeface="Shadows Into Light Two"/>
                <a:cs typeface="Shadows Into Light Two"/>
                <a:sym typeface="Shadows Into Light Two"/>
              </a:rPr>
              <a:t>In our example, we identify the decision boundary at 0.5. If the predicted probability of P(released|checks+employed+citizen) &gt; 0.5 then predicted.released = 1, and 0 otherwise.</a:t>
            </a:r>
            <a:endParaRPr sz="1200">
              <a:solidFill>
                <a:srgbClr val="FFFFFF"/>
              </a:solidFill>
              <a:latin typeface="Shadows Into Light Two"/>
              <a:ea typeface="Shadows Into Light Two"/>
              <a:cs typeface="Shadows Into Light Two"/>
              <a:sym typeface="Shadows Into Light Two"/>
            </a:endParaRPr>
          </a:p>
        </p:txBody>
      </p:sp>
      <p:pic>
        <p:nvPicPr>
          <p:cNvPr id="428" name="Google Shape;428;p57"/>
          <p:cNvPicPr preferRelativeResize="0"/>
          <p:nvPr/>
        </p:nvPicPr>
        <p:blipFill>
          <a:blip r:embed="rId3">
            <a:alphaModFix/>
          </a:blip>
          <a:stretch>
            <a:fillRect/>
          </a:stretch>
        </p:blipFill>
        <p:spPr>
          <a:xfrm>
            <a:off x="360900" y="1404600"/>
            <a:ext cx="4814475" cy="36348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8"/>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latin typeface="Fredericka the Great"/>
                <a:ea typeface="Fredericka the Great"/>
                <a:cs typeface="Fredericka the Great"/>
                <a:sym typeface="Fredericka the Great"/>
              </a:rPr>
              <a:t>5.</a:t>
            </a:r>
            <a:endParaRPr sz="6000">
              <a:latin typeface="Fredericka the Great"/>
              <a:ea typeface="Fredericka the Great"/>
              <a:cs typeface="Fredericka the Great"/>
              <a:sym typeface="Fredericka the Great"/>
            </a:endParaRPr>
          </a:p>
          <a:p>
            <a:pPr marL="0" lvl="0" indent="0" algn="ctr" rtl="0">
              <a:spcBef>
                <a:spcPts val="0"/>
              </a:spcBef>
              <a:spcAft>
                <a:spcPts val="0"/>
              </a:spcAft>
              <a:buNone/>
            </a:pPr>
            <a:endParaRPr sz="3600"/>
          </a:p>
          <a:p>
            <a:pPr marL="0" lvl="0" indent="0" algn="ctr" rtl="0">
              <a:spcBef>
                <a:spcPts val="0"/>
              </a:spcBef>
              <a:spcAft>
                <a:spcPts val="0"/>
              </a:spcAft>
              <a:buNone/>
            </a:pPr>
            <a:r>
              <a:rPr lang="en" sz="6000">
                <a:latin typeface="Fredericka the Great"/>
                <a:ea typeface="Fredericka the Great"/>
                <a:cs typeface="Fredericka the Great"/>
                <a:sym typeface="Fredericka the Great"/>
              </a:rPr>
              <a:t>Discussion</a:t>
            </a:r>
            <a:endParaRPr sz="6000">
              <a:latin typeface="Fredericka the Great"/>
              <a:ea typeface="Fredericka the Great"/>
              <a:cs typeface="Fredericka the Great"/>
              <a:sym typeface="Fredericka the Great"/>
            </a:endParaRPr>
          </a:p>
        </p:txBody>
      </p:sp>
      <p:sp>
        <p:nvSpPr>
          <p:cNvPr id="434" name="Google Shape;434;p58"/>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Shadows Into Light Two"/>
                <a:ea typeface="Shadows Into Light Two"/>
                <a:cs typeface="Shadows Into Light Two"/>
                <a:sym typeface="Shadows Into Light Two"/>
              </a:rPr>
              <a:t>Chosen Model &amp; Explanation of Chosen Model</a:t>
            </a:r>
            <a:endParaRPr>
              <a:latin typeface="Shadows Into Light Two"/>
              <a:ea typeface="Shadows Into Light Two"/>
              <a:cs typeface="Shadows Into Light Two"/>
              <a:sym typeface="Shadows Into Light Two"/>
            </a:endParaRPr>
          </a:p>
        </p:txBody>
      </p:sp>
      <p:sp>
        <p:nvSpPr>
          <p:cNvPr id="435" name="Google Shape;435;p58"/>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9"/>
          <p:cNvSpPr txBox="1">
            <a:spLocks noGrp="1"/>
          </p:cNvSpPr>
          <p:nvPr>
            <p:ph type="body" idx="1"/>
          </p:nvPr>
        </p:nvSpPr>
        <p:spPr>
          <a:xfrm>
            <a:off x="301200" y="440450"/>
            <a:ext cx="8499900" cy="458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700" dirty="0">
                <a:solidFill>
                  <a:schemeClr val="accent5"/>
                </a:solidFill>
                <a:latin typeface="Shadows Into Light Two"/>
                <a:ea typeface="Shadows Into Light Two"/>
                <a:cs typeface="Shadows Into Light Two"/>
                <a:sym typeface="Shadows Into Light Two"/>
              </a:rPr>
              <a:t>CHOSEN MODEL</a:t>
            </a:r>
            <a:r>
              <a:rPr lang="en" dirty="0">
                <a:latin typeface="Shadows Into Light Two"/>
                <a:ea typeface="Shadows Into Light Two"/>
                <a:cs typeface="Shadows Into Light Two"/>
                <a:sym typeface="Shadows Into Light Two"/>
              </a:rPr>
              <a:t>: </a:t>
            </a:r>
            <a:r>
              <a:rPr lang="en" sz="1500" dirty="0">
                <a:latin typeface="Shadows Into Light Two"/>
                <a:ea typeface="Shadows Into Light Two"/>
                <a:cs typeface="Shadows Into Light Two"/>
                <a:sym typeface="Shadows Into Light Two"/>
              </a:rPr>
              <a:t>Forward 3-predictor model including checks, employed and citizen</a:t>
            </a:r>
            <a:endParaRPr sz="1500" dirty="0">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sz="1500" dirty="0">
              <a:solidFill>
                <a:schemeClr val="accent4"/>
              </a:solidFill>
              <a:latin typeface="Shadows Into Light Two"/>
              <a:ea typeface="Shadows Into Light Two"/>
              <a:cs typeface="Shadows Into Light Two"/>
              <a:sym typeface="Shadows Into Light Two"/>
            </a:endParaRPr>
          </a:p>
          <a:p>
            <a:pPr marL="0" lvl="0" indent="0" algn="l" rtl="0">
              <a:spcBef>
                <a:spcPts val="600"/>
              </a:spcBef>
              <a:spcAft>
                <a:spcPts val="0"/>
              </a:spcAft>
              <a:buNone/>
            </a:pPr>
            <a:r>
              <a:rPr lang="en" sz="1700" dirty="0">
                <a:solidFill>
                  <a:schemeClr val="accent4"/>
                </a:solidFill>
                <a:latin typeface="Shadows Into Light Two"/>
                <a:ea typeface="Shadows Into Light Two"/>
                <a:cs typeface="Shadows Into Light Two"/>
                <a:sym typeface="Shadows Into Light Two"/>
              </a:rPr>
              <a:t>EXPLANATION</a:t>
            </a:r>
            <a:r>
              <a:rPr lang="en" dirty="0">
                <a:latin typeface="Shadows Into Light Two"/>
                <a:ea typeface="Shadows Into Light Two"/>
                <a:cs typeface="Shadows Into Light Two"/>
                <a:sym typeface="Shadows Into Light Two"/>
              </a:rPr>
              <a:t>: </a:t>
            </a:r>
            <a:r>
              <a:rPr lang="en" sz="1500" dirty="0">
                <a:latin typeface="Shadows Into Light Two"/>
                <a:ea typeface="Shadows Into Light Two"/>
                <a:cs typeface="Shadows Into Light Two"/>
                <a:sym typeface="Shadows Into Light Two"/>
              </a:rPr>
              <a:t>Our </a:t>
            </a:r>
            <a:r>
              <a:rPr lang="en" sz="1500" dirty="0">
                <a:solidFill>
                  <a:schemeClr val="lt1"/>
                </a:solidFill>
                <a:latin typeface="Shadows Into Light Two"/>
                <a:ea typeface="Shadows Into Light Two"/>
                <a:cs typeface="Shadows Into Light Two"/>
                <a:sym typeface="Shadows Into Light Two"/>
              </a:rPr>
              <a:t>model selection process yielded the same results between the forward, backward, and bi-directional models. However, cross-validation analysis showed that modeling with 3 variables (checks, employed, and citizen) was the most effective method as it resulted in a higher accuracy measure, without compromising the Kappa too much. This model also had an optimal AIC compared to the 2 predictor model. In addition, the results from the ROC curve showed a fair AUC value, which further supports the predictive ability of our model. </a:t>
            </a:r>
            <a:endParaRPr sz="1500" dirty="0">
              <a:solidFill>
                <a:schemeClr val="lt1"/>
              </a:solidFill>
              <a:latin typeface="Shadows Into Light Two"/>
              <a:ea typeface="Shadows Into Light Two"/>
              <a:cs typeface="Shadows Into Light Two"/>
              <a:sym typeface="Shadows Into Light Two"/>
            </a:endParaRPr>
          </a:p>
          <a:p>
            <a:pPr marL="0" lvl="0" indent="0" algn="l" rtl="0">
              <a:spcBef>
                <a:spcPts val="600"/>
              </a:spcBef>
              <a:spcAft>
                <a:spcPts val="0"/>
              </a:spcAft>
              <a:buNone/>
            </a:pPr>
            <a:endParaRPr sz="1700" dirty="0">
              <a:solidFill>
                <a:schemeClr val="accent3"/>
              </a:solidFill>
              <a:latin typeface="Shadows Into Light Two"/>
              <a:ea typeface="Shadows Into Light Two"/>
              <a:cs typeface="Shadows Into Light Two"/>
              <a:sym typeface="Shadows Into Light Two"/>
            </a:endParaRPr>
          </a:p>
          <a:p>
            <a:pPr marL="0" lvl="0" indent="0" algn="l" rtl="0">
              <a:spcBef>
                <a:spcPts val="600"/>
              </a:spcBef>
              <a:spcAft>
                <a:spcPts val="0"/>
              </a:spcAft>
              <a:buNone/>
            </a:pPr>
            <a:r>
              <a:rPr lang="en" sz="1700" dirty="0">
                <a:solidFill>
                  <a:schemeClr val="accent3"/>
                </a:solidFill>
                <a:latin typeface="Shadows Into Light Two"/>
                <a:ea typeface="Shadows Into Light Two"/>
                <a:cs typeface="Shadows Into Light Two"/>
                <a:sym typeface="Shadows Into Light Two"/>
              </a:rPr>
              <a:t>LIMITATIONS</a:t>
            </a:r>
            <a:r>
              <a:rPr lang="en" dirty="0">
                <a:latin typeface="Shadows Into Light Two"/>
                <a:ea typeface="Shadows Into Light Two"/>
                <a:cs typeface="Shadows Into Light Two"/>
                <a:sym typeface="Shadows Into Light Two"/>
              </a:rPr>
              <a:t>: </a:t>
            </a:r>
            <a:r>
              <a:rPr lang="en" sz="1500" dirty="0">
                <a:latin typeface="Shadows Into Light Two"/>
                <a:ea typeface="Shadows Into Light Two"/>
                <a:cs typeface="Shadows Into Light Two"/>
                <a:sym typeface="Shadows Into Light Two"/>
              </a:rPr>
              <a:t>Due to limited time of this project, we acknowledge that some of our methods could have been different if feasibility and timing were not at stake. In real world application, the data should have been split into testing and training datasets at the model selection stage prior to performing cross validation. We also could have cleaned the data prior to performing an analysis on it to filter out null responses. In addition, the confusion matrix revealed that our model accurately predicted individuals who would not be released with a court summons (who were not actually released) only 50% of the time. This issue could be attributed to the unbalanced sample (more individuals released than not) we performed our analysis on.</a:t>
            </a:r>
            <a:endParaRPr sz="1500" dirty="0">
              <a:latin typeface="Shadows Into Light Two"/>
              <a:ea typeface="Shadows Into Light Two"/>
              <a:cs typeface="Shadows Into Light Two"/>
              <a:sym typeface="Shadows Into Light Two"/>
            </a:endParaRPr>
          </a:p>
        </p:txBody>
      </p:sp>
      <p:sp>
        <p:nvSpPr>
          <p:cNvPr id="441" name="Google Shape;441;p59"/>
          <p:cNvSpPr txBox="1">
            <a:spLocks noGrp="1"/>
          </p:cNvSpPr>
          <p:nvPr>
            <p:ph type="title"/>
          </p:nvPr>
        </p:nvSpPr>
        <p:spPr>
          <a:xfrm>
            <a:off x="-6000" y="0"/>
            <a:ext cx="9156000" cy="52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Final Model Overview</a:t>
            </a:r>
            <a:endParaRPr>
              <a:latin typeface="Fredericka the Great"/>
              <a:ea typeface="Fredericka the Great"/>
              <a:cs typeface="Fredericka the Great"/>
              <a:sym typeface="Fredericka the Gre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latin typeface="Fredericka the Great"/>
                <a:ea typeface="Fredericka the Great"/>
                <a:cs typeface="Fredericka the Great"/>
                <a:sym typeface="Fredericka the Great"/>
              </a:rPr>
              <a:t>2.</a:t>
            </a:r>
            <a:endParaRPr sz="6000">
              <a:latin typeface="Fredericka the Great"/>
              <a:ea typeface="Fredericka the Great"/>
              <a:cs typeface="Fredericka the Great"/>
              <a:sym typeface="Fredericka the Great"/>
            </a:endParaRPr>
          </a:p>
          <a:p>
            <a:pPr marL="0" lvl="0" indent="0" algn="ctr" rtl="0">
              <a:spcBef>
                <a:spcPts val="0"/>
              </a:spcBef>
              <a:spcAft>
                <a:spcPts val="0"/>
              </a:spcAft>
              <a:buNone/>
            </a:pPr>
            <a:endParaRPr sz="3600"/>
          </a:p>
          <a:p>
            <a:pPr marL="0" lvl="0" indent="0" algn="ctr" rtl="0">
              <a:spcBef>
                <a:spcPts val="0"/>
              </a:spcBef>
              <a:spcAft>
                <a:spcPts val="0"/>
              </a:spcAft>
              <a:buNone/>
            </a:pPr>
            <a:r>
              <a:rPr lang="en" sz="6000">
                <a:latin typeface="Fredericka the Great"/>
                <a:ea typeface="Fredericka the Great"/>
                <a:cs typeface="Fredericka the Great"/>
                <a:sym typeface="Fredericka the Great"/>
              </a:rPr>
              <a:t>Introduction</a:t>
            </a:r>
            <a:endParaRPr sz="6000">
              <a:latin typeface="Fredericka the Great"/>
              <a:ea typeface="Fredericka the Great"/>
              <a:cs typeface="Fredericka the Great"/>
              <a:sym typeface="Fredericka the Great"/>
            </a:endParaRPr>
          </a:p>
        </p:txBody>
      </p:sp>
      <p:sp>
        <p:nvSpPr>
          <p:cNvPr id="82" name="Google Shape;82;p15"/>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Shadows Into Light Two"/>
                <a:ea typeface="Shadows Into Light Two"/>
                <a:cs typeface="Shadows Into Light Two"/>
                <a:sym typeface="Shadows Into Light Two"/>
              </a:rPr>
              <a:t>Dataset Overview - Social Importance - Scientific Relevance</a:t>
            </a:r>
            <a:endParaRPr>
              <a:latin typeface="Shadows Into Light Two"/>
              <a:ea typeface="Shadows Into Light Two"/>
              <a:cs typeface="Shadows Into Light Two"/>
              <a:sym typeface="Shadows Into Light Two"/>
            </a:endParaRPr>
          </a:p>
        </p:txBody>
      </p:sp>
      <p:sp>
        <p:nvSpPr>
          <p:cNvPr id="83" name="Google Shape;83;p15"/>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0"/>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latin typeface="Fredericka the Great"/>
                <a:ea typeface="Fredericka the Great"/>
                <a:cs typeface="Fredericka the Great"/>
                <a:sym typeface="Fredericka the Great"/>
              </a:rPr>
              <a:t>6.</a:t>
            </a:r>
            <a:endParaRPr sz="6000">
              <a:latin typeface="Fredericka the Great"/>
              <a:ea typeface="Fredericka the Great"/>
              <a:cs typeface="Fredericka the Great"/>
              <a:sym typeface="Fredericka the Great"/>
            </a:endParaRPr>
          </a:p>
          <a:p>
            <a:pPr marL="0" lvl="0" indent="0" algn="ctr" rtl="0">
              <a:spcBef>
                <a:spcPts val="0"/>
              </a:spcBef>
              <a:spcAft>
                <a:spcPts val="0"/>
              </a:spcAft>
              <a:buNone/>
            </a:pPr>
            <a:endParaRPr sz="3600"/>
          </a:p>
          <a:p>
            <a:pPr marL="0" lvl="0" indent="0" algn="ctr" rtl="0">
              <a:spcBef>
                <a:spcPts val="0"/>
              </a:spcBef>
              <a:spcAft>
                <a:spcPts val="0"/>
              </a:spcAft>
              <a:buNone/>
            </a:pPr>
            <a:r>
              <a:rPr lang="en" sz="6000">
                <a:latin typeface="Fredericka the Great"/>
                <a:ea typeface="Fredericka the Great"/>
                <a:cs typeface="Fredericka the Great"/>
                <a:sym typeface="Fredericka the Great"/>
              </a:rPr>
              <a:t>Works Cited</a:t>
            </a:r>
            <a:endParaRPr sz="6000">
              <a:latin typeface="Fredericka the Great"/>
              <a:ea typeface="Fredericka the Great"/>
              <a:cs typeface="Fredericka the Great"/>
              <a:sym typeface="Fredericka the Great"/>
            </a:endParaRPr>
          </a:p>
        </p:txBody>
      </p:sp>
      <p:sp>
        <p:nvSpPr>
          <p:cNvPr id="447" name="Google Shape;447;p60"/>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1"/>
          <p:cNvSpPr txBox="1">
            <a:spLocks noGrp="1"/>
          </p:cNvSpPr>
          <p:nvPr>
            <p:ph type="body" idx="1"/>
          </p:nvPr>
        </p:nvSpPr>
        <p:spPr>
          <a:xfrm>
            <a:off x="76500" y="268800"/>
            <a:ext cx="9067500" cy="45699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100">
                <a:solidFill>
                  <a:srgbClr val="FFFFFF"/>
                </a:solidFill>
                <a:latin typeface="Shadows Into Light Two"/>
                <a:ea typeface="Shadows Into Light Two"/>
                <a:cs typeface="Shadows Into Light Two"/>
                <a:sym typeface="Shadows Into Light Two"/>
              </a:rPr>
              <a:t>Drug Policy Alliance. (n.d.). </a:t>
            </a:r>
            <a:r>
              <a:rPr lang="en" sz="1100" i="1">
                <a:solidFill>
                  <a:srgbClr val="FFFFFF"/>
                </a:solidFill>
                <a:latin typeface="Shadows Into Light Two"/>
                <a:ea typeface="Shadows Into Light Two"/>
                <a:cs typeface="Shadows Into Light Two"/>
                <a:sym typeface="Shadows Into Light Two"/>
              </a:rPr>
              <a:t>Drug War Statistics. </a:t>
            </a:r>
            <a:r>
              <a:rPr lang="en" sz="1100">
                <a:solidFill>
                  <a:srgbClr val="FFFFFF"/>
                </a:solidFill>
                <a:latin typeface="Shadows Into Light Two"/>
                <a:ea typeface="Shadows Into Light Two"/>
                <a:cs typeface="Shadows Into Light Two"/>
                <a:sym typeface="Shadows Into Light Two"/>
              </a:rPr>
              <a:t>Retrieved April 10, 2020 from </a:t>
            </a:r>
            <a:r>
              <a:rPr lang="en" sz="1100" u="sng">
                <a:solidFill>
                  <a:srgbClr val="FFFFFF"/>
                </a:solidFill>
                <a:latin typeface="Shadows Into Light Two"/>
                <a:ea typeface="Shadows Into Light Two"/>
                <a:cs typeface="Shadows Into Light Two"/>
                <a:sym typeface="Shadows Into Light Two"/>
                <a:hlinkClick r:id="rId3"/>
              </a:rPr>
              <a:t>https://www.drugpolicy.org/issues/drug-war-statistics</a:t>
            </a:r>
            <a:r>
              <a:rPr lang="en" sz="1100">
                <a:solidFill>
                  <a:srgbClr val="FFFFFF"/>
                </a:solidFill>
                <a:latin typeface="Shadows Into Light Two"/>
                <a:ea typeface="Shadows Into Light Two"/>
                <a:cs typeface="Shadows Into Light Two"/>
                <a:sym typeface="Shadows Into Light Two"/>
              </a:rPr>
              <a:t> </a:t>
            </a:r>
            <a:endParaRPr sz="1100">
              <a:solidFill>
                <a:srgbClr val="FFFFFF"/>
              </a:solidFill>
              <a:latin typeface="Shadows Into Light Two"/>
              <a:ea typeface="Shadows Into Light Two"/>
              <a:cs typeface="Shadows Into Light Two"/>
              <a:sym typeface="Shadows Into Light Two"/>
            </a:endParaRPr>
          </a:p>
          <a:p>
            <a:pPr marL="457200" lvl="0" indent="-457200" algn="l" rtl="0">
              <a:lnSpc>
                <a:spcPct val="115000"/>
              </a:lnSpc>
              <a:spcBef>
                <a:spcPts val="1200"/>
              </a:spcBef>
              <a:spcAft>
                <a:spcPts val="0"/>
              </a:spcAft>
              <a:buNone/>
            </a:pPr>
            <a:r>
              <a:rPr lang="en" sz="1100">
                <a:solidFill>
                  <a:srgbClr val="FFFFFF"/>
                </a:solidFill>
                <a:latin typeface="Shadows Into Light Two"/>
                <a:ea typeface="Shadows Into Light Two"/>
                <a:cs typeface="Shadows Into Light Two"/>
                <a:sym typeface="Shadows Into Light Two"/>
              </a:rPr>
              <a:t>Friendly, M. (n.d.). Arrests for Marijuana Possession. [Dataset]. York University. </a:t>
            </a:r>
            <a:r>
              <a:rPr lang="en" sz="1100" u="sng">
                <a:solidFill>
                  <a:srgbClr val="FFFFFF"/>
                </a:solidFill>
                <a:latin typeface="Shadows Into Light Two"/>
                <a:ea typeface="Shadows Into Light Two"/>
                <a:cs typeface="Shadows Into Light Two"/>
                <a:sym typeface="Shadows Into Light Two"/>
                <a:hlinkClick r:id="rId4"/>
              </a:rPr>
              <a:t>http://math.furman.edu/~dcs/courses/math47/R/library/effects/html/Arrests.html</a:t>
            </a:r>
            <a:r>
              <a:rPr lang="en" sz="1100">
                <a:solidFill>
                  <a:srgbClr val="FFFFFF"/>
                </a:solidFill>
                <a:latin typeface="Shadows Into Light Two"/>
                <a:ea typeface="Shadows Into Light Two"/>
                <a:cs typeface="Shadows Into Light Two"/>
                <a:sym typeface="Shadows Into Light Two"/>
              </a:rPr>
              <a:t> </a:t>
            </a:r>
            <a:endParaRPr sz="1100">
              <a:solidFill>
                <a:srgbClr val="FFFFFF"/>
              </a:solidFill>
              <a:latin typeface="Shadows Into Light Two"/>
              <a:ea typeface="Shadows Into Light Two"/>
              <a:cs typeface="Shadows Into Light Two"/>
              <a:sym typeface="Shadows Into Light Two"/>
            </a:endParaRPr>
          </a:p>
          <a:p>
            <a:pPr marL="457200" lvl="0" indent="-457200" algn="l" rtl="0">
              <a:lnSpc>
                <a:spcPct val="115000"/>
              </a:lnSpc>
              <a:spcBef>
                <a:spcPts val="1200"/>
              </a:spcBef>
              <a:spcAft>
                <a:spcPts val="0"/>
              </a:spcAft>
              <a:buNone/>
            </a:pPr>
            <a:r>
              <a:rPr lang="en" sz="1100">
                <a:solidFill>
                  <a:srgbClr val="FFFFFF"/>
                </a:solidFill>
                <a:latin typeface="Shadows Into Light Two"/>
                <a:ea typeface="Shadows Into Light Two"/>
                <a:cs typeface="Shadows Into Light Two"/>
                <a:sym typeface="Shadows Into Light Two"/>
              </a:rPr>
              <a:t>Gramlich, J. (2020). </a:t>
            </a:r>
            <a:r>
              <a:rPr lang="en" sz="1100" i="1">
                <a:solidFill>
                  <a:srgbClr val="FFFFFF"/>
                </a:solidFill>
                <a:latin typeface="Shadows Into Light Two"/>
                <a:ea typeface="Shadows Into Light Two"/>
                <a:cs typeface="Shadows Into Light Two"/>
                <a:sym typeface="Shadows Into Light Two"/>
              </a:rPr>
              <a:t>Four-in-ten U.S. drug arrests in 2018 were for marijuana offenses - mostly possession</a:t>
            </a:r>
            <a:r>
              <a:rPr lang="en" sz="1100">
                <a:solidFill>
                  <a:srgbClr val="FFFFFF"/>
                </a:solidFill>
                <a:latin typeface="Shadows Into Light Two"/>
                <a:ea typeface="Shadows Into Light Two"/>
                <a:cs typeface="Shadows Into Light Two"/>
                <a:sym typeface="Shadows Into Light Two"/>
              </a:rPr>
              <a:t>. Pew Research Center.</a:t>
            </a:r>
            <a:r>
              <a:rPr lang="en" sz="1100" i="1">
                <a:solidFill>
                  <a:srgbClr val="FFFFFF"/>
                </a:solidFill>
                <a:latin typeface="Shadows Into Light Two"/>
                <a:ea typeface="Shadows Into Light Two"/>
                <a:cs typeface="Shadows Into Light Two"/>
                <a:sym typeface="Shadows Into Light Two"/>
              </a:rPr>
              <a:t> </a:t>
            </a:r>
            <a:r>
              <a:rPr lang="en" sz="1100">
                <a:solidFill>
                  <a:srgbClr val="FFFFFF"/>
                </a:solidFill>
                <a:latin typeface="Shadows Into Light Two"/>
                <a:ea typeface="Shadows Into Light Two"/>
                <a:cs typeface="Shadows Into Light Two"/>
                <a:sym typeface="Shadows Into Light Two"/>
              </a:rPr>
              <a:t>Retrieved March 31, 2020, from </a:t>
            </a:r>
            <a:r>
              <a:rPr lang="en" sz="1100" u="sng">
                <a:solidFill>
                  <a:srgbClr val="FFFFFF"/>
                </a:solidFill>
                <a:latin typeface="Shadows Into Light Two"/>
                <a:ea typeface="Shadows Into Light Two"/>
                <a:cs typeface="Shadows Into Light Two"/>
                <a:sym typeface="Shadows Into Light Two"/>
                <a:hlinkClick r:id="rId5"/>
              </a:rPr>
              <a:t>https://www.pewresearch.org/fact-tank/2020/01/22/four-in-ten-u-s-drug-arrests-in-2018-were-for-marijuana-offenses-mostly-possession/</a:t>
            </a:r>
            <a:r>
              <a:rPr lang="en" sz="1100">
                <a:solidFill>
                  <a:srgbClr val="FFFFFF"/>
                </a:solidFill>
                <a:latin typeface="Shadows Into Light Two"/>
                <a:ea typeface="Shadows Into Light Two"/>
                <a:cs typeface="Shadows Into Light Two"/>
                <a:sym typeface="Shadows Into Light Two"/>
              </a:rPr>
              <a:t> </a:t>
            </a:r>
            <a:endParaRPr sz="1100">
              <a:solidFill>
                <a:srgbClr val="FFFFFF"/>
              </a:solidFill>
              <a:latin typeface="Shadows Into Light Two"/>
              <a:ea typeface="Shadows Into Light Two"/>
              <a:cs typeface="Shadows Into Light Two"/>
              <a:sym typeface="Shadows Into Light Two"/>
            </a:endParaRPr>
          </a:p>
          <a:p>
            <a:pPr marL="457200" lvl="0" indent="-457200" algn="l" rtl="0">
              <a:lnSpc>
                <a:spcPct val="115000"/>
              </a:lnSpc>
              <a:spcBef>
                <a:spcPts val="1200"/>
              </a:spcBef>
              <a:spcAft>
                <a:spcPts val="0"/>
              </a:spcAft>
              <a:buNone/>
            </a:pPr>
            <a:r>
              <a:rPr lang="en" sz="1100">
                <a:solidFill>
                  <a:srgbClr val="FFFFFF"/>
                </a:solidFill>
                <a:latin typeface="Shadows Into Light Two"/>
                <a:ea typeface="Shadows Into Light Two"/>
                <a:cs typeface="Shadows Into Light Two"/>
                <a:sym typeface="Shadows Into Light Two"/>
              </a:rPr>
              <a:t>Hoover, A. (2019, Dec 6). </a:t>
            </a:r>
            <a:r>
              <a:rPr lang="en" sz="1100" i="1">
                <a:solidFill>
                  <a:srgbClr val="FFFFFF"/>
                </a:solidFill>
                <a:latin typeface="Shadows Into Light Two"/>
                <a:ea typeface="Shadows Into Light Two"/>
                <a:cs typeface="Shadows Into Light Two"/>
                <a:sym typeface="Shadows Into Light Two"/>
              </a:rPr>
              <a:t>Legal weed is now up to N.J. voters as lawmakers vote to put it on 2020 ballot</a:t>
            </a:r>
            <a:r>
              <a:rPr lang="en" sz="1100">
                <a:solidFill>
                  <a:srgbClr val="FFFFFF"/>
                </a:solidFill>
                <a:latin typeface="Shadows Into Light Two"/>
                <a:ea typeface="Shadows Into Light Two"/>
                <a:cs typeface="Shadows Into Light Two"/>
                <a:sym typeface="Shadows Into Light Two"/>
              </a:rPr>
              <a:t>. NJ.com. Retrieved April 10, 2020 from </a:t>
            </a:r>
            <a:r>
              <a:rPr lang="en" sz="1100" u="sng">
                <a:solidFill>
                  <a:srgbClr val="FFFFFF"/>
                </a:solidFill>
                <a:latin typeface="Shadows Into Light Two"/>
                <a:ea typeface="Shadows Into Light Two"/>
                <a:cs typeface="Shadows Into Light Two"/>
                <a:sym typeface="Shadows Into Light Two"/>
                <a:hlinkClick r:id="rId6"/>
              </a:rPr>
              <a:t>https://www.nj.com/marijuana/2019/12/voters-could-decide-if-nj-will-legalize-weed-after-senate-votes-to-put-it-on-2020-ballot.html</a:t>
            </a:r>
            <a:r>
              <a:rPr lang="en" sz="1100">
                <a:solidFill>
                  <a:srgbClr val="FFFFFF"/>
                </a:solidFill>
                <a:latin typeface="Shadows Into Light Two"/>
                <a:ea typeface="Shadows Into Light Two"/>
                <a:cs typeface="Shadows Into Light Two"/>
                <a:sym typeface="Shadows Into Light Two"/>
              </a:rPr>
              <a:t> </a:t>
            </a:r>
            <a:endParaRPr sz="1100">
              <a:solidFill>
                <a:srgbClr val="FFFFFF"/>
              </a:solidFill>
              <a:latin typeface="Shadows Into Light Two"/>
              <a:ea typeface="Shadows Into Light Two"/>
              <a:cs typeface="Shadows Into Light Two"/>
              <a:sym typeface="Shadows Into Light Two"/>
            </a:endParaRPr>
          </a:p>
          <a:p>
            <a:pPr marL="457200" lvl="0" indent="-457200" algn="l" rtl="0">
              <a:lnSpc>
                <a:spcPct val="115000"/>
              </a:lnSpc>
              <a:spcBef>
                <a:spcPts val="1200"/>
              </a:spcBef>
              <a:spcAft>
                <a:spcPts val="0"/>
              </a:spcAft>
              <a:buNone/>
            </a:pPr>
            <a:r>
              <a:rPr lang="en" sz="1100">
                <a:solidFill>
                  <a:srgbClr val="FFFFFF"/>
                </a:solidFill>
                <a:latin typeface="Shadows Into Light Two"/>
                <a:ea typeface="Shadows Into Light Two"/>
                <a:cs typeface="Shadows Into Light Two"/>
                <a:sym typeface="Shadows Into Light Two"/>
              </a:rPr>
              <a:t>Kelly, M. (2019, June 26). </a:t>
            </a:r>
            <a:r>
              <a:rPr lang="en" sz="1100" i="1">
                <a:solidFill>
                  <a:srgbClr val="FFFFFF"/>
                </a:solidFill>
                <a:latin typeface="Shadows Into Light Two"/>
                <a:ea typeface="Shadows Into Light Two"/>
                <a:cs typeface="Shadows Into Light Two"/>
                <a:sym typeface="Shadows Into Light Two"/>
              </a:rPr>
              <a:t>How many people are in prison on marijuana charges?</a:t>
            </a:r>
            <a:r>
              <a:rPr lang="en" sz="1100">
                <a:solidFill>
                  <a:srgbClr val="FFFFFF"/>
                </a:solidFill>
                <a:latin typeface="Shadows Into Light Two"/>
                <a:ea typeface="Shadows Into Light Two"/>
                <a:cs typeface="Shadows Into Light Two"/>
                <a:sym typeface="Shadows Into Light Two"/>
              </a:rPr>
              <a:t>. The Washington Post</a:t>
            </a:r>
            <a:r>
              <a:rPr lang="en" sz="1100" i="1">
                <a:solidFill>
                  <a:srgbClr val="FFFFFF"/>
                </a:solidFill>
                <a:latin typeface="Shadows Into Light Two"/>
                <a:ea typeface="Shadows Into Light Two"/>
                <a:cs typeface="Shadows Into Light Two"/>
                <a:sym typeface="Shadows Into Light Two"/>
              </a:rPr>
              <a:t>. </a:t>
            </a:r>
            <a:r>
              <a:rPr lang="en" sz="1100">
                <a:solidFill>
                  <a:srgbClr val="FFFFFF"/>
                </a:solidFill>
                <a:latin typeface="Shadows Into Light Two"/>
                <a:ea typeface="Shadows Into Light Two"/>
                <a:cs typeface="Shadows Into Light Two"/>
                <a:sym typeface="Shadows Into Light Two"/>
              </a:rPr>
              <a:t>Retrieved April, 10, 2020, from  </a:t>
            </a:r>
            <a:r>
              <a:rPr lang="en" sz="1100" u="sng">
                <a:solidFill>
                  <a:srgbClr val="FFFFFF"/>
                </a:solidFill>
                <a:latin typeface="Shadows Into Light Two"/>
                <a:ea typeface="Shadows Into Light Two"/>
                <a:cs typeface="Shadows Into Light Two"/>
                <a:sym typeface="Shadows Into Light Two"/>
                <a:hlinkClick r:id="rId7"/>
              </a:rPr>
              <a:t>https://www.washingtonpost.com/politics/2019/live-updates/general-election/fact-checking-the-first-democratic-debate/how-many-people-are-in-prison-on-marijuana-charges/?arc404=true</a:t>
            </a:r>
            <a:r>
              <a:rPr lang="en" sz="1100">
                <a:solidFill>
                  <a:srgbClr val="FFFFFF"/>
                </a:solidFill>
                <a:latin typeface="Shadows Into Light Two"/>
                <a:ea typeface="Shadows Into Light Two"/>
                <a:cs typeface="Shadows Into Light Two"/>
                <a:sym typeface="Shadows Into Light Two"/>
              </a:rPr>
              <a:t> </a:t>
            </a:r>
            <a:endParaRPr sz="1100">
              <a:solidFill>
                <a:srgbClr val="FFFFFF"/>
              </a:solidFill>
              <a:latin typeface="Shadows Into Light Two"/>
              <a:ea typeface="Shadows Into Light Two"/>
              <a:cs typeface="Shadows Into Light Two"/>
              <a:sym typeface="Shadows Into Light Two"/>
            </a:endParaRPr>
          </a:p>
          <a:p>
            <a:pPr marL="457200" lvl="0" indent="-457200" algn="l" rtl="0">
              <a:lnSpc>
                <a:spcPct val="115000"/>
              </a:lnSpc>
              <a:spcBef>
                <a:spcPts val="1200"/>
              </a:spcBef>
              <a:spcAft>
                <a:spcPts val="0"/>
              </a:spcAft>
              <a:buNone/>
            </a:pPr>
            <a:r>
              <a:rPr lang="en" sz="1100">
                <a:solidFill>
                  <a:srgbClr val="FFFFFF"/>
                </a:solidFill>
                <a:latin typeface="Shadows Into Light Two"/>
                <a:ea typeface="Shadows Into Light Two"/>
                <a:cs typeface="Shadows Into Light Two"/>
                <a:sym typeface="Shadows Into Light Two"/>
              </a:rPr>
              <a:t>PennState Eberly College of Science. (2018). 1</a:t>
            </a:r>
            <a:r>
              <a:rPr lang="en" sz="1100" i="1">
                <a:solidFill>
                  <a:srgbClr val="FFFFFF"/>
                </a:solidFill>
                <a:latin typeface="Shadows Into Light Two"/>
                <a:ea typeface="Shadows Into Light Two"/>
                <a:cs typeface="Shadows Into Light Two"/>
                <a:sym typeface="Shadows Into Light Two"/>
              </a:rPr>
              <a:t>2.2 - Logistic Regression - Binary Response.</a:t>
            </a:r>
            <a:r>
              <a:rPr lang="en" sz="1100">
                <a:solidFill>
                  <a:srgbClr val="FFFFFF"/>
                </a:solidFill>
                <a:latin typeface="Shadows Into Light Two"/>
                <a:ea typeface="Shadows Into Light Two"/>
                <a:cs typeface="Shadows Into Light Two"/>
                <a:sym typeface="Shadows Into Light Two"/>
              </a:rPr>
              <a:t> STAT 800. Retrieved April 19, 2020 from </a:t>
            </a:r>
            <a:r>
              <a:rPr lang="en" sz="1100" u="sng">
                <a:solidFill>
                  <a:srgbClr val="FFFFFF"/>
                </a:solidFill>
                <a:latin typeface="Shadows Into Light Two"/>
                <a:ea typeface="Shadows Into Light Two"/>
                <a:cs typeface="Shadows Into Light Two"/>
                <a:sym typeface="Shadows Into Light Two"/>
                <a:hlinkClick r:id="rId8"/>
              </a:rPr>
              <a:t>https://online.stat.psu.edu/stat800/node/84/</a:t>
            </a:r>
            <a:endParaRPr sz="1100">
              <a:latin typeface="Shadows Into Light Two"/>
              <a:ea typeface="Shadows Into Light Two"/>
              <a:cs typeface="Shadows Into Light Two"/>
              <a:sym typeface="Shadows Into Light Two"/>
            </a:endParaRPr>
          </a:p>
          <a:p>
            <a:pPr marL="457200" lvl="0" indent="-457200" algn="l" rtl="0">
              <a:lnSpc>
                <a:spcPct val="115000"/>
              </a:lnSpc>
              <a:spcBef>
                <a:spcPts val="1200"/>
              </a:spcBef>
              <a:spcAft>
                <a:spcPts val="0"/>
              </a:spcAft>
              <a:buNone/>
            </a:pPr>
            <a:r>
              <a:rPr lang="en" sz="1100">
                <a:solidFill>
                  <a:srgbClr val="FFFFFF"/>
                </a:solidFill>
                <a:latin typeface="Shadows Into Light Two"/>
                <a:ea typeface="Shadows Into Light Two"/>
                <a:cs typeface="Shadows Into Light Two"/>
                <a:sym typeface="Shadows Into Light Two"/>
              </a:rPr>
              <a:t>The State of New Jersey. (2019, Nov 26).</a:t>
            </a:r>
            <a:r>
              <a:rPr lang="en" sz="1100" i="1">
                <a:solidFill>
                  <a:srgbClr val="FFFFFF"/>
                </a:solidFill>
                <a:latin typeface="Shadows Into Light Two"/>
                <a:ea typeface="Shadows Into Light Two"/>
                <a:cs typeface="Shadows Into Light Two"/>
                <a:sym typeface="Shadows Into Light Two"/>
              </a:rPr>
              <a:t> Statement by Governor Murphy on Marijuana Decriminalization</a:t>
            </a:r>
            <a:r>
              <a:rPr lang="en" sz="1100">
                <a:solidFill>
                  <a:srgbClr val="FFFFFF"/>
                </a:solidFill>
                <a:latin typeface="Shadows Into Light Two"/>
                <a:ea typeface="Shadows Into Light Two"/>
                <a:cs typeface="Shadows Into Light Two"/>
                <a:sym typeface="Shadows Into Light Two"/>
              </a:rPr>
              <a:t>. Official Site of the State of New Jersey. Retrieved April 10, 2020 from </a:t>
            </a:r>
            <a:r>
              <a:rPr lang="en" sz="1100" u="sng">
                <a:solidFill>
                  <a:srgbClr val="FFFFFF"/>
                </a:solidFill>
                <a:latin typeface="Shadows Into Light Two"/>
                <a:ea typeface="Shadows Into Light Two"/>
                <a:cs typeface="Shadows Into Light Two"/>
                <a:sym typeface="Shadows Into Light Two"/>
                <a:hlinkClick r:id="rId9"/>
              </a:rPr>
              <a:t>https://www.nj.gov/governor/news/news/562019/approved/20191126b.shtml</a:t>
            </a:r>
            <a:r>
              <a:rPr lang="en" sz="1100">
                <a:solidFill>
                  <a:srgbClr val="FFFFFF"/>
                </a:solidFill>
                <a:latin typeface="Shadows Into Light Two"/>
                <a:ea typeface="Shadows Into Light Two"/>
                <a:cs typeface="Shadows Into Light Two"/>
                <a:sym typeface="Shadows Into Light Two"/>
              </a:rPr>
              <a:t> </a:t>
            </a:r>
            <a:endParaRPr sz="1100">
              <a:solidFill>
                <a:srgbClr val="FFFFFF"/>
              </a:solidFill>
              <a:latin typeface="Shadows Into Light Two"/>
              <a:ea typeface="Shadows Into Light Two"/>
              <a:cs typeface="Shadows Into Light Two"/>
              <a:sym typeface="Shadows Into Light Two"/>
            </a:endParaRPr>
          </a:p>
          <a:p>
            <a:pPr marL="457200" lvl="0" indent="-457200" algn="l" rtl="0">
              <a:lnSpc>
                <a:spcPct val="115000"/>
              </a:lnSpc>
              <a:spcBef>
                <a:spcPts val="1200"/>
              </a:spcBef>
              <a:spcAft>
                <a:spcPts val="0"/>
              </a:spcAft>
              <a:buNone/>
            </a:pPr>
            <a:r>
              <a:rPr lang="en" sz="1100">
                <a:solidFill>
                  <a:srgbClr val="FFFFFF"/>
                </a:solidFill>
                <a:latin typeface="Shadows Into Light Two"/>
                <a:ea typeface="Shadows Into Light Two"/>
                <a:cs typeface="Shadows Into Light Two"/>
                <a:sym typeface="Shadows Into Light Two"/>
              </a:rPr>
              <a:t>Wagner, P., Sakala, L., &amp; Begley, J. (n.d.). </a:t>
            </a:r>
            <a:r>
              <a:rPr lang="en" sz="1100" i="1">
                <a:solidFill>
                  <a:srgbClr val="FFFFFF"/>
                </a:solidFill>
                <a:latin typeface="Shadows Into Light Two"/>
                <a:ea typeface="Shadows Into Light Two"/>
                <a:cs typeface="Shadows Into Light Two"/>
                <a:sym typeface="Shadows Into Light Two"/>
              </a:rPr>
              <a:t>States of Incarceration: The Global Context</a:t>
            </a:r>
            <a:r>
              <a:rPr lang="en" sz="1100">
                <a:solidFill>
                  <a:srgbClr val="FFFFFF"/>
                </a:solidFill>
                <a:latin typeface="Shadows Into Light Two"/>
                <a:ea typeface="Shadows Into Light Two"/>
                <a:cs typeface="Shadows Into Light Two"/>
                <a:sym typeface="Shadows Into Light Two"/>
              </a:rPr>
              <a:t>. Prison Policy Initiative. Retrieved April 10, 2020 from </a:t>
            </a:r>
            <a:r>
              <a:rPr lang="en" sz="1100" u="sng">
                <a:solidFill>
                  <a:srgbClr val="FFFFFF"/>
                </a:solidFill>
                <a:latin typeface="Shadows Into Light Two"/>
                <a:ea typeface="Shadows Into Light Two"/>
                <a:cs typeface="Shadows Into Light Two"/>
                <a:sym typeface="Shadows Into Light Two"/>
                <a:hlinkClick r:id="rId10"/>
              </a:rPr>
              <a:t>https://www.prisonpolicy.org/global/</a:t>
            </a:r>
            <a:r>
              <a:rPr lang="en" sz="1100">
                <a:solidFill>
                  <a:srgbClr val="FFFFFF"/>
                </a:solidFill>
                <a:latin typeface="Shadows Into Light Two"/>
                <a:ea typeface="Shadows Into Light Two"/>
                <a:cs typeface="Shadows Into Light Two"/>
                <a:sym typeface="Shadows Into Light Two"/>
              </a:rPr>
              <a:t>  </a:t>
            </a:r>
            <a:endParaRPr sz="1100">
              <a:solidFill>
                <a:srgbClr val="FFFFFF"/>
              </a:solidFill>
              <a:latin typeface="Shadows Into Light Two"/>
              <a:ea typeface="Shadows Into Light Two"/>
              <a:cs typeface="Shadows Into Light Two"/>
              <a:sym typeface="Shadows Into Light Two"/>
            </a:endParaRPr>
          </a:p>
          <a:p>
            <a:pPr marL="457200" lvl="0" indent="-457200" algn="l" rtl="0">
              <a:lnSpc>
                <a:spcPct val="115000"/>
              </a:lnSpc>
              <a:spcBef>
                <a:spcPts val="1200"/>
              </a:spcBef>
              <a:spcAft>
                <a:spcPts val="0"/>
              </a:spcAft>
              <a:buNone/>
            </a:pPr>
            <a:r>
              <a:rPr lang="en" sz="1100">
                <a:solidFill>
                  <a:srgbClr val="FFFFFF"/>
                </a:solidFill>
                <a:latin typeface="Shadows Into Light Two"/>
                <a:ea typeface="Shadows Into Light Two"/>
                <a:cs typeface="Shadows Into Light Two"/>
                <a:sym typeface="Shadows Into Light Two"/>
              </a:rPr>
              <a:t>(J. Mardekian, personal communication, April 9 , 2020</a:t>
            </a:r>
            <a:r>
              <a:rPr lang="en" sz="1100">
                <a:latin typeface="Shadows Into Light Two"/>
                <a:ea typeface="Shadows Into Light Two"/>
                <a:cs typeface="Shadows Into Light Two"/>
                <a:sym typeface="Shadows Into Light Two"/>
              </a:rPr>
              <a:t>)</a:t>
            </a:r>
            <a:endParaRPr sz="1100">
              <a:latin typeface="Shadows Into Light Two"/>
              <a:ea typeface="Shadows Into Light Two"/>
              <a:cs typeface="Shadows Into Light Two"/>
              <a:sym typeface="Shadows Into Light Two"/>
            </a:endParaRPr>
          </a:p>
          <a:p>
            <a:pPr marL="0" lvl="0" indent="0" algn="l" rtl="0">
              <a:lnSpc>
                <a:spcPct val="115000"/>
              </a:lnSpc>
              <a:spcBef>
                <a:spcPts val="1200"/>
              </a:spcBef>
              <a:spcAft>
                <a:spcPts val="0"/>
              </a:spcAft>
              <a:buNone/>
            </a:pPr>
            <a:endParaRPr sz="1100">
              <a:latin typeface="Shadows Into Light Two"/>
              <a:ea typeface="Shadows Into Light Two"/>
              <a:cs typeface="Shadows Into Light Two"/>
              <a:sym typeface="Shadows Into Light Two"/>
            </a:endParaRPr>
          </a:p>
          <a:p>
            <a:pPr marL="457200" lvl="0" indent="-457200" algn="l" rtl="0">
              <a:lnSpc>
                <a:spcPct val="115000"/>
              </a:lnSpc>
              <a:spcBef>
                <a:spcPts val="1200"/>
              </a:spcBef>
              <a:spcAft>
                <a:spcPts val="0"/>
              </a:spcAft>
              <a:buNone/>
            </a:pPr>
            <a:endParaRPr sz="1100">
              <a:solidFill>
                <a:srgbClr val="FFFFFF"/>
              </a:solidFill>
              <a:latin typeface="Shadows Into Light Two"/>
              <a:ea typeface="Shadows Into Light Two"/>
              <a:cs typeface="Shadows Into Light Two"/>
              <a:sym typeface="Shadows Into Light Two"/>
            </a:endParaRPr>
          </a:p>
          <a:p>
            <a:pPr marL="457200" lvl="0" indent="-457200" algn="l" rtl="0">
              <a:lnSpc>
                <a:spcPct val="115000"/>
              </a:lnSpc>
              <a:spcBef>
                <a:spcPts val="1200"/>
              </a:spcBef>
              <a:spcAft>
                <a:spcPts val="0"/>
              </a:spcAft>
              <a:buNone/>
            </a:pPr>
            <a:endParaRPr sz="1100">
              <a:solidFill>
                <a:srgbClr val="FFFFFF"/>
              </a:solidFill>
              <a:latin typeface="Shadows Into Light Two"/>
              <a:ea typeface="Shadows Into Light Two"/>
              <a:cs typeface="Shadows Into Light Two"/>
              <a:sym typeface="Shadows Into Light Two"/>
            </a:endParaRPr>
          </a:p>
          <a:p>
            <a:pPr marL="457200" lvl="0" indent="-457200" algn="l" rtl="0">
              <a:lnSpc>
                <a:spcPct val="115000"/>
              </a:lnSpc>
              <a:spcBef>
                <a:spcPts val="1200"/>
              </a:spcBef>
              <a:spcAft>
                <a:spcPts val="1200"/>
              </a:spcAft>
              <a:buNone/>
            </a:pPr>
            <a:endParaRPr sz="1100">
              <a:solidFill>
                <a:srgbClr val="FFFFFF"/>
              </a:solidFill>
              <a:latin typeface="Shadows Into Light Two"/>
              <a:ea typeface="Shadows Into Light Two"/>
              <a:cs typeface="Shadows Into Light Two"/>
              <a:sym typeface="Shadows Into Light Two"/>
            </a:endParaRPr>
          </a:p>
        </p:txBody>
      </p:sp>
      <p:sp>
        <p:nvSpPr>
          <p:cNvPr id="453" name="Google Shape;453;p61"/>
          <p:cNvSpPr txBox="1">
            <a:spLocks noGrp="1"/>
          </p:cNvSpPr>
          <p:nvPr>
            <p:ph type="title"/>
          </p:nvPr>
        </p:nvSpPr>
        <p:spPr>
          <a:xfrm>
            <a:off x="-6000" y="-16475"/>
            <a:ext cx="9156000" cy="5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Fredericka the Great"/>
                <a:ea typeface="Fredericka the Great"/>
                <a:cs typeface="Fredericka the Great"/>
                <a:sym typeface="Fredericka the Great"/>
              </a:rPr>
              <a:t>References</a:t>
            </a:r>
            <a:endParaRPr sz="1800">
              <a:latin typeface="Fredericka the Great"/>
              <a:ea typeface="Fredericka the Great"/>
              <a:cs typeface="Fredericka the Great"/>
              <a:sym typeface="Fredericka the Grea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2"/>
          <p:cNvSpPr txBox="1">
            <a:spLocks noGrp="1"/>
          </p:cNvSpPr>
          <p:nvPr>
            <p:ph type="ctrTitle" idx="4294967295"/>
          </p:nvPr>
        </p:nvSpPr>
        <p:spPr>
          <a:xfrm>
            <a:off x="1843500" y="15032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latin typeface="Fredericka the Great"/>
                <a:ea typeface="Fredericka the Great"/>
                <a:cs typeface="Fredericka the Great"/>
                <a:sym typeface="Fredericka the Great"/>
              </a:rPr>
              <a:t>Thank You!</a:t>
            </a:r>
            <a:endParaRPr sz="4800">
              <a:latin typeface="Fredericka the Great"/>
              <a:ea typeface="Fredericka the Great"/>
              <a:cs typeface="Fredericka the Great"/>
              <a:sym typeface="Fredericka the Great"/>
            </a:endParaRPr>
          </a:p>
        </p:txBody>
      </p:sp>
      <p:sp>
        <p:nvSpPr>
          <p:cNvPr id="459" name="Google Shape;459;p62"/>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2"/>
          <p:cNvSpPr/>
          <p:nvPr/>
        </p:nvSpPr>
        <p:spPr>
          <a:xfrm>
            <a:off x="3612126" y="2390075"/>
            <a:ext cx="1877758"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817650" y="33975"/>
            <a:ext cx="4973400" cy="188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How do the United States’ incarceration rates compare to other nations?</a:t>
            </a:r>
            <a:endParaRPr>
              <a:latin typeface="Fredericka the Great"/>
              <a:ea typeface="Fredericka the Great"/>
              <a:cs typeface="Fredericka the Great"/>
              <a:sym typeface="Fredericka the Great"/>
            </a:endParaRPr>
          </a:p>
        </p:txBody>
      </p:sp>
      <p:pic>
        <p:nvPicPr>
          <p:cNvPr id="89" name="Google Shape;89;p16"/>
          <p:cNvPicPr preferRelativeResize="0"/>
          <p:nvPr/>
        </p:nvPicPr>
        <p:blipFill>
          <a:blip r:embed="rId3">
            <a:alphaModFix/>
          </a:blip>
          <a:stretch>
            <a:fillRect/>
          </a:stretch>
        </p:blipFill>
        <p:spPr>
          <a:xfrm>
            <a:off x="148775" y="556273"/>
            <a:ext cx="6261475" cy="4137214"/>
          </a:xfrm>
          <a:prstGeom prst="rect">
            <a:avLst/>
          </a:prstGeom>
          <a:noFill/>
          <a:ln>
            <a:noFill/>
          </a:ln>
        </p:spPr>
      </p:pic>
      <p:sp>
        <p:nvSpPr>
          <p:cNvPr id="90" name="Google Shape;90;p16"/>
          <p:cNvSpPr txBox="1"/>
          <p:nvPr/>
        </p:nvSpPr>
        <p:spPr>
          <a:xfrm>
            <a:off x="3477175" y="2141375"/>
            <a:ext cx="5457300" cy="25521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800">
                <a:solidFill>
                  <a:srgbClr val="FFFFFF"/>
                </a:solidFill>
                <a:latin typeface="Shadows Into Light Two"/>
                <a:ea typeface="Shadows Into Light Two"/>
                <a:cs typeface="Shadows Into Light Two"/>
                <a:sym typeface="Shadows Into Light Two"/>
              </a:rPr>
              <a:t>The U.S. has the </a:t>
            </a:r>
            <a:r>
              <a:rPr lang="en" sz="1800" b="1">
                <a:solidFill>
                  <a:srgbClr val="FF0000"/>
                </a:solidFill>
                <a:latin typeface="Shadows Into Light Two"/>
                <a:ea typeface="Shadows Into Light Two"/>
                <a:cs typeface="Shadows Into Light Two"/>
                <a:sym typeface="Shadows Into Light Two"/>
              </a:rPr>
              <a:t>LARGEST</a:t>
            </a:r>
            <a:r>
              <a:rPr lang="en" sz="1800">
                <a:solidFill>
                  <a:srgbClr val="FF0000"/>
                </a:solidFill>
                <a:latin typeface="Shadows Into Light Two"/>
                <a:ea typeface="Shadows Into Light Two"/>
                <a:cs typeface="Shadows Into Light Two"/>
                <a:sym typeface="Shadows Into Light Two"/>
              </a:rPr>
              <a:t> </a:t>
            </a:r>
            <a:r>
              <a:rPr lang="en" sz="1800">
                <a:solidFill>
                  <a:srgbClr val="FFFFFF"/>
                </a:solidFill>
                <a:latin typeface="Shadows Into Light Two"/>
                <a:ea typeface="Shadows Into Light Two"/>
                <a:cs typeface="Shadows Into Light Two"/>
                <a:sym typeface="Shadows Into Light Two"/>
              </a:rPr>
              <a:t>prison population on the planet. Internal conflict is usually the best predictor of high incarceration rates in a country. Thus, as a politically stable country without recent civil wars, it is particularly shocking that America tops the incarceration list. </a:t>
            </a:r>
            <a:endParaRPr sz="1800">
              <a:solidFill>
                <a:srgbClr val="FFFFFF"/>
              </a:solidFill>
              <a:latin typeface="Shadows Into Light Two"/>
              <a:ea typeface="Shadows Into Light Two"/>
              <a:cs typeface="Shadows Into Light Two"/>
              <a:sym typeface="Shadows Into Light Two"/>
            </a:endParaRPr>
          </a:p>
        </p:txBody>
      </p:sp>
      <p:sp>
        <p:nvSpPr>
          <p:cNvPr id="91" name="Google Shape;91;p16"/>
          <p:cNvSpPr txBox="1"/>
          <p:nvPr/>
        </p:nvSpPr>
        <p:spPr>
          <a:xfrm>
            <a:off x="5875800" y="1503075"/>
            <a:ext cx="790200" cy="41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0000"/>
                </a:solidFill>
                <a:latin typeface="Walter Turncoat"/>
                <a:ea typeface="Walter Turncoat"/>
                <a:cs typeface="Walter Turncoat"/>
                <a:sym typeface="Walter Turncoat"/>
              </a:rPr>
              <a:t>716</a:t>
            </a:r>
            <a:endParaRPr sz="2400" b="1">
              <a:solidFill>
                <a:srgbClr val="FF0000"/>
              </a:solidFill>
              <a:latin typeface="Walter Turncoat"/>
              <a:ea typeface="Walter Turncoat"/>
              <a:cs typeface="Walter Turncoat"/>
              <a:sym typeface="Walter Turncoat"/>
            </a:endParaRPr>
          </a:p>
        </p:txBody>
      </p:sp>
      <p:sp>
        <p:nvSpPr>
          <p:cNvPr id="92" name="Google Shape;92;p16"/>
          <p:cNvSpPr txBox="1"/>
          <p:nvPr/>
        </p:nvSpPr>
        <p:spPr>
          <a:xfrm>
            <a:off x="193425" y="4480375"/>
            <a:ext cx="8544000" cy="6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Shadows Into Light Two"/>
                <a:ea typeface="Shadows Into Light Two"/>
                <a:cs typeface="Shadows Into Light Two"/>
                <a:sym typeface="Shadows Into Light Two"/>
              </a:rPr>
              <a:t>Sources: </a:t>
            </a:r>
            <a:r>
              <a:rPr lang="en" sz="900">
                <a:solidFill>
                  <a:schemeClr val="lt1"/>
                </a:solidFill>
                <a:latin typeface="Shadows Into Light Two"/>
                <a:ea typeface="Shadows Into Light Two"/>
                <a:cs typeface="Shadows Into Light Two"/>
                <a:sym typeface="Shadows Into Light Two"/>
              </a:rPr>
              <a:t>Kelly, M. (2019, June 26). </a:t>
            </a:r>
            <a:r>
              <a:rPr lang="en" sz="900" i="1">
                <a:solidFill>
                  <a:schemeClr val="lt1"/>
                </a:solidFill>
                <a:latin typeface="Shadows Into Light Two"/>
                <a:ea typeface="Shadows Into Light Two"/>
                <a:cs typeface="Shadows Into Light Two"/>
                <a:sym typeface="Shadows Into Light Two"/>
              </a:rPr>
              <a:t>How many people are in prison on marijuana charges?</a:t>
            </a:r>
            <a:r>
              <a:rPr lang="en" sz="900">
                <a:solidFill>
                  <a:schemeClr val="lt1"/>
                </a:solidFill>
                <a:latin typeface="Shadows Into Light Two"/>
                <a:ea typeface="Shadows Into Light Two"/>
                <a:cs typeface="Shadows Into Light Two"/>
                <a:sym typeface="Shadows Into Light Two"/>
              </a:rPr>
              <a:t>. The Washington Post</a:t>
            </a:r>
            <a:r>
              <a:rPr lang="en" sz="900" i="1">
                <a:solidFill>
                  <a:schemeClr val="lt1"/>
                </a:solidFill>
                <a:latin typeface="Shadows Into Light Two"/>
                <a:ea typeface="Shadows Into Light Two"/>
                <a:cs typeface="Shadows Into Light Two"/>
                <a:sym typeface="Shadows Into Light Two"/>
              </a:rPr>
              <a:t>. </a:t>
            </a:r>
            <a:r>
              <a:rPr lang="en" sz="900">
                <a:solidFill>
                  <a:schemeClr val="lt1"/>
                </a:solidFill>
                <a:latin typeface="Shadows Into Light Two"/>
                <a:ea typeface="Shadows Into Light Two"/>
                <a:cs typeface="Shadows Into Light Two"/>
                <a:sym typeface="Shadows Into Light Two"/>
              </a:rPr>
              <a:t>Retrieved April, 10, 2020, from  </a:t>
            </a:r>
            <a:r>
              <a:rPr lang="en" sz="900" u="sng">
                <a:solidFill>
                  <a:schemeClr val="hlink"/>
                </a:solidFill>
                <a:latin typeface="Shadows Into Light Two"/>
                <a:ea typeface="Shadows Into Light Two"/>
                <a:cs typeface="Shadows Into Light Two"/>
                <a:sym typeface="Shadows Into Light Two"/>
                <a:hlinkClick r:id="rId4"/>
              </a:rPr>
              <a:t>https://www.washingtonpost.com/politics/2019/live-updates/general-election/fact-checking-the-first-democratic-debate/how-many-people-are-in-prison-on-marijuana-charges/?arc404=true</a:t>
            </a:r>
            <a:endParaRPr sz="900">
              <a:solidFill>
                <a:schemeClr val="lt1"/>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endParaRPr sz="900">
              <a:solidFill>
                <a:schemeClr val="lt1"/>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r>
              <a:rPr lang="en" sz="900">
                <a:solidFill>
                  <a:schemeClr val="lt1"/>
                </a:solidFill>
                <a:latin typeface="Shadows Into Light Two"/>
                <a:ea typeface="Shadows Into Light Two"/>
                <a:cs typeface="Shadows Into Light Two"/>
                <a:sym typeface="Shadows Into Light Two"/>
              </a:rPr>
              <a:t>Wagner, P., Sakala, L., &amp; Begley, J. (n.d.). </a:t>
            </a:r>
            <a:r>
              <a:rPr lang="en" sz="900" i="1">
                <a:solidFill>
                  <a:schemeClr val="lt1"/>
                </a:solidFill>
                <a:latin typeface="Shadows Into Light Two"/>
                <a:ea typeface="Shadows Into Light Two"/>
                <a:cs typeface="Shadows Into Light Two"/>
                <a:sym typeface="Shadows Into Light Two"/>
              </a:rPr>
              <a:t>States of Incarceration: The Global Context</a:t>
            </a:r>
            <a:r>
              <a:rPr lang="en" sz="900">
                <a:solidFill>
                  <a:schemeClr val="lt1"/>
                </a:solidFill>
                <a:latin typeface="Shadows Into Light Two"/>
                <a:ea typeface="Shadows Into Light Two"/>
                <a:cs typeface="Shadows Into Light Two"/>
                <a:sym typeface="Shadows Into Light Two"/>
              </a:rPr>
              <a:t>. Prison Policy Initiative. Retrieved April 10, 2020 from </a:t>
            </a:r>
            <a:r>
              <a:rPr lang="en" sz="900" u="sng">
                <a:solidFill>
                  <a:schemeClr val="hlink"/>
                </a:solidFill>
                <a:latin typeface="Shadows Into Light Two"/>
                <a:ea typeface="Shadows Into Light Two"/>
                <a:cs typeface="Shadows Into Light Two"/>
                <a:sym typeface="Shadows Into Light Two"/>
                <a:hlinkClick r:id="rId5"/>
              </a:rPr>
              <a:t>https://www.prisonpolicy.org/global/</a:t>
            </a:r>
            <a:r>
              <a:rPr lang="en" sz="900">
                <a:solidFill>
                  <a:schemeClr val="lt1"/>
                </a:solidFill>
                <a:latin typeface="Shadows Into Light Two"/>
                <a:ea typeface="Shadows Into Light Two"/>
                <a:cs typeface="Shadows Into Light Two"/>
                <a:sym typeface="Shadows Into Light Two"/>
              </a:rPr>
              <a:t>  </a:t>
            </a:r>
            <a:endParaRPr sz="900">
              <a:solidFill>
                <a:schemeClr val="lt1"/>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endParaRPr sz="900">
              <a:solidFill>
                <a:srgbClr val="FFFFFF"/>
              </a:solidFill>
              <a:latin typeface="Shadows Into Light Two"/>
              <a:ea typeface="Shadows Into Light Two"/>
              <a:cs typeface="Shadows Into Light Two"/>
              <a:sym typeface="Shadows Into Light Two"/>
            </a:endParaRPr>
          </a:p>
        </p:txBody>
      </p:sp>
      <p:sp>
        <p:nvSpPr>
          <p:cNvPr id="93" name="Google Shape;93;p16"/>
          <p:cNvSpPr/>
          <p:nvPr/>
        </p:nvSpPr>
        <p:spPr>
          <a:xfrm>
            <a:off x="5799600" y="1371951"/>
            <a:ext cx="929619" cy="662972"/>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156450" y="293300"/>
            <a:ext cx="8831100" cy="75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How do rates in NJ and NY compare to other nations?</a:t>
            </a:r>
            <a:endParaRPr>
              <a:latin typeface="Fredericka the Great"/>
              <a:ea typeface="Fredericka the Great"/>
              <a:cs typeface="Fredericka the Great"/>
              <a:sym typeface="Fredericka the Great"/>
            </a:endParaRPr>
          </a:p>
        </p:txBody>
      </p:sp>
      <p:sp>
        <p:nvSpPr>
          <p:cNvPr id="99" name="Google Shape;99;p17"/>
          <p:cNvSpPr txBox="1"/>
          <p:nvPr/>
        </p:nvSpPr>
        <p:spPr>
          <a:xfrm>
            <a:off x="94475" y="1473027"/>
            <a:ext cx="4372800" cy="280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200">
                <a:solidFill>
                  <a:srgbClr val="FFFFFF"/>
                </a:solidFill>
                <a:latin typeface="Shadows Into Light Two"/>
                <a:ea typeface="Shadows Into Light Two"/>
                <a:cs typeface="Shadows Into Light Two"/>
                <a:sym typeface="Shadows Into Light Two"/>
              </a:rPr>
              <a:t>New Jersey and New York’s rates of incarceration are 506 and 492 out of every 100,000 population, respectively. These rates are similar to those of Cuba’s, and both NJ and NY have higher rates of incarceration than Rwanda and the Russian Federation. </a:t>
            </a:r>
            <a:endParaRPr sz="2200">
              <a:solidFill>
                <a:srgbClr val="FFFFFF"/>
              </a:solidFill>
              <a:latin typeface="Shadows Into Light Two"/>
              <a:ea typeface="Shadows Into Light Two"/>
              <a:cs typeface="Shadows Into Light Two"/>
              <a:sym typeface="Shadows Into Light Two"/>
            </a:endParaRPr>
          </a:p>
        </p:txBody>
      </p:sp>
      <p:pic>
        <p:nvPicPr>
          <p:cNvPr id="100" name="Google Shape;100;p17"/>
          <p:cNvPicPr preferRelativeResize="0"/>
          <p:nvPr/>
        </p:nvPicPr>
        <p:blipFill>
          <a:blip r:embed="rId3">
            <a:alphaModFix/>
          </a:blip>
          <a:stretch>
            <a:fillRect/>
          </a:stretch>
        </p:blipFill>
        <p:spPr>
          <a:xfrm>
            <a:off x="4529250" y="1218511"/>
            <a:ext cx="4165800" cy="3444575"/>
          </a:xfrm>
          <a:prstGeom prst="rect">
            <a:avLst/>
          </a:prstGeom>
          <a:noFill/>
          <a:ln>
            <a:noFill/>
          </a:ln>
        </p:spPr>
      </p:pic>
      <p:sp>
        <p:nvSpPr>
          <p:cNvPr id="101" name="Google Shape;101;p17"/>
          <p:cNvSpPr txBox="1"/>
          <p:nvPr/>
        </p:nvSpPr>
        <p:spPr>
          <a:xfrm>
            <a:off x="156450" y="4834075"/>
            <a:ext cx="8623500" cy="51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Shadows Into Light Two"/>
                <a:ea typeface="Shadows Into Light Two"/>
                <a:cs typeface="Shadows Into Light Two"/>
                <a:sym typeface="Shadows Into Light Two"/>
              </a:rPr>
              <a:t>Source: </a:t>
            </a:r>
            <a:r>
              <a:rPr lang="en" sz="900">
                <a:solidFill>
                  <a:schemeClr val="lt1"/>
                </a:solidFill>
                <a:latin typeface="Shadows Into Light Two"/>
                <a:ea typeface="Shadows Into Light Two"/>
                <a:cs typeface="Shadows Into Light Two"/>
                <a:sym typeface="Shadows Into Light Two"/>
              </a:rPr>
              <a:t> Wagner, P., Sakala, L., &amp; Begley, J. (n.d.). </a:t>
            </a:r>
            <a:r>
              <a:rPr lang="en" sz="900" i="1">
                <a:solidFill>
                  <a:schemeClr val="lt1"/>
                </a:solidFill>
                <a:latin typeface="Shadows Into Light Two"/>
                <a:ea typeface="Shadows Into Light Two"/>
                <a:cs typeface="Shadows Into Light Two"/>
                <a:sym typeface="Shadows Into Light Two"/>
              </a:rPr>
              <a:t>States of Incarceration: The Global Context</a:t>
            </a:r>
            <a:r>
              <a:rPr lang="en" sz="900">
                <a:solidFill>
                  <a:schemeClr val="lt1"/>
                </a:solidFill>
                <a:latin typeface="Shadows Into Light Two"/>
                <a:ea typeface="Shadows Into Light Two"/>
                <a:cs typeface="Shadows Into Light Two"/>
                <a:sym typeface="Shadows Into Light Two"/>
              </a:rPr>
              <a:t>. Prison Policy Initiative. Retrieved April 10, 2020 from </a:t>
            </a:r>
            <a:r>
              <a:rPr lang="en" sz="900" u="sng">
                <a:solidFill>
                  <a:schemeClr val="hlink"/>
                </a:solidFill>
                <a:latin typeface="Shadows Into Light Two"/>
                <a:ea typeface="Shadows Into Light Two"/>
                <a:cs typeface="Shadows Into Light Two"/>
                <a:sym typeface="Shadows Into Light Two"/>
                <a:hlinkClick r:id="rId4"/>
              </a:rPr>
              <a:t>https://www.prisonpolicy.org/global/</a:t>
            </a:r>
            <a:r>
              <a:rPr lang="en" sz="900">
                <a:solidFill>
                  <a:schemeClr val="lt1"/>
                </a:solidFill>
                <a:latin typeface="Shadows Into Light Two"/>
                <a:ea typeface="Shadows Into Light Two"/>
                <a:cs typeface="Shadows Into Light Two"/>
                <a:sym typeface="Shadows Into Light Two"/>
              </a:rPr>
              <a:t>  </a:t>
            </a:r>
            <a:endParaRPr sz="900">
              <a:solidFill>
                <a:schemeClr val="lt1"/>
              </a:solidFill>
              <a:latin typeface="Shadows Into Light Two"/>
              <a:ea typeface="Shadows Into Light Two"/>
              <a:cs typeface="Shadows Into Light Two"/>
              <a:sym typeface="Shadows Into Light Two"/>
            </a:endParaRPr>
          </a:p>
          <a:p>
            <a:pPr marL="0" lvl="0" indent="0" algn="l" rtl="0">
              <a:spcBef>
                <a:spcPts val="0"/>
              </a:spcBef>
              <a:spcAft>
                <a:spcPts val="0"/>
              </a:spcAft>
              <a:buNone/>
            </a:pPr>
            <a:endParaRPr sz="900">
              <a:solidFill>
                <a:srgbClr val="FFFFFF"/>
              </a:solidFill>
              <a:latin typeface="Shadows Into Light Two"/>
              <a:ea typeface="Shadows Into Light Two"/>
              <a:cs typeface="Shadows Into Light Two"/>
              <a:sym typeface="Shadows Into Light Tw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05850" y="138975"/>
            <a:ext cx="8149200" cy="57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ericka the Great"/>
                <a:ea typeface="Fredericka the Great"/>
                <a:cs typeface="Fredericka the Great"/>
                <a:sym typeface="Fredericka the Great"/>
              </a:rPr>
              <a:t>Marijuana Legalization + Drug Arrests, Nationally</a:t>
            </a:r>
            <a:endParaRPr>
              <a:latin typeface="Fredericka the Great"/>
              <a:ea typeface="Fredericka the Great"/>
              <a:cs typeface="Fredericka the Great"/>
              <a:sym typeface="Fredericka the Great"/>
            </a:endParaRPr>
          </a:p>
        </p:txBody>
      </p:sp>
      <p:pic>
        <p:nvPicPr>
          <p:cNvPr id="107" name="Google Shape;107;p18"/>
          <p:cNvPicPr preferRelativeResize="0"/>
          <p:nvPr/>
        </p:nvPicPr>
        <p:blipFill>
          <a:blip r:embed="rId3">
            <a:alphaModFix/>
          </a:blip>
          <a:stretch>
            <a:fillRect/>
          </a:stretch>
        </p:blipFill>
        <p:spPr>
          <a:xfrm>
            <a:off x="248400" y="918337"/>
            <a:ext cx="3648186" cy="3532450"/>
          </a:xfrm>
          <a:prstGeom prst="rect">
            <a:avLst/>
          </a:prstGeom>
          <a:noFill/>
          <a:ln>
            <a:noFill/>
          </a:ln>
        </p:spPr>
      </p:pic>
      <p:pic>
        <p:nvPicPr>
          <p:cNvPr id="108" name="Google Shape;108;p18"/>
          <p:cNvPicPr preferRelativeResize="0"/>
          <p:nvPr/>
        </p:nvPicPr>
        <p:blipFill rotWithShape="1">
          <a:blip r:embed="rId4">
            <a:alphaModFix/>
          </a:blip>
          <a:srcRect b="8617"/>
          <a:stretch/>
        </p:blipFill>
        <p:spPr>
          <a:xfrm>
            <a:off x="4134975" y="857488"/>
            <a:ext cx="4697776" cy="3654126"/>
          </a:xfrm>
          <a:prstGeom prst="rect">
            <a:avLst/>
          </a:prstGeom>
          <a:noFill/>
          <a:ln>
            <a:noFill/>
          </a:ln>
        </p:spPr>
      </p:pic>
      <p:sp>
        <p:nvSpPr>
          <p:cNvPr id="109" name="Google Shape;109;p18"/>
          <p:cNvSpPr txBox="1"/>
          <p:nvPr/>
        </p:nvSpPr>
        <p:spPr>
          <a:xfrm>
            <a:off x="248400" y="4575850"/>
            <a:ext cx="8264100" cy="45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1200"/>
              </a:spcAft>
              <a:buNone/>
            </a:pPr>
            <a:r>
              <a:rPr lang="en" sz="900">
                <a:solidFill>
                  <a:srgbClr val="FFFFFF"/>
                </a:solidFill>
                <a:latin typeface="Shadows Into Light Two"/>
                <a:ea typeface="Shadows Into Light Two"/>
                <a:cs typeface="Shadows Into Light Two"/>
                <a:sym typeface="Shadows Into Light Two"/>
              </a:rPr>
              <a:t>Source: Gramlich, J. (2020). Four-in-ten U.S. drug arrests in 2018 were for marijuana offenses - mostly possession. </a:t>
            </a:r>
            <a:r>
              <a:rPr lang="en" sz="900" i="1">
                <a:solidFill>
                  <a:srgbClr val="FFFFFF"/>
                </a:solidFill>
                <a:latin typeface="Shadows Into Light Two"/>
                <a:ea typeface="Shadows Into Light Two"/>
                <a:cs typeface="Shadows Into Light Two"/>
                <a:sym typeface="Shadows Into Light Two"/>
              </a:rPr>
              <a:t>Pew Research Center. </a:t>
            </a:r>
            <a:r>
              <a:rPr lang="en" sz="900">
                <a:solidFill>
                  <a:srgbClr val="FFFFFF"/>
                </a:solidFill>
                <a:latin typeface="Shadows Into Light Two"/>
                <a:ea typeface="Shadows Into Light Two"/>
                <a:cs typeface="Shadows Into Light Two"/>
                <a:sym typeface="Shadows Into Light Two"/>
              </a:rPr>
              <a:t>Retrieved March 31, 2020, from </a:t>
            </a:r>
            <a:r>
              <a:rPr lang="en" sz="900" u="sng">
                <a:solidFill>
                  <a:schemeClr val="hlink"/>
                </a:solidFill>
                <a:latin typeface="Shadows Into Light Two"/>
                <a:ea typeface="Shadows Into Light Two"/>
                <a:cs typeface="Shadows Into Light Two"/>
                <a:sym typeface="Shadows Into Light Two"/>
                <a:hlinkClick r:id="rId5"/>
              </a:rPr>
              <a:t>https://www.pewresearch.org/fact-tank/2020/01/22/four-in-ten-u-s-drug-arrests-in-2018-were-for-marijuana-offenses-mostly-possession/</a:t>
            </a:r>
            <a:r>
              <a:rPr lang="en" sz="900">
                <a:solidFill>
                  <a:srgbClr val="FFFFFF"/>
                </a:solidFill>
                <a:latin typeface="Shadows Into Light Two"/>
                <a:ea typeface="Shadows Into Light Two"/>
                <a:cs typeface="Shadows Into Light Two"/>
                <a:sym typeface="Shadows Into Light Two"/>
              </a:rPr>
              <a:t> </a:t>
            </a:r>
            <a:endParaRPr sz="900">
              <a:solidFill>
                <a:srgbClr val="FFFFFF"/>
              </a:solidFill>
              <a:latin typeface="Shadows Into Light Two"/>
              <a:ea typeface="Shadows Into Light Two"/>
              <a:cs typeface="Shadows Into Light Two"/>
              <a:sym typeface="Shadows Into Light Tw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ctrTitle"/>
          </p:nvPr>
        </p:nvSpPr>
        <p:spPr>
          <a:xfrm>
            <a:off x="4375350" y="1786808"/>
            <a:ext cx="4612200" cy="2336700"/>
          </a:xfrm>
          <a:prstGeom prst="rect">
            <a:avLst/>
          </a:prstGeom>
        </p:spPr>
        <p:txBody>
          <a:bodyPr spcFirstLastPara="1" wrap="square" lIns="91425" tIns="91425" rIns="91425" bIns="91425" anchor="b" anchorCtr="0">
            <a:noAutofit/>
          </a:bodyPr>
          <a:lstStyle/>
          <a:p>
            <a:pPr marL="0" lvl="0" indent="0" algn="r" rtl="0">
              <a:lnSpc>
                <a:spcPct val="150000"/>
              </a:lnSpc>
              <a:spcBef>
                <a:spcPts val="0"/>
              </a:spcBef>
              <a:spcAft>
                <a:spcPts val="0"/>
              </a:spcAft>
              <a:buNone/>
            </a:pPr>
            <a:r>
              <a:rPr lang="en" sz="2200">
                <a:latin typeface="Shadows Into Light Two"/>
                <a:ea typeface="Shadows Into Light Two"/>
                <a:cs typeface="Shadows Into Light Two"/>
                <a:sym typeface="Shadows Into Light Two"/>
              </a:rPr>
              <a:t>Despite making up just 31.5% of the U.S. population, the percentage of Black or Latino people arrested for drug law violations is 46.9%. </a:t>
            </a:r>
            <a:endParaRPr sz="2200">
              <a:latin typeface="Shadows Into Light Two"/>
              <a:ea typeface="Shadows Into Light Two"/>
              <a:cs typeface="Shadows Into Light Two"/>
              <a:sym typeface="Shadows Into Light Two"/>
            </a:endParaRPr>
          </a:p>
        </p:txBody>
      </p:sp>
      <p:sp>
        <p:nvSpPr>
          <p:cNvPr id="115" name="Google Shape;115;p19"/>
          <p:cNvSpPr txBox="1">
            <a:spLocks noGrp="1"/>
          </p:cNvSpPr>
          <p:nvPr>
            <p:ph type="title" idx="4294967295"/>
          </p:nvPr>
        </p:nvSpPr>
        <p:spPr>
          <a:xfrm>
            <a:off x="156450" y="218900"/>
            <a:ext cx="8831100" cy="109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Fredericka the Great"/>
                <a:ea typeface="Fredericka the Great"/>
                <a:cs typeface="Fredericka the Great"/>
                <a:sym typeface="Fredericka the Great"/>
              </a:rPr>
              <a:t>Even worse, drug arrests disproportionately affect people of color : </a:t>
            </a:r>
            <a:endParaRPr>
              <a:latin typeface="Fredericka the Great"/>
              <a:ea typeface="Fredericka the Great"/>
              <a:cs typeface="Fredericka the Great"/>
              <a:sym typeface="Fredericka the Great"/>
            </a:endParaRPr>
          </a:p>
        </p:txBody>
      </p:sp>
      <p:pic>
        <p:nvPicPr>
          <p:cNvPr id="116" name="Google Shape;116;p19"/>
          <p:cNvPicPr preferRelativeResize="0"/>
          <p:nvPr/>
        </p:nvPicPr>
        <p:blipFill>
          <a:blip r:embed="rId3">
            <a:alphaModFix/>
          </a:blip>
          <a:stretch>
            <a:fillRect/>
          </a:stretch>
        </p:blipFill>
        <p:spPr>
          <a:xfrm>
            <a:off x="600800" y="1792923"/>
            <a:ext cx="3169850" cy="2172075"/>
          </a:xfrm>
          <a:prstGeom prst="rect">
            <a:avLst/>
          </a:prstGeom>
          <a:noFill/>
          <a:ln>
            <a:noFill/>
          </a:ln>
        </p:spPr>
      </p:pic>
      <p:sp>
        <p:nvSpPr>
          <p:cNvPr id="117" name="Google Shape;117;p19"/>
          <p:cNvSpPr txBox="1"/>
          <p:nvPr/>
        </p:nvSpPr>
        <p:spPr>
          <a:xfrm>
            <a:off x="156450" y="4446125"/>
            <a:ext cx="8172300" cy="456900"/>
          </a:xfrm>
          <a:prstGeom prst="rect">
            <a:avLst/>
          </a:prstGeom>
          <a:noFill/>
          <a:ln>
            <a:noFill/>
          </a:ln>
        </p:spPr>
        <p:txBody>
          <a:bodyPr spcFirstLastPara="1" wrap="square" lIns="91425" tIns="91425" rIns="91425" bIns="91425" anchor="t" anchorCtr="0">
            <a:noAutofit/>
          </a:bodyPr>
          <a:lstStyle/>
          <a:p>
            <a:pPr marL="457200" lvl="0" indent="-457200" algn="l" rtl="0">
              <a:lnSpc>
                <a:spcPct val="115000"/>
              </a:lnSpc>
              <a:spcBef>
                <a:spcPts val="1200"/>
              </a:spcBef>
              <a:spcAft>
                <a:spcPts val="0"/>
              </a:spcAft>
              <a:buClr>
                <a:schemeClr val="dk1"/>
              </a:buClr>
              <a:buSzPts val="1100"/>
              <a:buFont typeface="Arial"/>
              <a:buNone/>
            </a:pPr>
            <a:r>
              <a:rPr lang="en" sz="900">
                <a:solidFill>
                  <a:schemeClr val="lt1"/>
                </a:solidFill>
                <a:latin typeface="Shadows Into Light Two"/>
                <a:ea typeface="Shadows Into Light Two"/>
                <a:cs typeface="Shadows Into Light Two"/>
                <a:sym typeface="Shadows Into Light Two"/>
              </a:rPr>
              <a:t>Source: Drug Policy Alliance. (n.d.). </a:t>
            </a:r>
            <a:r>
              <a:rPr lang="en" sz="900" i="1">
                <a:solidFill>
                  <a:schemeClr val="lt1"/>
                </a:solidFill>
                <a:latin typeface="Shadows Into Light Two"/>
                <a:ea typeface="Shadows Into Light Two"/>
                <a:cs typeface="Shadows Into Light Two"/>
                <a:sym typeface="Shadows Into Light Two"/>
              </a:rPr>
              <a:t>Drug War Statistics. </a:t>
            </a:r>
            <a:r>
              <a:rPr lang="en" sz="900">
                <a:solidFill>
                  <a:schemeClr val="lt1"/>
                </a:solidFill>
                <a:latin typeface="Shadows Into Light Two"/>
                <a:ea typeface="Shadows Into Light Two"/>
                <a:cs typeface="Shadows Into Light Two"/>
                <a:sym typeface="Shadows Into Light Two"/>
              </a:rPr>
              <a:t>Retrieved April 10, 2020 from </a:t>
            </a:r>
            <a:r>
              <a:rPr lang="en" sz="900" u="sng">
                <a:solidFill>
                  <a:schemeClr val="hlink"/>
                </a:solidFill>
                <a:latin typeface="Shadows Into Light Two"/>
                <a:ea typeface="Shadows Into Light Two"/>
                <a:cs typeface="Shadows Into Light Two"/>
                <a:sym typeface="Shadows Into Light Two"/>
                <a:hlinkClick r:id="rId4"/>
              </a:rPr>
              <a:t>https://www.drugpolicy.org/issues/drug-war-statistics</a:t>
            </a:r>
            <a:r>
              <a:rPr lang="en" sz="900">
                <a:solidFill>
                  <a:schemeClr val="lt1"/>
                </a:solidFill>
                <a:latin typeface="Shadows Into Light Two"/>
                <a:ea typeface="Shadows Into Light Two"/>
                <a:cs typeface="Shadows Into Light Two"/>
                <a:sym typeface="Shadows Into Light Two"/>
              </a:rPr>
              <a:t> </a:t>
            </a:r>
            <a:endParaRPr sz="900">
              <a:solidFill>
                <a:schemeClr val="lt1"/>
              </a:solidFill>
              <a:latin typeface="Shadows Into Light Two"/>
              <a:ea typeface="Shadows Into Light Two"/>
              <a:cs typeface="Shadows Into Light Two"/>
              <a:sym typeface="Shadows Into Light Two"/>
            </a:endParaRPr>
          </a:p>
          <a:p>
            <a:pPr marL="0" lvl="0" indent="0" algn="l" rtl="0">
              <a:spcBef>
                <a:spcPts val="1200"/>
              </a:spcBef>
              <a:spcAft>
                <a:spcPts val="0"/>
              </a:spcAft>
              <a:buNone/>
            </a:pPr>
            <a:endParaRPr>
              <a:latin typeface="Sniglet"/>
              <a:ea typeface="Sniglet"/>
              <a:cs typeface="Sniglet"/>
              <a:sym typeface="Sniglet"/>
            </a:endParaRPr>
          </a:p>
        </p:txBody>
      </p:sp>
    </p:spTree>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6161</Words>
  <Application>Microsoft Office PowerPoint</Application>
  <PresentationFormat>On-screen Show (16:9)</PresentationFormat>
  <Paragraphs>406</Paragraphs>
  <Slides>52</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Walter Turncoat</vt:lpstr>
      <vt:lpstr>Shadows Into Light Two</vt:lpstr>
      <vt:lpstr>Arial</vt:lpstr>
      <vt:lpstr>Fredericka the Great</vt:lpstr>
      <vt:lpstr>Sniglet</vt:lpstr>
      <vt:lpstr>Ursula template</vt:lpstr>
      <vt:lpstr>Model Selection &amp;  Cross-Validation for  Marijuana Arrest Data</vt:lpstr>
      <vt:lpstr>Hello!</vt:lpstr>
      <vt:lpstr>1.  Abstract</vt:lpstr>
      <vt:lpstr>Abstract</vt:lpstr>
      <vt:lpstr>2.  Introduction</vt:lpstr>
      <vt:lpstr>How do the United States’ incarceration rates compare to other nations?</vt:lpstr>
      <vt:lpstr>How do rates in NJ and NY compare to other nations?</vt:lpstr>
      <vt:lpstr>Marijuana Legalization + Drug Arrests, Nationally</vt:lpstr>
      <vt:lpstr>Despite making up just 31.5% of the U.S. population, the percentage of Black or Latino people arrested for drug law violations is 46.9%. </vt:lpstr>
      <vt:lpstr>Marijuana: A Hot Topic in NJ</vt:lpstr>
      <vt:lpstr>How does our project relate to our education?</vt:lpstr>
      <vt:lpstr>Overview of Chosen Statistical Topic</vt:lpstr>
      <vt:lpstr>Dataset Description</vt:lpstr>
      <vt:lpstr>Variables in the Dataset</vt:lpstr>
      <vt:lpstr>Variables of Interest</vt:lpstr>
      <vt:lpstr>3.  Materials + Methods</vt:lpstr>
      <vt:lpstr>Model Selection Explained</vt:lpstr>
      <vt:lpstr>Step 1: Loading Dataset Into R</vt:lpstr>
      <vt:lpstr>Step 2: Modeling the Relationship Between Response + Predictors   </vt:lpstr>
      <vt:lpstr>Step 3: Evaluate Our Complete Model</vt:lpstr>
      <vt:lpstr>Step 4: Better Understanding Of Our Model </vt:lpstr>
      <vt:lpstr>Step 5: Can We Reduce The Amount of Independent Variables To Reduce Chance Of Overfitting?</vt:lpstr>
      <vt:lpstr>Step 6: Forward Selection </vt:lpstr>
      <vt:lpstr>Step 7: Backward Elimination</vt:lpstr>
      <vt:lpstr>Step 8: Bidirectional Selection</vt:lpstr>
      <vt:lpstr>Step 9: K- Fold Cross Validation To Choose The Model With The Most Accuracy </vt:lpstr>
      <vt:lpstr>Step 10: Comparing Our Model We Got From Model Selection Techniques With A Model With the 3 Most Significant Variables </vt:lpstr>
      <vt:lpstr>Step 11: Comparing Our Models </vt:lpstr>
      <vt:lpstr>Step 12: Start The CV To Choose The Model Between “Forward” and “Forward2”</vt:lpstr>
      <vt:lpstr>Step 13: Cross Validating</vt:lpstr>
      <vt:lpstr>Step 14: Is Our Model With Three IVs Still Overfitting?</vt:lpstr>
      <vt:lpstr>Step 15: We Still Need More Information To Validate Forward2 (3 IVs), The Model We Choose</vt:lpstr>
      <vt:lpstr>Step 16: Looking at the Confusion Matrix</vt:lpstr>
      <vt:lpstr>4.  Results</vt:lpstr>
      <vt:lpstr>Bi-directional</vt:lpstr>
      <vt:lpstr>Output (Forward Selection)</vt:lpstr>
      <vt:lpstr>Output (Backward Selection)</vt:lpstr>
      <vt:lpstr>Output (Bidirectional Selection)</vt:lpstr>
      <vt:lpstr>Forward Selection Model</vt:lpstr>
      <vt:lpstr>Forward Model Output Summary I</vt:lpstr>
      <vt:lpstr>Forward Model Output Summary II</vt:lpstr>
      <vt:lpstr>3 Predictors</vt:lpstr>
      <vt:lpstr>Cross Validation Output (4 Predictors)</vt:lpstr>
      <vt:lpstr>Cross Validation Output (3 Predictors)</vt:lpstr>
      <vt:lpstr>Cross Validation Output (2 Predictors)</vt:lpstr>
      <vt:lpstr>ROC Curve Results</vt:lpstr>
      <vt:lpstr>Confusion Matrix Results</vt:lpstr>
      <vt:lpstr>5.  Discussion</vt:lpstr>
      <vt:lpstr>Final Model Overview</vt:lpstr>
      <vt:lpstr>6.  Works Cited</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Selection &amp;  Cross-Validation for  Marijuana Arrest Data</dc:title>
  <dc:creator>Alexandra Jacko</dc:creator>
  <cp:lastModifiedBy>Alexandra Jacko</cp:lastModifiedBy>
  <cp:revision>5</cp:revision>
  <dcterms:modified xsi:type="dcterms:W3CDTF">2020-04-19T21:34:10Z</dcterms:modified>
</cp:coreProperties>
</file>