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b08956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b08956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b08956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b08956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8fcb74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8fcb74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8fcb74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8fcb74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b0895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b0895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4ec4e7f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ec4e7f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4ec4e7f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ec4e7f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ec4e7f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ec4e7f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ec4e7f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ec4e7f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b08956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b08956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hsph.harvard.edu/obesity-prevention-source/obesity-consequences/" TargetMode="External"/><Relationship Id="rId4" Type="http://schemas.openxmlformats.org/officeDocument/2006/relationships/hyperlink" Target="http://www.csun.edu/~ata20315/psy524/mai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Project: </a:t>
            </a:r>
            <a:endParaRPr/>
          </a:p>
          <a:p>
            <a:pPr indent="0" lvl="0" marL="0" rtl="0" algn="l">
              <a:spcBef>
                <a:spcPts val="0"/>
              </a:spcBef>
              <a:spcAft>
                <a:spcPts val="0"/>
              </a:spcAft>
              <a:buNone/>
            </a:pPr>
            <a:r>
              <a:rPr lang="en"/>
              <a:t>Weight loss and Self-esteem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Hyun Jin Ku</a:t>
            </a:r>
            <a:endParaRPr/>
          </a:p>
          <a:p>
            <a:pPr indent="0" lvl="0" marL="0" rtl="0" algn="l">
              <a:spcBef>
                <a:spcPts val="0"/>
              </a:spcBef>
              <a:spcAft>
                <a:spcPts val="0"/>
              </a:spcAft>
              <a:buNone/>
            </a:pPr>
            <a:r>
              <a:rPr lang="en"/>
              <a:t>April 24th,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results, 1 unit increase in weight loss predictors of each week predicted to result in somewhat increase in the response value, which is self-esteem. </a:t>
            </a:r>
            <a:endParaRPr/>
          </a:p>
          <a:p>
            <a:pPr indent="0" lvl="0" marL="0" rtl="0" algn="l">
              <a:spcBef>
                <a:spcPts val="1600"/>
              </a:spcBef>
              <a:spcAft>
                <a:spcPts val="0"/>
              </a:spcAft>
              <a:buNone/>
            </a:pPr>
            <a:r>
              <a:rPr lang="en"/>
              <a:t>Weight loss predictor has been interpreted as a significant variable in the model in 1 and 3 week since H0 were rejected. Group predictor has been interpreted as a significant variable in 2 and 3 week, which is quite inconsistent. </a:t>
            </a:r>
            <a:endParaRPr/>
          </a:p>
          <a:p>
            <a:pPr indent="0" lvl="0" marL="0" rtl="0" algn="l">
              <a:spcBef>
                <a:spcPts val="1600"/>
              </a:spcBef>
              <a:spcAft>
                <a:spcPts val="1600"/>
              </a:spcAft>
              <a:buNone/>
            </a:pPr>
            <a:r>
              <a:rPr lang="en"/>
              <a:t>Overall, I could tell the increase in self esteem does go along with increase in the amount of weight loss, but the influence of </a:t>
            </a:r>
            <a:r>
              <a:rPr lang="en"/>
              <a:t>exercise</a:t>
            </a:r>
            <a:r>
              <a:rPr lang="en"/>
              <a:t> and diet on the individual was quite hard to tell.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Cited</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https://www.hsph.harvard.edu/obesity-prevention-source/obesity-consequences/</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4"/>
              </a:rPr>
              <a:t>http://www.csun.edu/~ata20315/psy524/main.htm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482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project was to investigate the answer to the following question:</a:t>
            </a:r>
            <a:endParaRPr/>
          </a:p>
          <a:p>
            <a:pPr indent="0" lvl="0" marL="0" rtl="0" algn="l">
              <a:spcBef>
                <a:spcPts val="1600"/>
              </a:spcBef>
              <a:spcAft>
                <a:spcPts val="0"/>
              </a:spcAft>
              <a:buNone/>
            </a:pPr>
            <a:r>
              <a:rPr lang="en"/>
              <a:t>Is losing weight an effective way to improve individual’s self esteem?</a:t>
            </a:r>
            <a:endParaRPr/>
          </a:p>
          <a:p>
            <a:pPr indent="0" lvl="0" marL="0" rtl="0" algn="l">
              <a:spcBef>
                <a:spcPts val="1600"/>
              </a:spcBef>
              <a:spcAft>
                <a:spcPts val="1600"/>
              </a:spcAft>
              <a:buNone/>
            </a:pPr>
            <a:r>
              <a:rPr lang="en"/>
              <a:t>From the data, I used the method of multiple regression model to conduct the test, and I set self-esteem values as the response and weight loss and group as the predictor variables. Group is a factor with levels, and the levels are Control, Diet, and DietEx. Diet group are the group which only did diet for 3 weeks, and DietEx group did diet along with </a:t>
            </a:r>
            <a:r>
              <a:rPr lang="en"/>
              <a:t>exercise</a:t>
            </a:r>
            <a:r>
              <a:rPr lang="en"/>
              <a:t>. I figured out that the amount of weight loss does work significantly in the model only during the second week  according to the anova test for B1=0. In summary, my result can be interpreted as the amount of </a:t>
            </a:r>
            <a:r>
              <a:rPr lang="en"/>
              <a:t>weight</a:t>
            </a:r>
            <a:r>
              <a:rPr lang="en"/>
              <a:t> loss is significant variable in predicting the self-esteem measure during the second week of the experiment, and the level of group is significant during the first and the second week of the experiment, and none of the predictor variables are significant during the last week.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source provided by Harvard School of Public Health, obesity causes and is linked to various health conditions including physical effects such as heart disease or diabetes; On the other hand, it also causes serious psychological and problems such as depression. </a:t>
            </a:r>
            <a:endParaRPr/>
          </a:p>
          <a:p>
            <a:pPr indent="0" lvl="0" marL="0" rtl="0" algn="l">
              <a:spcBef>
                <a:spcPts val="1600"/>
              </a:spcBef>
              <a:spcAft>
                <a:spcPts val="1600"/>
              </a:spcAft>
              <a:buNone/>
            </a:pPr>
            <a:r>
              <a:rPr lang="en"/>
              <a:t>Through this project, I wanted to figure out the relationship between weight loss and the change of one’s self-esteem. The analysis to this data will answer if one’s low self-esteem is caused by not losing that much weight, if one’s weight loss can help improving his or her self-esteem. The analysis will be done using the method of Linear Regression.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includes 34 observations, and there are total of 7 variables which are group, wl1, wl2, wl3, se1, se2, and se3. The variable “group” indicates the type of </a:t>
            </a:r>
            <a:r>
              <a:rPr lang="en"/>
              <a:t>experiment</a:t>
            </a:r>
            <a:r>
              <a:rPr lang="en"/>
              <a:t> that the participant of the study went through. This consists of 3 levels, which are Control, Diet, and DietEx. People in Control group neither cut down their meals nor </a:t>
            </a:r>
            <a:r>
              <a:rPr lang="en"/>
              <a:t>exercised</a:t>
            </a:r>
            <a:r>
              <a:rPr lang="en"/>
              <a:t>, people in Diet only cut down their meals, and people in DietEx </a:t>
            </a:r>
            <a:r>
              <a:rPr lang="en"/>
              <a:t>controlled</a:t>
            </a:r>
            <a:r>
              <a:rPr lang="en"/>
              <a:t> their meals and did </a:t>
            </a:r>
            <a:r>
              <a:rPr lang="en"/>
              <a:t>exercise</a:t>
            </a:r>
            <a:r>
              <a:rPr lang="en"/>
              <a:t>  as well. The results were collected week by week until the third weeks so there are </a:t>
            </a:r>
            <a:r>
              <a:rPr lang="en"/>
              <a:t>weight loss</a:t>
            </a:r>
            <a:r>
              <a:rPr lang="en"/>
              <a:t> data for 1,2,3 week and self-esteem data for 1,2,3 week.</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Methods Cont.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R, I conducted 3 linear models for each week, and obtained weightloss1, weightloss2, and weightloss3 by setting self-esteem variable as predicted y and weight loss variable and group as predictors. I also set group variable as factor since this is consisted of levels. Then, I looked at the data obtained by performing summary function and anova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Summary(weightloss1), Summary(weightloss2)</a:t>
            </a:r>
            <a:endParaRPr/>
          </a:p>
        </p:txBody>
      </p:sp>
      <p:pic>
        <p:nvPicPr>
          <p:cNvPr id="90" name="Google Shape;90;p18"/>
          <p:cNvPicPr preferRelativeResize="0"/>
          <p:nvPr/>
        </p:nvPicPr>
        <p:blipFill rotWithShape="1">
          <a:blip r:embed="rId3">
            <a:alphaModFix/>
          </a:blip>
          <a:srcRect b="10847" l="38968" r="32636" t="39279"/>
          <a:stretch/>
        </p:blipFill>
        <p:spPr>
          <a:xfrm>
            <a:off x="0" y="956100"/>
            <a:ext cx="4088377" cy="4037324"/>
          </a:xfrm>
          <a:prstGeom prst="rect">
            <a:avLst/>
          </a:prstGeom>
          <a:noFill/>
          <a:ln>
            <a:noFill/>
          </a:ln>
        </p:spPr>
      </p:pic>
      <p:pic>
        <p:nvPicPr>
          <p:cNvPr id="91" name="Google Shape;91;p18"/>
          <p:cNvPicPr preferRelativeResize="0"/>
          <p:nvPr/>
        </p:nvPicPr>
        <p:blipFill rotWithShape="1">
          <a:blip r:embed="rId4">
            <a:alphaModFix/>
          </a:blip>
          <a:srcRect b="7971" l="50561" r="19975" t="34010"/>
          <a:stretch/>
        </p:blipFill>
        <p:spPr>
          <a:xfrm>
            <a:off x="4960800" y="899638"/>
            <a:ext cx="3723726" cy="4150251"/>
          </a:xfrm>
          <a:prstGeom prst="rect">
            <a:avLst/>
          </a:prstGeom>
          <a:noFill/>
          <a:ln>
            <a:noFill/>
          </a:ln>
        </p:spPr>
      </p:pic>
      <p:sp>
        <p:nvSpPr>
          <p:cNvPr id="92" name="Google Shape;92;p18"/>
          <p:cNvSpPr txBox="1"/>
          <p:nvPr/>
        </p:nvSpPr>
        <p:spPr>
          <a:xfrm>
            <a:off x="2549300" y="2402075"/>
            <a:ext cx="1945800" cy="12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1 increase of a unit in weight loss of week 1  leads to 0.43701 increase in self-esteem.</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1 increase of a unit in weight loss of week2 leads to 0.4976 increase in self esteem. </a:t>
            </a:r>
            <a:endParaRPr sz="800">
              <a:solidFill>
                <a:srgbClr val="FF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Summary(weightloss3)</a:t>
            </a:r>
            <a:endParaRPr/>
          </a:p>
        </p:txBody>
      </p:sp>
      <p:pic>
        <p:nvPicPr>
          <p:cNvPr id="98" name="Google Shape;98;p19"/>
          <p:cNvPicPr preferRelativeResize="0"/>
          <p:nvPr/>
        </p:nvPicPr>
        <p:blipFill rotWithShape="1">
          <a:blip r:embed="rId3">
            <a:alphaModFix/>
          </a:blip>
          <a:srcRect b="6399" l="49170" r="20999" t="25303"/>
          <a:stretch/>
        </p:blipFill>
        <p:spPr>
          <a:xfrm>
            <a:off x="2868875" y="1017725"/>
            <a:ext cx="3450574" cy="3944550"/>
          </a:xfrm>
          <a:prstGeom prst="rect">
            <a:avLst/>
          </a:prstGeom>
          <a:noFill/>
          <a:ln>
            <a:noFill/>
          </a:ln>
        </p:spPr>
      </p:pic>
      <p:sp>
        <p:nvSpPr>
          <p:cNvPr id="99" name="Google Shape;99;p19"/>
          <p:cNvSpPr txBox="1"/>
          <p:nvPr/>
        </p:nvSpPr>
        <p:spPr>
          <a:xfrm>
            <a:off x="6452450" y="1878625"/>
            <a:ext cx="1945800" cy="12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1 increase of a unit in weight loss of week3 leads to 1.1742 increase in self-esteem.</a:t>
            </a:r>
            <a:endParaRPr sz="800">
              <a:solidFill>
                <a:srgbClr val="FF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anova(weightloss1), anova(weightloss2), anova(weightloss3)</a:t>
            </a:r>
            <a:endParaRPr sz="2400"/>
          </a:p>
        </p:txBody>
      </p:sp>
      <p:pic>
        <p:nvPicPr>
          <p:cNvPr id="105" name="Google Shape;105;p20"/>
          <p:cNvPicPr preferRelativeResize="0"/>
          <p:nvPr/>
        </p:nvPicPr>
        <p:blipFill rotWithShape="1">
          <a:blip r:embed="rId3">
            <a:alphaModFix/>
          </a:blip>
          <a:srcRect b="8091" l="49807" r="21316" t="25308"/>
          <a:stretch/>
        </p:blipFill>
        <p:spPr>
          <a:xfrm>
            <a:off x="452899" y="929450"/>
            <a:ext cx="3062374" cy="3970975"/>
          </a:xfrm>
          <a:prstGeom prst="rect">
            <a:avLst/>
          </a:prstGeom>
          <a:noFill/>
          <a:ln>
            <a:noFill/>
          </a:ln>
        </p:spPr>
      </p:pic>
      <p:pic>
        <p:nvPicPr>
          <p:cNvPr id="106" name="Google Shape;106;p20"/>
          <p:cNvPicPr preferRelativeResize="0"/>
          <p:nvPr/>
        </p:nvPicPr>
        <p:blipFill rotWithShape="1">
          <a:blip r:embed="rId4">
            <a:alphaModFix/>
          </a:blip>
          <a:srcRect b="24244" l="48749" r="25729" t="35408"/>
          <a:stretch/>
        </p:blipFill>
        <p:spPr>
          <a:xfrm>
            <a:off x="4831375" y="1674900"/>
            <a:ext cx="2790099" cy="2480076"/>
          </a:xfrm>
          <a:prstGeom prst="rect">
            <a:avLst/>
          </a:prstGeom>
          <a:noFill/>
          <a:ln>
            <a:noFill/>
          </a:ln>
        </p:spPr>
      </p:pic>
      <p:sp>
        <p:nvSpPr>
          <p:cNvPr id="107" name="Google Shape;107;p20"/>
          <p:cNvSpPr txBox="1"/>
          <p:nvPr/>
        </p:nvSpPr>
        <p:spPr>
          <a:xfrm>
            <a:off x="2993075" y="1285950"/>
            <a:ext cx="1945800" cy="25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According to the F test,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H0 : B(weightloss)=0 for week one was  rejected, meaning weight loss of week 1 is statistically interpreted as not equal to 0. Weightloss for week 1 is not significant factor in the model.</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The hypothesis for group predictor could not be rejected, and this means that there isn’t a sufficient evidence for group predictor to be 0.</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According to the F test,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H0 : B(weightloss)=0 for week two is rejected at 0.01 significance level, meaning there is not enough evidence that the hypothesis of B1 = 0 is true. This also applies to group predictor.</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Lastly,  </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H0 : B(weightloss)=0 for week three is failed to be rejected at 0.01 significance level, meaning there is enough evidence that B(weightloss) is not 0. This applies to group predictor as well.</a:t>
            </a:r>
            <a:endParaRPr sz="800">
              <a:solidFill>
                <a:srgbClr val="FF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shows that B(wl) for week one = 0.43701, B(w2) for week two = 0.4976, and B(wl3) for week three = 1.1742.</a:t>
            </a:r>
            <a:endParaRPr/>
          </a:p>
          <a:p>
            <a:pPr indent="0" lvl="0" marL="0" rtl="0" algn="l">
              <a:spcBef>
                <a:spcPts val="1600"/>
              </a:spcBef>
              <a:spcAft>
                <a:spcPts val="0"/>
              </a:spcAft>
              <a:buNone/>
            </a:pPr>
            <a:r>
              <a:rPr lang="en"/>
              <a:t>According to anova, wl1’s hypothesis of H0: B(weightloss1) = 0 could not be rejected. H0:B(group)=0 was rejected at the same significance level.</a:t>
            </a:r>
            <a:endParaRPr/>
          </a:p>
          <a:p>
            <a:pPr indent="0" lvl="0" marL="0" rtl="0" algn="l">
              <a:spcBef>
                <a:spcPts val="1600"/>
              </a:spcBef>
              <a:spcAft>
                <a:spcPts val="0"/>
              </a:spcAft>
              <a:buNone/>
            </a:pPr>
            <a:r>
              <a:rPr lang="en"/>
              <a:t>w2’s hypothesis of H0:B(weightloss2)=0 and H0:B(group) = 0 were both failed to be rejected.</a:t>
            </a:r>
            <a:endParaRPr/>
          </a:p>
          <a:p>
            <a:pPr indent="0" lvl="0" marL="0" rtl="0" algn="l">
              <a:spcBef>
                <a:spcPts val="1600"/>
              </a:spcBef>
              <a:spcAft>
                <a:spcPts val="0"/>
              </a:spcAft>
              <a:buNone/>
            </a:pPr>
            <a:r>
              <a:rPr lang="en"/>
              <a:t>W3’s hypothesis of H0:B(weightloss3)=0 and H0:B(group)=0 were both rejected.</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