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0C809D-4438-457C-8A2D-A509E0585611}" type="datetimeFigureOut">
              <a:rPr lang="en-US" smtClean="0"/>
              <a:t>4/23/2020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3A8455-B0E4-49DB-A7DA-A89AED75507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15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C809D-4438-457C-8A2D-A509E058561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A8455-B0E4-49DB-A7DA-A89AED75507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44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C809D-4438-457C-8A2D-A509E058561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A8455-B0E4-49DB-A7DA-A89AED75507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430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C809D-4438-457C-8A2D-A509E058561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A8455-B0E4-49DB-A7DA-A89AED75507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4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C809D-4438-457C-8A2D-A509E058561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A8455-B0E4-49DB-A7DA-A89AED75507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64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0C809D-4438-457C-8A2D-A509E058561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A8455-B0E4-49DB-A7DA-A89AED75507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2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C809D-4438-457C-8A2D-A509E0585611}"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A8455-B0E4-49DB-A7DA-A89AED75507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488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0C809D-4438-457C-8A2D-A509E0585611}"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A8455-B0E4-49DB-A7DA-A89AED75507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260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C809D-4438-457C-8A2D-A509E0585611}"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3A8455-B0E4-49DB-A7DA-A89AED755071}" type="slidenum">
              <a:rPr lang="en-US" smtClean="0"/>
              <a:t>‹#›</a:t>
            </a:fld>
            <a:endParaRPr lang="en-US"/>
          </a:p>
        </p:txBody>
      </p:sp>
    </p:spTree>
    <p:extLst>
      <p:ext uri="{BB962C8B-B14F-4D97-AF65-F5344CB8AC3E}">
        <p14:creationId xmlns:p14="http://schemas.microsoft.com/office/powerpoint/2010/main" val="305276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C809D-4438-457C-8A2D-A509E058561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A8455-B0E4-49DB-A7DA-A89AED75507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844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70C809D-4438-457C-8A2D-A509E0585611}" type="datetimeFigureOut">
              <a:rPr lang="en-US" smtClean="0"/>
              <a:t>4/23/2020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3A8455-B0E4-49DB-A7DA-A89AED75507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688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70C809D-4438-457C-8A2D-A509E0585611}" type="datetimeFigureOut">
              <a:rPr lang="en-US" smtClean="0"/>
              <a:t>4/23/2020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3A8455-B0E4-49DB-A7DA-A89AED75507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119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cran.r-project.org/web/packages/rpart/rpart.pdf" TargetMode="External"/><Relationship Id="rId2" Type="http://schemas.openxmlformats.org/officeDocument/2006/relationships/hyperlink" Target="http://data101.cs.rutgers.edu/laboratory/categories/prediction" TargetMode="External"/><Relationship Id="rId1" Type="http://schemas.openxmlformats.org/officeDocument/2006/relationships/slideLayout" Target="../slideLayouts/slideLayout9.xml"/><Relationship Id="rId4" Type="http://schemas.openxmlformats.org/officeDocument/2006/relationships/hyperlink" Target="https://www.pro-football-referenc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7AD3-CEFB-49F1-894F-0F0C5138186B}"/>
              </a:ext>
            </a:extLst>
          </p:cNvPr>
          <p:cNvSpPr>
            <a:spLocks noGrp="1"/>
          </p:cNvSpPr>
          <p:nvPr>
            <p:ph type="ctrTitle"/>
          </p:nvPr>
        </p:nvSpPr>
        <p:spPr>
          <a:xfrm>
            <a:off x="2295859" y="1787818"/>
            <a:ext cx="8637073" cy="2541431"/>
          </a:xfrm>
        </p:spPr>
        <p:txBody>
          <a:bodyPr>
            <a:normAutofit fontScale="90000"/>
          </a:bodyPr>
          <a:lstStyle/>
          <a:p>
            <a:r>
              <a:rPr lang="en-US" dirty="0"/>
              <a:t>Can you predict an NFL player’s success based off of their combine performance?	</a:t>
            </a:r>
          </a:p>
        </p:txBody>
      </p:sp>
      <p:sp>
        <p:nvSpPr>
          <p:cNvPr id="3" name="Subtitle 2">
            <a:extLst>
              <a:ext uri="{FF2B5EF4-FFF2-40B4-BE49-F238E27FC236}">
                <a16:creationId xmlns:a16="http://schemas.microsoft.com/office/drawing/2014/main" id="{A512E0B7-10C7-46FD-AA14-C97E3C6695CD}"/>
              </a:ext>
            </a:extLst>
          </p:cNvPr>
          <p:cNvSpPr>
            <a:spLocks noGrp="1"/>
          </p:cNvSpPr>
          <p:nvPr>
            <p:ph type="subTitle" idx="1"/>
          </p:nvPr>
        </p:nvSpPr>
        <p:spPr>
          <a:xfrm>
            <a:off x="2438100" y="4329249"/>
            <a:ext cx="8637072" cy="977621"/>
          </a:xfrm>
        </p:spPr>
        <p:txBody>
          <a:bodyPr/>
          <a:lstStyle/>
          <a:p>
            <a:r>
              <a:rPr lang="en-US" dirty="0"/>
              <a:t>By: Sean O’Sullivan</a:t>
            </a:r>
          </a:p>
          <a:p>
            <a:r>
              <a:rPr lang="en-US" dirty="0"/>
              <a:t>4/17/20</a:t>
            </a:r>
          </a:p>
        </p:txBody>
      </p:sp>
    </p:spTree>
    <p:extLst>
      <p:ext uri="{BB962C8B-B14F-4D97-AF65-F5344CB8AC3E}">
        <p14:creationId xmlns:p14="http://schemas.microsoft.com/office/powerpoint/2010/main" val="9981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0F1E479-EE56-43C7-B6AB-8B91A5E1A75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Defensive Backs Tree</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4DA3FBD5-EF13-4986-B82A-CEF3ACAB9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4" y="1415872"/>
            <a:ext cx="6282919" cy="3267117"/>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C7EDA48-87EA-4233-A61D-119592D36AF7}"/>
              </a:ext>
            </a:extLst>
          </p:cNvPr>
          <p:cNvSpPr>
            <a:spLocks noGrp="1"/>
          </p:cNvSpPr>
          <p:nvPr>
            <p:ph type="body" sz="half" idx="2"/>
          </p:nvPr>
        </p:nvSpPr>
        <p:spPr>
          <a:xfrm>
            <a:off x="99926" y="3055705"/>
            <a:ext cx="5524404" cy="2003742"/>
          </a:xfrm>
        </p:spPr>
        <p:txBody>
          <a:bodyPr/>
          <a:lstStyle/>
          <a:p>
            <a:endParaRPr lang="en-US" dirty="0"/>
          </a:p>
        </p:txBody>
      </p:sp>
    </p:spTree>
    <p:extLst>
      <p:ext uri="{BB962C8B-B14F-4D97-AF65-F5344CB8AC3E}">
        <p14:creationId xmlns:p14="http://schemas.microsoft.com/office/powerpoint/2010/main" val="17389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C451829-EF31-426D-B9F2-112DA098A29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Running Backs Tree</a:t>
            </a:r>
          </a:p>
        </p:txBody>
      </p:sp>
      <p:cxnSp>
        <p:nvCxnSpPr>
          <p:cNvPr id="87" name="Straight Connector 8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9" name="Group 8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90" name="Rectangle 8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9ECBF20-749D-4CB8-8CCA-98125DBEC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084" y="1076969"/>
            <a:ext cx="7106210" cy="3535338"/>
          </a:xfrm>
          <a:prstGeom prst="rect">
            <a:avLst/>
          </a:prstGeom>
        </p:spPr>
      </p:pic>
      <p:pic>
        <p:nvPicPr>
          <p:cNvPr id="95" name="Picture 9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7" name="Straight Connector 9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0" name="Text Placeholder 3">
            <a:extLst>
              <a:ext uri="{FF2B5EF4-FFF2-40B4-BE49-F238E27FC236}">
                <a16:creationId xmlns:a16="http://schemas.microsoft.com/office/drawing/2014/main" id="{E35DABE4-24BD-4F42-ACB8-D8DF371BE902}"/>
              </a:ext>
            </a:extLst>
          </p:cNvPr>
          <p:cNvSpPr>
            <a:spLocks noGrp="1"/>
          </p:cNvSpPr>
          <p:nvPr>
            <p:ph type="body" sz="half" idx="2"/>
          </p:nvPr>
        </p:nvSpPr>
        <p:spPr>
          <a:xfrm>
            <a:off x="7554138" y="2273608"/>
            <a:ext cx="3159432" cy="3940925"/>
          </a:xfrm>
        </p:spPr>
        <p:txBody>
          <a:bodyPr vert="horz" lIns="91440" tIns="45720" rIns="91440" bIns="45720" rtlCol="0" anchor="t">
            <a:normAutofit/>
          </a:bodyPr>
          <a:lstStyle/>
          <a:p>
            <a:pPr indent="-228600">
              <a:buFont typeface="Arial" panose="020B0604020202020204" pitchFamily="34" charset="0"/>
              <a:buChar char="•"/>
            </a:pPr>
            <a:endParaRPr lang="en-US"/>
          </a:p>
        </p:txBody>
      </p:sp>
    </p:spTree>
    <p:extLst>
      <p:ext uri="{BB962C8B-B14F-4D97-AF65-F5344CB8AC3E}">
        <p14:creationId xmlns:p14="http://schemas.microsoft.com/office/powerpoint/2010/main" val="371452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C872AF-F4E1-424B-B6CC-DC466D16C311}"/>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Safeties</a:t>
            </a:r>
            <a:br>
              <a:rPr lang="en-US"/>
            </a:br>
            <a:r>
              <a:rPr lang="en-US"/>
              <a:t>Tree</a:t>
            </a:r>
          </a:p>
        </p:txBody>
      </p:sp>
      <p:grpSp>
        <p:nvGrpSpPr>
          <p:cNvPr id="23" name="Group 22">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4" name="Rectangle 23">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screenshot of a cell phone&#10;&#10;Description automatically generated">
            <a:extLst>
              <a:ext uri="{FF2B5EF4-FFF2-40B4-BE49-F238E27FC236}">
                <a16:creationId xmlns:a16="http://schemas.microsoft.com/office/drawing/2014/main" id="{065607EE-F3DD-43A5-BC9E-D20C783B8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3" y="1415871"/>
            <a:ext cx="6282918" cy="3267117"/>
          </a:xfrm>
          <a:prstGeom prst="rect">
            <a:avLst/>
          </a:prstGeom>
        </p:spPr>
      </p:pic>
      <p:pic>
        <p:nvPicPr>
          <p:cNvPr id="27" name="Picture 26">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1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047EA82-DB1F-4E01-BAA6-21B2F3B07A6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Defensive Lineman tree</a:t>
            </a:r>
          </a:p>
        </p:txBody>
      </p:sp>
      <p:cxnSp>
        <p:nvCxnSpPr>
          <p:cNvPr id="25" name="Straight Connector 2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8" name="Rectangle 2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0;&#10;Description automatically generated">
            <a:extLst>
              <a:ext uri="{FF2B5EF4-FFF2-40B4-BE49-F238E27FC236}">
                <a16:creationId xmlns:a16="http://schemas.microsoft.com/office/drawing/2014/main" id="{09EF975F-D53B-4E8A-AC93-6A7B9EF65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4" y="1486555"/>
            <a:ext cx="6282919" cy="3125751"/>
          </a:xfrm>
          <a:prstGeom prst="rect">
            <a:avLst/>
          </a:prstGeom>
        </p:spPr>
      </p:pic>
      <p:pic>
        <p:nvPicPr>
          <p:cNvPr id="33" name="Picture 3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CA15849-0A89-408E-835C-93AB28D7B62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1278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8355BA4-BB1E-4BF3-AE22-2ED72CAF663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Linebackers tree</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p, table, boat, various&#10;&#10;Description automatically generated">
            <a:extLst>
              <a:ext uri="{FF2B5EF4-FFF2-40B4-BE49-F238E27FC236}">
                <a16:creationId xmlns:a16="http://schemas.microsoft.com/office/drawing/2014/main" id="{EF662BB5-D54C-415E-9192-548B138FA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4" y="1470847"/>
            <a:ext cx="6282919" cy="3157167"/>
          </a:xfrm>
          <a:prstGeom prst="rect">
            <a:avLst/>
          </a:prstGeom>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6" name="Text Placeholder 3">
            <a:extLst>
              <a:ext uri="{FF2B5EF4-FFF2-40B4-BE49-F238E27FC236}">
                <a16:creationId xmlns:a16="http://schemas.microsoft.com/office/drawing/2014/main" id="{7CF0B9B5-088C-4205-AA5F-47E54CF99061}"/>
              </a:ext>
            </a:extLst>
          </p:cNvPr>
          <p:cNvSpPr>
            <a:spLocks noGrp="1"/>
          </p:cNvSpPr>
          <p:nvPr>
            <p:ph type="body" sz="half" idx="2"/>
          </p:nvPr>
        </p:nvSpPr>
        <p:spPr>
          <a:xfrm>
            <a:off x="7554138" y="2273608"/>
            <a:ext cx="3159432" cy="3940925"/>
          </a:xfrm>
        </p:spPr>
        <p:txBody>
          <a:bodyPr vert="horz" lIns="91440" tIns="45720" rIns="91440" bIns="45720" rtlCol="0" anchor="t">
            <a:normAutofit/>
          </a:bodyPr>
          <a:lstStyle/>
          <a:p>
            <a:pPr indent="-228600">
              <a:buFont typeface="Arial" panose="020B0604020202020204" pitchFamily="34" charset="0"/>
              <a:buChar char="•"/>
            </a:pPr>
            <a:endParaRPr lang="en-US"/>
          </a:p>
        </p:txBody>
      </p:sp>
    </p:spTree>
    <p:extLst>
      <p:ext uri="{BB962C8B-B14F-4D97-AF65-F5344CB8AC3E}">
        <p14:creationId xmlns:p14="http://schemas.microsoft.com/office/powerpoint/2010/main" val="173877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DE7021-3706-4B30-823E-1107995F23B6}"/>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000"/>
              <a:t>Result of cross validation with linebacker data and testing tree on linebacker data from 2000-2003</a:t>
            </a:r>
          </a:p>
        </p:txBody>
      </p:sp>
      <p:sp>
        <p:nvSpPr>
          <p:cNvPr id="4" name="Text Placeholder 3">
            <a:extLst>
              <a:ext uri="{FF2B5EF4-FFF2-40B4-BE49-F238E27FC236}">
                <a16:creationId xmlns:a16="http://schemas.microsoft.com/office/drawing/2014/main" id="{407C8E8C-9868-4C7B-8846-418C394BEBE1}"/>
              </a:ext>
            </a:extLst>
          </p:cNvPr>
          <p:cNvSpPr>
            <a:spLocks noGrp="1"/>
          </p:cNvSpPr>
          <p:nvPr>
            <p:ph type="body" sz="half" idx="2"/>
          </p:nvPr>
        </p:nvSpPr>
        <p:spPr>
          <a:xfrm>
            <a:off x="659302" y="3531204"/>
            <a:ext cx="2823919" cy="1610643"/>
          </a:xfrm>
        </p:spPr>
        <p:txBody>
          <a:bodyPr vert="horz" lIns="91440" tIns="91440" rIns="91440" bIns="91440" rtlCol="0">
            <a:normAutofit/>
          </a:bodyPr>
          <a:lstStyle/>
          <a:p>
            <a:r>
              <a:rPr lang="en-US" sz="1600" cap="all" dirty="0"/>
              <a:t>Accuracy of testing on Linebacker combine data from 2000-2003= 40.7%</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7571CC5B-4207-43AE-9BB1-6C3D77FDF5F0}"/>
              </a:ext>
            </a:extLst>
          </p:cNvPr>
          <p:cNvGraphicFramePr>
            <a:graphicFrameLocks noGrp="1"/>
          </p:cNvGraphicFramePr>
          <p:nvPr>
            <p:extLst>
              <p:ext uri="{D42A27DB-BD31-4B8C-83A1-F6EECF244321}">
                <p14:modId xmlns:p14="http://schemas.microsoft.com/office/powerpoint/2010/main" val="2205627348"/>
              </p:ext>
            </p:extLst>
          </p:nvPr>
        </p:nvGraphicFramePr>
        <p:xfrm>
          <a:off x="6015499" y="1100743"/>
          <a:ext cx="3420266" cy="3829998"/>
        </p:xfrm>
        <a:graphic>
          <a:graphicData uri="http://schemas.openxmlformats.org/drawingml/2006/table">
            <a:tbl>
              <a:tblPr firstRow="1" bandRow="1">
                <a:tableStyleId>{5C22544A-7EE6-4342-B048-85BDC9FD1C3A}</a:tableStyleId>
              </a:tblPr>
              <a:tblGrid>
                <a:gridCol w="3420266">
                  <a:extLst>
                    <a:ext uri="{9D8B030D-6E8A-4147-A177-3AD203B41FA5}">
                      <a16:colId xmlns:a16="http://schemas.microsoft.com/office/drawing/2014/main" val="1708846273"/>
                    </a:ext>
                  </a:extLst>
                </a:gridCol>
              </a:tblGrid>
              <a:tr h="551667">
                <a:tc>
                  <a:txBody>
                    <a:bodyPr/>
                    <a:lstStyle/>
                    <a:p>
                      <a:r>
                        <a:rPr lang="en-US" sz="3000" dirty="0" err="1"/>
                        <a:t>accuracy_Subset</a:t>
                      </a:r>
                      <a:endParaRPr lang="en-US" sz="3000" dirty="0"/>
                    </a:p>
                  </a:txBody>
                  <a:tcPr marL="150987" marR="150987" marT="75494" marB="75494"/>
                </a:tc>
                <a:extLst>
                  <a:ext uri="{0D108BD9-81ED-4DB2-BD59-A6C34878D82A}">
                    <a16:rowId xmlns:a16="http://schemas.microsoft.com/office/drawing/2014/main" val="843916608"/>
                  </a:ext>
                </a:extLst>
              </a:tr>
              <a:tr h="644362">
                <a:tc>
                  <a:txBody>
                    <a:bodyPr/>
                    <a:lstStyle/>
                    <a:p>
                      <a:r>
                        <a:rPr lang="en-US" sz="3000" dirty="0"/>
                        <a:t>50.3</a:t>
                      </a:r>
                    </a:p>
                  </a:txBody>
                  <a:tcPr marL="150987" marR="150987" marT="75494" marB="75494"/>
                </a:tc>
                <a:extLst>
                  <a:ext uri="{0D108BD9-81ED-4DB2-BD59-A6C34878D82A}">
                    <a16:rowId xmlns:a16="http://schemas.microsoft.com/office/drawing/2014/main" val="4067104921"/>
                  </a:ext>
                </a:extLst>
              </a:tr>
              <a:tr h="644362">
                <a:tc>
                  <a:txBody>
                    <a:bodyPr/>
                    <a:lstStyle/>
                    <a:p>
                      <a:r>
                        <a:rPr lang="en-US" sz="3000" dirty="0"/>
                        <a:t>46.7</a:t>
                      </a:r>
                    </a:p>
                  </a:txBody>
                  <a:tcPr marL="150987" marR="150987" marT="75494" marB="75494"/>
                </a:tc>
                <a:extLst>
                  <a:ext uri="{0D108BD9-81ED-4DB2-BD59-A6C34878D82A}">
                    <a16:rowId xmlns:a16="http://schemas.microsoft.com/office/drawing/2014/main" val="1190146468"/>
                  </a:ext>
                </a:extLst>
              </a:tr>
              <a:tr h="644362">
                <a:tc>
                  <a:txBody>
                    <a:bodyPr/>
                    <a:lstStyle/>
                    <a:p>
                      <a:r>
                        <a:rPr lang="en-US" sz="3000" dirty="0"/>
                        <a:t>49.8</a:t>
                      </a:r>
                    </a:p>
                  </a:txBody>
                  <a:tcPr marL="150987" marR="150987" marT="75494" marB="75494"/>
                </a:tc>
                <a:extLst>
                  <a:ext uri="{0D108BD9-81ED-4DB2-BD59-A6C34878D82A}">
                    <a16:rowId xmlns:a16="http://schemas.microsoft.com/office/drawing/2014/main" val="2090989469"/>
                  </a:ext>
                </a:extLst>
              </a:tr>
              <a:tr h="644362">
                <a:tc>
                  <a:txBody>
                    <a:bodyPr/>
                    <a:lstStyle/>
                    <a:p>
                      <a:r>
                        <a:rPr lang="en-US" sz="3000" dirty="0"/>
                        <a:t>48.6</a:t>
                      </a:r>
                    </a:p>
                  </a:txBody>
                  <a:tcPr marL="150987" marR="150987" marT="75494" marB="75494"/>
                </a:tc>
                <a:extLst>
                  <a:ext uri="{0D108BD9-81ED-4DB2-BD59-A6C34878D82A}">
                    <a16:rowId xmlns:a16="http://schemas.microsoft.com/office/drawing/2014/main" val="1179440419"/>
                  </a:ext>
                </a:extLst>
              </a:tr>
              <a:tr h="644362">
                <a:tc>
                  <a:txBody>
                    <a:bodyPr/>
                    <a:lstStyle/>
                    <a:p>
                      <a:r>
                        <a:rPr lang="en-US" sz="3000" dirty="0"/>
                        <a:t>52.9</a:t>
                      </a:r>
                    </a:p>
                  </a:txBody>
                  <a:tcPr marL="150987" marR="150987" marT="75494" marB="75494"/>
                </a:tc>
                <a:extLst>
                  <a:ext uri="{0D108BD9-81ED-4DB2-BD59-A6C34878D82A}">
                    <a16:rowId xmlns:a16="http://schemas.microsoft.com/office/drawing/2014/main" val="529106508"/>
                  </a:ext>
                </a:extLst>
              </a:tr>
            </a:tbl>
          </a:graphicData>
        </a:graphic>
      </p:graphicFrame>
    </p:spTree>
    <p:extLst>
      <p:ext uri="{BB962C8B-B14F-4D97-AF65-F5344CB8AC3E}">
        <p14:creationId xmlns:p14="http://schemas.microsoft.com/office/powerpoint/2010/main" val="413071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606BE-EDFA-4610-8308-0AC54321E22C}"/>
              </a:ext>
            </a:extLst>
          </p:cNvPr>
          <p:cNvSpPr>
            <a:spLocks noGrp="1"/>
          </p:cNvSpPr>
          <p:nvPr>
            <p:ph type="title"/>
          </p:nvPr>
        </p:nvSpPr>
        <p:spPr>
          <a:xfrm>
            <a:off x="844476" y="1600199"/>
            <a:ext cx="3539266" cy="429768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Discussion</a:t>
            </a:r>
          </a:p>
        </p:txBody>
      </p:sp>
      <p:cxnSp>
        <p:nvCxnSpPr>
          <p:cNvPr id="19" name="Straight Connector 18">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FCAE9B4-1510-4058-A81B-7920B9A2E2FF}"/>
              </a:ext>
            </a:extLst>
          </p:cNvPr>
          <p:cNvSpPr>
            <a:spLocks noGrp="1"/>
          </p:cNvSpPr>
          <p:nvPr>
            <p:ph type="body" sz="half" idx="2"/>
          </p:nvPr>
        </p:nvSpPr>
        <p:spPr>
          <a:xfrm>
            <a:off x="4924851" y="787702"/>
            <a:ext cx="6130003" cy="5907736"/>
          </a:xfrm>
        </p:spPr>
        <p:txBody>
          <a:bodyPr vert="horz" lIns="91440" tIns="45720" rIns="91440" bIns="45720" rtlCol="0" anchor="ctr">
            <a:normAutofit fontScale="85000" lnSpcReduction="10000"/>
          </a:bodyPr>
          <a:lstStyle/>
          <a:p>
            <a:pPr indent="-228600">
              <a:buFont typeface="Arial" panose="020B0604020202020204" pitchFamily="34" charset="0"/>
              <a:buChar char="•"/>
            </a:pPr>
            <a:r>
              <a:rPr lang="en-US" dirty="0"/>
              <a:t>Overall it is very difficult to predict how well a player will do based off their combine performance. </a:t>
            </a:r>
          </a:p>
          <a:p>
            <a:pPr indent="-228600">
              <a:buFont typeface="Arial" panose="020B0604020202020204" pitchFamily="34" charset="0"/>
              <a:buChar char="•"/>
            </a:pPr>
            <a:r>
              <a:rPr lang="en-US" dirty="0"/>
              <a:t>Evaluating an NFL prospect mainly happens by coaches and scouts watching hours and hours of actual game film.  The Combine is a small snapshot of a player’s abilities. </a:t>
            </a:r>
          </a:p>
          <a:p>
            <a:pPr indent="-228600">
              <a:buFont typeface="Arial" panose="020B0604020202020204" pitchFamily="34" charset="0"/>
              <a:buChar char="•"/>
            </a:pPr>
            <a:r>
              <a:rPr lang="en-US" dirty="0"/>
              <a:t>Trying to create a classification tree with all positions grouped together does not work effectively </a:t>
            </a:r>
          </a:p>
          <a:p>
            <a:pPr indent="-228600">
              <a:buFont typeface="Arial" panose="020B0604020202020204" pitchFamily="34" charset="0"/>
              <a:buChar char="•"/>
            </a:pPr>
            <a:r>
              <a:rPr lang="en-US" dirty="0"/>
              <a:t>Only three positions were able to predict a grade on the training data set with a success rate of over 50%:  Offensive Lineman, Defensive Lineman, and Linebackers. </a:t>
            </a:r>
          </a:p>
          <a:p>
            <a:pPr indent="-228600">
              <a:buFont typeface="Arial" panose="020B0604020202020204" pitchFamily="34" charset="0"/>
              <a:buChar char="•"/>
            </a:pPr>
            <a:r>
              <a:rPr lang="en-US" dirty="0"/>
              <a:t>Linebackers seemed to be the position group with the most potential to predict a player’s success based of their combine performance so that is the data subset I performed cross validation on and used to test on a different dataset (2000-2003 combine players).</a:t>
            </a:r>
          </a:p>
          <a:p>
            <a:pPr indent="-228600">
              <a:buFont typeface="Arial" panose="020B0604020202020204" pitchFamily="34" charset="0"/>
              <a:buChar char="•"/>
            </a:pPr>
            <a:r>
              <a:rPr lang="en-US" dirty="0"/>
              <a:t>Cross Validation accuracies were relatively close to training accuracies which meant that there was no overfitting.</a:t>
            </a:r>
          </a:p>
          <a:p>
            <a:pPr indent="-228600">
              <a:buFont typeface="Arial" panose="020B0604020202020204" pitchFamily="34" charset="0"/>
              <a:buChar char="•"/>
            </a:pPr>
            <a:r>
              <a:rPr lang="en-US" dirty="0"/>
              <a:t>My data suggests that certain position groups value certain events at the combine over others.  For example, Safeties’ success seem to only rely on the Shuttle Run and the 3 Cone drill.  Both events measure one’s agility. </a:t>
            </a:r>
          </a:p>
          <a:p>
            <a:endParaRPr lang="en-US"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13297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670D-663C-4C70-81EA-46B25766211F}"/>
              </a:ext>
            </a:extLst>
          </p:cNvPr>
          <p:cNvSpPr>
            <a:spLocks noGrp="1"/>
          </p:cNvSpPr>
          <p:nvPr>
            <p:ph type="title"/>
          </p:nvPr>
        </p:nvSpPr>
        <p:spPr/>
        <p:txBody>
          <a:bodyPr/>
          <a:lstStyle/>
          <a:p>
            <a:r>
              <a:rPr lang="en-US" dirty="0"/>
              <a:t>Literature cited</a:t>
            </a:r>
          </a:p>
        </p:txBody>
      </p:sp>
      <p:sp>
        <p:nvSpPr>
          <p:cNvPr id="3" name="Picture Placeholder 2">
            <a:extLst>
              <a:ext uri="{FF2B5EF4-FFF2-40B4-BE49-F238E27FC236}">
                <a16:creationId xmlns:a16="http://schemas.microsoft.com/office/drawing/2014/main" id="{B6FD8216-A13C-483C-A311-DA0956838280}"/>
              </a:ext>
            </a:extLst>
          </p:cNvPr>
          <p:cNvSpPr>
            <a:spLocks noGrp="1"/>
          </p:cNvSpPr>
          <p:nvPr>
            <p:ph type="pic" idx="1"/>
          </p:nvPr>
        </p:nvSpPr>
        <p:spPr/>
      </p:sp>
      <p:sp>
        <p:nvSpPr>
          <p:cNvPr id="4" name="Text Placeholder 3">
            <a:extLst>
              <a:ext uri="{FF2B5EF4-FFF2-40B4-BE49-F238E27FC236}">
                <a16:creationId xmlns:a16="http://schemas.microsoft.com/office/drawing/2014/main" id="{1EBC5B89-B553-4B2B-9A85-07C1E9A2C962}"/>
              </a:ext>
            </a:extLst>
          </p:cNvPr>
          <p:cNvSpPr>
            <a:spLocks noGrp="1"/>
          </p:cNvSpPr>
          <p:nvPr>
            <p:ph type="body" sz="half" idx="2"/>
          </p:nvPr>
        </p:nvSpPr>
        <p:spPr/>
        <p:txBody>
          <a:bodyPr>
            <a:normAutofit fontScale="85000" lnSpcReduction="10000"/>
          </a:bodyPr>
          <a:lstStyle/>
          <a:p>
            <a:r>
              <a:rPr lang="en-US" dirty="0">
                <a:hlinkClick r:id="rId2"/>
              </a:rPr>
              <a:t>http://data101.cs.rutgers.edu/laboratory/categories/prediction</a:t>
            </a:r>
            <a:endParaRPr lang="en-US" dirty="0"/>
          </a:p>
          <a:p>
            <a:endParaRPr lang="en-US" dirty="0"/>
          </a:p>
          <a:p>
            <a:r>
              <a:rPr lang="en-US" dirty="0">
                <a:hlinkClick r:id="rId3"/>
              </a:rPr>
              <a:t>https://cran.r-project.org/web/packages/rpart/rpart.pdf</a:t>
            </a:r>
            <a:endParaRPr lang="en-US" dirty="0"/>
          </a:p>
          <a:p>
            <a:endParaRPr lang="en-US" dirty="0"/>
          </a:p>
          <a:p>
            <a:r>
              <a:rPr lang="en-US" dirty="0">
                <a:hlinkClick r:id="rId4"/>
              </a:rPr>
              <a:t>https://www.pro-football-reference.com/</a:t>
            </a:r>
            <a:endParaRPr lang="en-US" dirty="0"/>
          </a:p>
        </p:txBody>
      </p:sp>
    </p:spTree>
    <p:extLst>
      <p:ext uri="{BB962C8B-B14F-4D97-AF65-F5344CB8AC3E}">
        <p14:creationId xmlns:p14="http://schemas.microsoft.com/office/powerpoint/2010/main" val="79912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38AE-CD62-4B78-9C35-5198D4FBEBD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9A8DE36-913B-4C25-A131-8CD03B376224}"/>
              </a:ext>
            </a:extLst>
          </p:cNvPr>
          <p:cNvSpPr>
            <a:spLocks noGrp="1"/>
          </p:cNvSpPr>
          <p:nvPr>
            <p:ph idx="1"/>
          </p:nvPr>
        </p:nvSpPr>
        <p:spPr/>
        <p:txBody>
          <a:bodyPr>
            <a:normAutofit fontScale="85000" lnSpcReduction="20000"/>
          </a:bodyPr>
          <a:lstStyle/>
          <a:p>
            <a:r>
              <a:rPr lang="en-US" dirty="0"/>
              <a:t>In This Experiment I wanted to find out if you could create an accurate classification tree to predict the success of an NFL player based solely off their NFL Combine statistics. </a:t>
            </a:r>
          </a:p>
          <a:p>
            <a:r>
              <a:rPr lang="en-US" dirty="0"/>
              <a:t>To do this I gathered the combine data for 949 players ranging from the years 2004-2014, as well as each players AV, a metric developed by Pro Football Reference that assigns a numerical value to each player depending on how valuable of a player they are.   I used the </a:t>
            </a:r>
            <a:r>
              <a:rPr lang="en-US" dirty="0" err="1"/>
              <a:t>rpart</a:t>
            </a:r>
            <a:r>
              <a:rPr lang="en-US" dirty="0"/>
              <a:t> library of R to create a classification tree that predicted a players AV based off their combine performance, first with all players, then organized by position.  </a:t>
            </a:r>
          </a:p>
          <a:p>
            <a:r>
              <a:rPr lang="en-US" dirty="0"/>
              <a:t>The classification tree was used on testing data which was combine data for players from 2000-2003.  A player’s relative AV was calculated with a success rate of 40.7% when I organized the data by Linebackers.  I had little success predicting how good an NFL player would be based off combine statistics for players at other positions. </a:t>
            </a:r>
          </a:p>
          <a:p>
            <a:endParaRPr lang="en-US" dirty="0"/>
          </a:p>
        </p:txBody>
      </p:sp>
    </p:spTree>
    <p:extLst>
      <p:ext uri="{BB962C8B-B14F-4D97-AF65-F5344CB8AC3E}">
        <p14:creationId xmlns:p14="http://schemas.microsoft.com/office/powerpoint/2010/main" val="62462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2E41-AC89-47E1-A4A5-8C91BC08ED8F}"/>
              </a:ext>
            </a:extLst>
          </p:cNvPr>
          <p:cNvSpPr>
            <a:spLocks noGrp="1"/>
          </p:cNvSpPr>
          <p:nvPr>
            <p:ph type="title"/>
          </p:nvPr>
        </p:nvSpPr>
        <p:spPr>
          <a:xfrm>
            <a:off x="1294362" y="509879"/>
            <a:ext cx="9603275" cy="1049235"/>
          </a:xfrm>
        </p:spPr>
        <p:txBody>
          <a:bodyPr/>
          <a:lstStyle/>
          <a:p>
            <a:r>
              <a:rPr lang="en-US" dirty="0"/>
              <a:t>The data</a:t>
            </a:r>
          </a:p>
        </p:txBody>
      </p:sp>
      <p:sp>
        <p:nvSpPr>
          <p:cNvPr id="3" name="Content Placeholder 2">
            <a:extLst>
              <a:ext uri="{FF2B5EF4-FFF2-40B4-BE49-F238E27FC236}">
                <a16:creationId xmlns:a16="http://schemas.microsoft.com/office/drawing/2014/main" id="{97474905-3B67-4581-81D7-9F9FF5226ADD}"/>
              </a:ext>
            </a:extLst>
          </p:cNvPr>
          <p:cNvSpPr>
            <a:spLocks noGrp="1"/>
          </p:cNvSpPr>
          <p:nvPr>
            <p:ph idx="1"/>
          </p:nvPr>
        </p:nvSpPr>
        <p:spPr>
          <a:xfrm>
            <a:off x="1294362" y="1843012"/>
            <a:ext cx="9603275" cy="3562108"/>
          </a:xfrm>
        </p:spPr>
        <p:txBody>
          <a:bodyPr>
            <a:normAutofit fontScale="25000" lnSpcReduction="20000"/>
          </a:bodyPr>
          <a:lstStyle/>
          <a:p>
            <a:r>
              <a:rPr lang="en-US" sz="7200" dirty="0"/>
              <a:t>The NFL Combine is an event prior to the NFL Draft in which the prospects will participate in a variety of physical and mental tests.  </a:t>
            </a:r>
          </a:p>
          <a:p>
            <a:r>
              <a:rPr lang="en-US" sz="7200" dirty="0"/>
              <a:t>For the purposes of my research the relevant tests were 40 Yard Dash, Vertical Jump, Bench Press Repetitions (225 lbs.),  Broad Jump, Shuttle Run,  and 3 Cone Drill. </a:t>
            </a:r>
          </a:p>
          <a:p>
            <a:r>
              <a:rPr lang="en-US" sz="7200" dirty="0"/>
              <a:t>Pro-Football Reference is a website that provides statistics for nearly all players past and present.  In addition to having Combine results for most players, they assign most players an AV, a numerical value representing the value that that player brings to their team.  The higher the AV, the more important the player is.  AVs ranged from 0-142.</a:t>
            </a:r>
          </a:p>
          <a:p>
            <a:r>
              <a:rPr lang="en-US" sz="7200" dirty="0"/>
              <a:t>Since many players do not participate in all combine drills, I had to clean the data in order to narrow it down to players who had completed all 6 drills. </a:t>
            </a:r>
          </a:p>
          <a:p>
            <a:r>
              <a:rPr lang="en-US" sz="7200" dirty="0"/>
              <a:t>Player data from 2004-2014 was used for a sample size of 949 players</a:t>
            </a:r>
          </a:p>
          <a:p>
            <a:endParaRPr lang="en-US" dirty="0"/>
          </a:p>
        </p:txBody>
      </p:sp>
    </p:spTree>
    <p:extLst>
      <p:ext uri="{BB962C8B-B14F-4D97-AF65-F5344CB8AC3E}">
        <p14:creationId xmlns:p14="http://schemas.microsoft.com/office/powerpoint/2010/main" val="340383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A341-91D7-48BD-9905-5585D7617415}"/>
              </a:ext>
            </a:extLst>
          </p:cNvPr>
          <p:cNvSpPr>
            <a:spLocks noGrp="1"/>
          </p:cNvSpPr>
          <p:nvPr>
            <p:ph type="title"/>
          </p:nvPr>
        </p:nvSpPr>
        <p:spPr/>
        <p:txBody>
          <a:bodyPr/>
          <a:lstStyle/>
          <a:p>
            <a:r>
              <a:rPr lang="en-US" dirty="0"/>
              <a:t>AV Grades</a:t>
            </a:r>
          </a:p>
        </p:txBody>
      </p:sp>
      <p:sp>
        <p:nvSpPr>
          <p:cNvPr id="3" name="Content Placeholder 2">
            <a:extLst>
              <a:ext uri="{FF2B5EF4-FFF2-40B4-BE49-F238E27FC236}">
                <a16:creationId xmlns:a16="http://schemas.microsoft.com/office/drawing/2014/main" id="{87FE31F5-3733-4F44-97AC-13A7B073A7B2}"/>
              </a:ext>
            </a:extLst>
          </p:cNvPr>
          <p:cNvSpPr>
            <a:spLocks noGrp="1"/>
          </p:cNvSpPr>
          <p:nvPr>
            <p:ph idx="1"/>
          </p:nvPr>
        </p:nvSpPr>
        <p:spPr>
          <a:xfrm>
            <a:off x="1451579" y="1853754"/>
            <a:ext cx="9603275" cy="4037749"/>
          </a:xfrm>
        </p:spPr>
        <p:txBody>
          <a:bodyPr>
            <a:normAutofit fontScale="40000" lnSpcReduction="20000"/>
          </a:bodyPr>
          <a:lstStyle/>
          <a:p>
            <a:r>
              <a:rPr lang="en-US" sz="3800" dirty="0"/>
              <a:t>Rather than have numerical AV Values, AV Values were converted into a letter grade: A,B,C,D, or F.</a:t>
            </a:r>
          </a:p>
          <a:p>
            <a:r>
              <a:rPr lang="en-US" sz="3800" dirty="0"/>
              <a:t>I broke the AV Grades into deciles by running the code:</a:t>
            </a:r>
          </a:p>
          <a:p>
            <a:r>
              <a:rPr lang="en-US" sz="3800" dirty="0"/>
              <a:t>quantile(</a:t>
            </a:r>
            <a:r>
              <a:rPr lang="en-US" sz="3800" dirty="0" err="1"/>
              <a:t>trainingAV</a:t>
            </a:r>
            <a:r>
              <a:rPr lang="en-US" sz="3800" dirty="0"/>
              <a:t>, prob = seq(0, 1, length = 11), type = 5)</a:t>
            </a:r>
          </a:p>
          <a:p>
            <a:r>
              <a:rPr lang="en-US" sz="3800" dirty="0"/>
              <a:t>And Received the output:</a:t>
            </a:r>
          </a:p>
          <a:p>
            <a:r>
              <a:rPr lang="en-US" sz="3800" dirty="0"/>
              <a:t>  0%  10%  20%  30%  40%  50%  60%  70%  80%  90% 100% </a:t>
            </a:r>
          </a:p>
          <a:p>
            <a:r>
              <a:rPr lang="en-US" sz="3800" dirty="0"/>
              <a:t>   0    0    1    3    7   11   18   28   39   59  142 </a:t>
            </a:r>
          </a:p>
          <a:p>
            <a:r>
              <a:rPr lang="en-US" sz="3800" dirty="0"/>
              <a:t>F corresponded to AV &lt;=1</a:t>
            </a:r>
          </a:p>
          <a:p>
            <a:r>
              <a:rPr lang="en-US" sz="3800" dirty="0"/>
              <a:t>D corresponded to AV &lt;=7</a:t>
            </a:r>
          </a:p>
          <a:p>
            <a:r>
              <a:rPr lang="en-US" sz="3800" dirty="0"/>
              <a:t>C corresponded to AV &lt;=18</a:t>
            </a:r>
          </a:p>
          <a:p>
            <a:r>
              <a:rPr lang="en-US" sz="3800" dirty="0"/>
              <a:t>B corresponded to AV &lt;=39</a:t>
            </a:r>
          </a:p>
          <a:p>
            <a:r>
              <a:rPr lang="en-US" sz="3800" dirty="0"/>
              <a:t>A corresponded to AV &lt;=142</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9664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BBF9-2A30-4F71-9D0F-4B098232DB75}"/>
              </a:ext>
            </a:extLst>
          </p:cNvPr>
          <p:cNvSpPr>
            <a:spLocks noGrp="1"/>
          </p:cNvSpPr>
          <p:nvPr>
            <p:ph type="title"/>
          </p:nvPr>
        </p:nvSpPr>
        <p:spPr/>
        <p:txBody>
          <a:bodyPr/>
          <a:lstStyle/>
          <a:p>
            <a:r>
              <a:rPr lang="en-US" dirty="0"/>
              <a:t>Methods - </a:t>
            </a:r>
            <a:r>
              <a:rPr lang="en-US" dirty="0" err="1"/>
              <a:t>rpart</a:t>
            </a:r>
            <a:endParaRPr lang="en-US" dirty="0"/>
          </a:p>
        </p:txBody>
      </p:sp>
      <p:sp>
        <p:nvSpPr>
          <p:cNvPr id="3" name="Content Placeholder 2">
            <a:extLst>
              <a:ext uri="{FF2B5EF4-FFF2-40B4-BE49-F238E27FC236}">
                <a16:creationId xmlns:a16="http://schemas.microsoft.com/office/drawing/2014/main" id="{DB09E965-5BF9-45E4-BC57-CC6EF3563B39}"/>
              </a:ext>
            </a:extLst>
          </p:cNvPr>
          <p:cNvSpPr>
            <a:spLocks noGrp="1"/>
          </p:cNvSpPr>
          <p:nvPr>
            <p:ph idx="1"/>
          </p:nvPr>
        </p:nvSpPr>
        <p:spPr/>
        <p:txBody>
          <a:bodyPr/>
          <a:lstStyle/>
          <a:p>
            <a:r>
              <a:rPr lang="en-US" dirty="0"/>
              <a:t>I used </a:t>
            </a:r>
            <a:r>
              <a:rPr lang="en-US" dirty="0" err="1"/>
              <a:t>rpart</a:t>
            </a:r>
            <a:r>
              <a:rPr lang="en-US" dirty="0"/>
              <a:t> to create a classification tree by running:</a:t>
            </a:r>
          </a:p>
          <a:p>
            <a:pPr marL="0" indent="0">
              <a:buNone/>
            </a:pPr>
            <a:r>
              <a:rPr lang="en-US" dirty="0"/>
              <a:t>tree &lt;- </a:t>
            </a:r>
            <a:r>
              <a:rPr lang="en-US" dirty="0" err="1"/>
              <a:t>rpart</a:t>
            </a:r>
            <a:r>
              <a:rPr lang="en-US" dirty="0"/>
              <a:t>(</a:t>
            </a:r>
            <a:r>
              <a:rPr lang="en-US" dirty="0" err="1"/>
              <a:t>AVGrade</a:t>
            </a:r>
            <a:r>
              <a:rPr lang="en-US" dirty="0"/>
              <a:t> ~ X40YD+Vertical+BenchReps+Broad.Jump+X3Cone+Shuttle,data=</a:t>
            </a:r>
            <a:r>
              <a:rPr lang="en-US" dirty="0" err="1"/>
              <a:t>trainingData</a:t>
            </a:r>
            <a:r>
              <a:rPr lang="en-US" dirty="0"/>
              <a:t>)</a:t>
            </a:r>
          </a:p>
          <a:p>
            <a:pPr marL="0" indent="0">
              <a:buNone/>
            </a:pPr>
            <a:r>
              <a:rPr lang="en-US" dirty="0" err="1"/>
              <a:t>rpart.plot</a:t>
            </a:r>
            <a:r>
              <a:rPr lang="en-US" dirty="0"/>
              <a:t>(tree)</a:t>
            </a:r>
          </a:p>
          <a:p>
            <a:r>
              <a:rPr lang="en-US" dirty="0"/>
              <a:t>The physical attributes required of NFL players vary greatly by position.  While speed may be an extremely important factor for one position it may be nearly irrelevant for another position.  Due to this the experiment was repeated on subsets of the data depending on the players position.</a:t>
            </a:r>
          </a:p>
          <a:p>
            <a:pPr marL="0" indent="0">
              <a:buNone/>
            </a:pPr>
            <a:endParaRPr lang="en-US" dirty="0"/>
          </a:p>
        </p:txBody>
      </p:sp>
    </p:spTree>
    <p:extLst>
      <p:ext uri="{BB962C8B-B14F-4D97-AF65-F5344CB8AC3E}">
        <p14:creationId xmlns:p14="http://schemas.microsoft.com/office/powerpoint/2010/main" val="41040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07C1-76FA-457E-B00B-758BB476FD04}"/>
              </a:ext>
            </a:extLst>
          </p:cNvPr>
          <p:cNvSpPr>
            <a:spLocks noGrp="1"/>
          </p:cNvSpPr>
          <p:nvPr>
            <p:ph type="title"/>
          </p:nvPr>
        </p:nvSpPr>
        <p:spPr/>
        <p:txBody>
          <a:bodyPr/>
          <a:lstStyle/>
          <a:p>
            <a:r>
              <a:rPr lang="en-US" dirty="0"/>
              <a:t>Methods – cross validation</a:t>
            </a:r>
          </a:p>
        </p:txBody>
      </p:sp>
      <p:sp>
        <p:nvSpPr>
          <p:cNvPr id="3" name="Content Placeholder 2">
            <a:extLst>
              <a:ext uri="{FF2B5EF4-FFF2-40B4-BE49-F238E27FC236}">
                <a16:creationId xmlns:a16="http://schemas.microsoft.com/office/drawing/2014/main" id="{72B54229-6399-494F-BB69-8DCDBC5B2547}"/>
              </a:ext>
            </a:extLst>
          </p:cNvPr>
          <p:cNvSpPr>
            <a:spLocks noGrp="1"/>
          </p:cNvSpPr>
          <p:nvPr>
            <p:ph idx="1"/>
          </p:nvPr>
        </p:nvSpPr>
        <p:spPr/>
        <p:txBody>
          <a:bodyPr/>
          <a:lstStyle/>
          <a:p>
            <a:r>
              <a:rPr lang="en-US" dirty="0"/>
              <a:t>To check the accuracy of the classification tree, the tree was used to predict the data on the training data set.:</a:t>
            </a:r>
          </a:p>
          <a:p>
            <a:pPr marL="0" indent="0">
              <a:buNone/>
            </a:pPr>
            <a:r>
              <a:rPr lang="en-US" dirty="0" err="1"/>
              <a:t>predictedGrade</a:t>
            </a:r>
            <a:r>
              <a:rPr lang="en-US" dirty="0"/>
              <a:t>&lt;-predict(tree, </a:t>
            </a:r>
            <a:r>
              <a:rPr lang="en-US" dirty="0" err="1"/>
              <a:t>newdata</a:t>
            </a:r>
            <a:r>
              <a:rPr lang="en-US" dirty="0"/>
              <a:t>=</a:t>
            </a:r>
            <a:r>
              <a:rPr lang="en-US" dirty="0" err="1"/>
              <a:t>trainingData</a:t>
            </a:r>
            <a:r>
              <a:rPr lang="en-US" dirty="0"/>
              <a:t>, type="class”)</a:t>
            </a:r>
          </a:p>
          <a:p>
            <a:pPr marL="0" indent="0">
              <a:buNone/>
            </a:pPr>
            <a:r>
              <a:rPr lang="en-US" dirty="0" err="1"/>
              <a:t>training_accuracy</a:t>
            </a:r>
            <a:r>
              <a:rPr lang="en-US" dirty="0"/>
              <a:t>&lt;-mean(</a:t>
            </a:r>
            <a:r>
              <a:rPr lang="en-US" dirty="0" err="1"/>
              <a:t>predictedGrade</a:t>
            </a:r>
            <a:r>
              <a:rPr lang="en-US" dirty="0"/>
              <a:t>==</a:t>
            </a:r>
            <a:r>
              <a:rPr lang="en-US" dirty="0" err="1"/>
              <a:t>trainingData$AVGrade</a:t>
            </a:r>
            <a:r>
              <a:rPr lang="en-US" dirty="0"/>
              <a:t>)</a:t>
            </a:r>
          </a:p>
          <a:p>
            <a:r>
              <a:rPr lang="en-US" dirty="0"/>
              <a:t>Then a cross validation was done to check for overfitting:</a:t>
            </a:r>
          </a:p>
          <a:p>
            <a:pPr marL="0" indent="0">
              <a:buNone/>
            </a:pPr>
            <a:r>
              <a:rPr lang="en-US" dirty="0"/>
              <a:t> </a:t>
            </a:r>
            <a:r>
              <a:rPr lang="en-US" dirty="0" err="1"/>
              <a:t>CrossValidation</a:t>
            </a:r>
            <a:r>
              <a:rPr lang="en-US" dirty="0"/>
              <a:t>::</a:t>
            </a:r>
            <a:r>
              <a:rPr lang="en-US" dirty="0" err="1"/>
              <a:t>cross_validate</a:t>
            </a:r>
            <a:r>
              <a:rPr lang="en-US" dirty="0"/>
              <a:t>(</a:t>
            </a:r>
            <a:r>
              <a:rPr lang="en-US" dirty="0" err="1"/>
              <a:t>trainingData</a:t>
            </a:r>
            <a:r>
              <a:rPr lang="en-US" dirty="0"/>
              <a:t>, tree, 5, 0.7)</a:t>
            </a:r>
            <a:br>
              <a:rPr lang="en-US" dirty="0"/>
            </a:br>
            <a:endParaRPr lang="en-US" dirty="0"/>
          </a:p>
          <a:p>
            <a:pPr marL="0" indent="0">
              <a:buNone/>
            </a:pPr>
            <a:endParaRPr lang="en-US" dirty="0"/>
          </a:p>
        </p:txBody>
      </p:sp>
    </p:spTree>
    <p:extLst>
      <p:ext uri="{BB962C8B-B14F-4D97-AF65-F5344CB8AC3E}">
        <p14:creationId xmlns:p14="http://schemas.microsoft.com/office/powerpoint/2010/main" val="41535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1AFA-B41E-45F3-B076-CF56AF0EC42D}"/>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E50DE94B-A227-47F8-A721-43A21A85688D}"/>
              </a:ext>
            </a:extLst>
          </p:cNvPr>
          <p:cNvSpPr>
            <a:spLocks noGrp="1"/>
          </p:cNvSpPr>
          <p:nvPr>
            <p:ph idx="1"/>
          </p:nvPr>
        </p:nvSpPr>
        <p:spPr/>
        <p:txBody>
          <a:bodyPr/>
          <a:lstStyle/>
          <a:p>
            <a:pPr marL="0" indent="0">
              <a:buNone/>
            </a:pPr>
            <a:r>
              <a:rPr lang="en-US" dirty="0"/>
              <a:t> </a:t>
            </a:r>
          </a:p>
        </p:txBody>
      </p:sp>
      <p:graphicFrame>
        <p:nvGraphicFramePr>
          <p:cNvPr id="6" name="Table 6">
            <a:extLst>
              <a:ext uri="{FF2B5EF4-FFF2-40B4-BE49-F238E27FC236}">
                <a16:creationId xmlns:a16="http://schemas.microsoft.com/office/drawing/2014/main" id="{9DD5C878-64BD-4C1D-80D2-A822ACFC9CD0}"/>
              </a:ext>
            </a:extLst>
          </p:cNvPr>
          <p:cNvGraphicFramePr>
            <a:graphicFrameLocks noGrp="1"/>
          </p:cNvGraphicFramePr>
          <p:nvPr>
            <p:extLst>
              <p:ext uri="{D42A27DB-BD31-4B8C-83A1-F6EECF244321}">
                <p14:modId xmlns:p14="http://schemas.microsoft.com/office/powerpoint/2010/main" val="3171324819"/>
              </p:ext>
            </p:extLst>
          </p:nvPr>
        </p:nvGraphicFramePr>
        <p:xfrm>
          <a:off x="1451579" y="1906712"/>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45891158"/>
                    </a:ext>
                  </a:extLst>
                </a:gridCol>
                <a:gridCol w="4064000">
                  <a:extLst>
                    <a:ext uri="{9D8B030D-6E8A-4147-A177-3AD203B41FA5}">
                      <a16:colId xmlns:a16="http://schemas.microsoft.com/office/drawing/2014/main" val="2776970539"/>
                    </a:ext>
                  </a:extLst>
                </a:gridCol>
              </a:tblGrid>
              <a:tr h="370840">
                <a:tc>
                  <a:txBody>
                    <a:bodyPr/>
                    <a:lstStyle/>
                    <a:p>
                      <a:r>
                        <a:rPr lang="en-US" dirty="0"/>
                        <a:t>Position</a:t>
                      </a:r>
                    </a:p>
                  </a:txBody>
                  <a:tcPr/>
                </a:tc>
                <a:tc>
                  <a:txBody>
                    <a:bodyPr/>
                    <a:lstStyle/>
                    <a:p>
                      <a:r>
                        <a:rPr lang="en-US" dirty="0"/>
                        <a:t>Training Accuracy</a:t>
                      </a:r>
                    </a:p>
                  </a:txBody>
                  <a:tcPr/>
                </a:tc>
                <a:extLst>
                  <a:ext uri="{0D108BD9-81ED-4DB2-BD59-A6C34878D82A}">
                    <a16:rowId xmlns:a16="http://schemas.microsoft.com/office/drawing/2014/main" val="1894676246"/>
                  </a:ext>
                </a:extLst>
              </a:tr>
              <a:tr h="370840">
                <a:tc>
                  <a:txBody>
                    <a:bodyPr/>
                    <a:lstStyle/>
                    <a:p>
                      <a:r>
                        <a:rPr lang="en-US" dirty="0"/>
                        <a:t>All Positions</a:t>
                      </a:r>
                    </a:p>
                  </a:txBody>
                  <a:tcPr/>
                </a:tc>
                <a:tc>
                  <a:txBody>
                    <a:bodyPr/>
                    <a:lstStyle/>
                    <a:p>
                      <a:r>
                        <a:rPr lang="en-US" dirty="0"/>
                        <a:t>24.3%</a:t>
                      </a:r>
                    </a:p>
                  </a:txBody>
                  <a:tcPr/>
                </a:tc>
                <a:extLst>
                  <a:ext uri="{0D108BD9-81ED-4DB2-BD59-A6C34878D82A}">
                    <a16:rowId xmlns:a16="http://schemas.microsoft.com/office/drawing/2014/main" val="1350452459"/>
                  </a:ext>
                </a:extLst>
              </a:tr>
              <a:tr h="370840">
                <a:tc>
                  <a:txBody>
                    <a:bodyPr/>
                    <a:lstStyle/>
                    <a:p>
                      <a:r>
                        <a:rPr lang="en-US" dirty="0"/>
                        <a:t>Offensive Line</a:t>
                      </a:r>
                    </a:p>
                  </a:txBody>
                  <a:tcPr/>
                </a:tc>
                <a:tc>
                  <a:txBody>
                    <a:bodyPr/>
                    <a:lstStyle/>
                    <a:p>
                      <a:r>
                        <a:rPr lang="en-US" dirty="0"/>
                        <a:t>53.2%</a:t>
                      </a:r>
                    </a:p>
                  </a:txBody>
                  <a:tcPr/>
                </a:tc>
                <a:extLst>
                  <a:ext uri="{0D108BD9-81ED-4DB2-BD59-A6C34878D82A}">
                    <a16:rowId xmlns:a16="http://schemas.microsoft.com/office/drawing/2014/main" val="1910230748"/>
                  </a:ext>
                </a:extLst>
              </a:tr>
              <a:tr h="370840">
                <a:tc>
                  <a:txBody>
                    <a:bodyPr/>
                    <a:lstStyle/>
                    <a:p>
                      <a:r>
                        <a:rPr lang="en-US" dirty="0"/>
                        <a:t>Defensive Backs</a:t>
                      </a:r>
                    </a:p>
                  </a:txBody>
                  <a:tcPr/>
                </a:tc>
                <a:tc>
                  <a:txBody>
                    <a:bodyPr/>
                    <a:lstStyle/>
                    <a:p>
                      <a:r>
                        <a:rPr lang="en-US" dirty="0"/>
                        <a:t>48.7%</a:t>
                      </a:r>
                    </a:p>
                  </a:txBody>
                  <a:tcPr/>
                </a:tc>
                <a:extLst>
                  <a:ext uri="{0D108BD9-81ED-4DB2-BD59-A6C34878D82A}">
                    <a16:rowId xmlns:a16="http://schemas.microsoft.com/office/drawing/2014/main" val="2392650185"/>
                  </a:ext>
                </a:extLst>
              </a:tr>
              <a:tr h="370840">
                <a:tc>
                  <a:txBody>
                    <a:bodyPr/>
                    <a:lstStyle/>
                    <a:p>
                      <a:r>
                        <a:rPr lang="en-US" dirty="0"/>
                        <a:t>Running Backs</a:t>
                      </a:r>
                    </a:p>
                  </a:txBody>
                  <a:tcPr/>
                </a:tc>
                <a:tc>
                  <a:txBody>
                    <a:bodyPr/>
                    <a:lstStyle/>
                    <a:p>
                      <a:r>
                        <a:rPr lang="en-US" dirty="0"/>
                        <a:t>47.6%</a:t>
                      </a:r>
                    </a:p>
                  </a:txBody>
                  <a:tcPr/>
                </a:tc>
                <a:extLst>
                  <a:ext uri="{0D108BD9-81ED-4DB2-BD59-A6C34878D82A}">
                    <a16:rowId xmlns:a16="http://schemas.microsoft.com/office/drawing/2014/main" val="4280114761"/>
                  </a:ext>
                </a:extLst>
              </a:tr>
              <a:tr h="370840">
                <a:tc>
                  <a:txBody>
                    <a:bodyPr/>
                    <a:lstStyle/>
                    <a:p>
                      <a:r>
                        <a:rPr lang="en-US" dirty="0"/>
                        <a:t>Safeties</a:t>
                      </a:r>
                    </a:p>
                  </a:txBody>
                  <a:tcPr/>
                </a:tc>
                <a:tc>
                  <a:txBody>
                    <a:bodyPr/>
                    <a:lstStyle/>
                    <a:p>
                      <a:r>
                        <a:rPr lang="en-US" dirty="0"/>
                        <a:t>43.4%</a:t>
                      </a:r>
                    </a:p>
                  </a:txBody>
                  <a:tcPr/>
                </a:tc>
                <a:extLst>
                  <a:ext uri="{0D108BD9-81ED-4DB2-BD59-A6C34878D82A}">
                    <a16:rowId xmlns:a16="http://schemas.microsoft.com/office/drawing/2014/main" val="1007775875"/>
                  </a:ext>
                </a:extLst>
              </a:tr>
              <a:tr h="370840">
                <a:tc>
                  <a:txBody>
                    <a:bodyPr/>
                    <a:lstStyle/>
                    <a:p>
                      <a:r>
                        <a:rPr lang="en-US" dirty="0"/>
                        <a:t>Defensive Lineman</a:t>
                      </a:r>
                    </a:p>
                  </a:txBody>
                  <a:tcPr/>
                </a:tc>
                <a:tc>
                  <a:txBody>
                    <a:bodyPr/>
                    <a:lstStyle/>
                    <a:p>
                      <a:r>
                        <a:rPr lang="en-US" dirty="0"/>
                        <a:t>50%</a:t>
                      </a:r>
                    </a:p>
                  </a:txBody>
                  <a:tcPr/>
                </a:tc>
                <a:extLst>
                  <a:ext uri="{0D108BD9-81ED-4DB2-BD59-A6C34878D82A}">
                    <a16:rowId xmlns:a16="http://schemas.microsoft.com/office/drawing/2014/main" val="1300904437"/>
                  </a:ext>
                </a:extLst>
              </a:tr>
              <a:tr h="370840">
                <a:tc>
                  <a:txBody>
                    <a:bodyPr/>
                    <a:lstStyle/>
                    <a:p>
                      <a:r>
                        <a:rPr lang="en-US" dirty="0"/>
                        <a:t>Linebackers</a:t>
                      </a:r>
                    </a:p>
                  </a:txBody>
                  <a:tcPr/>
                </a:tc>
                <a:tc>
                  <a:txBody>
                    <a:bodyPr/>
                    <a:lstStyle/>
                    <a:p>
                      <a:r>
                        <a:rPr lang="en-US" dirty="0"/>
                        <a:t>55.6%</a:t>
                      </a:r>
                    </a:p>
                  </a:txBody>
                  <a:tcPr/>
                </a:tc>
                <a:extLst>
                  <a:ext uri="{0D108BD9-81ED-4DB2-BD59-A6C34878D82A}">
                    <a16:rowId xmlns:a16="http://schemas.microsoft.com/office/drawing/2014/main" val="1026954592"/>
                  </a:ext>
                </a:extLst>
              </a:tr>
            </a:tbl>
          </a:graphicData>
        </a:graphic>
      </p:graphicFrame>
    </p:spTree>
    <p:extLst>
      <p:ext uri="{BB962C8B-B14F-4D97-AF65-F5344CB8AC3E}">
        <p14:creationId xmlns:p14="http://schemas.microsoft.com/office/powerpoint/2010/main" val="308387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A4B-A2DC-43C2-BD01-6DC8A56165B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ALL Positions tree</a:t>
            </a:r>
          </a:p>
        </p:txBody>
      </p:sp>
      <p:pic>
        <p:nvPicPr>
          <p:cNvPr id="5" name="Content Placeholder 4">
            <a:extLst>
              <a:ext uri="{FF2B5EF4-FFF2-40B4-BE49-F238E27FC236}">
                <a16:creationId xmlns:a16="http://schemas.microsoft.com/office/drawing/2014/main" id="{FB173E7D-DD11-4113-A27E-802D12387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8374" y="1455141"/>
            <a:ext cx="6282919" cy="3188580"/>
          </a:xfrm>
          <a:prstGeom prst="rect">
            <a:avLst/>
          </a:prstGeom>
        </p:spPr>
      </p:pic>
    </p:spTree>
    <p:extLst>
      <p:ext uri="{BB962C8B-B14F-4D97-AF65-F5344CB8AC3E}">
        <p14:creationId xmlns:p14="http://schemas.microsoft.com/office/powerpoint/2010/main" val="414514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7780BF6-047A-4601-BFA2-0DE0C9D58BB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Offensive Line Tree</a:t>
            </a:r>
          </a:p>
        </p:txBody>
      </p:sp>
      <p:cxnSp>
        <p:nvCxnSpPr>
          <p:cNvPr id="35" name="Straight Connector 3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7" name="Group 3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8" name="Rectangle 3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text on a white background&#10;&#10;Description automatically generated">
            <a:extLst>
              <a:ext uri="{FF2B5EF4-FFF2-40B4-BE49-F238E27FC236}">
                <a16:creationId xmlns:a16="http://schemas.microsoft.com/office/drawing/2014/main" id="{70E9FCFA-8CDB-443F-8AE4-59FCC98FD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4" y="1478702"/>
            <a:ext cx="6282919" cy="3141458"/>
          </a:xfrm>
          <a:prstGeom prst="rect">
            <a:avLst/>
          </a:prstGeom>
        </p:spPr>
      </p:pic>
      <p:pic>
        <p:nvPicPr>
          <p:cNvPr id="43" name="Picture 4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92AC2FA-F0F5-4317-BC31-5D4714861846}"/>
              </a:ext>
            </a:extLst>
          </p:cNvPr>
          <p:cNvSpPr>
            <a:spLocks noGrp="1"/>
          </p:cNvSpPr>
          <p:nvPr>
            <p:ph type="body" sz="half" idx="2"/>
          </p:nvPr>
        </p:nvSpPr>
        <p:spPr>
          <a:xfrm>
            <a:off x="-105510" y="3135832"/>
            <a:ext cx="5524404" cy="2003742"/>
          </a:xfrm>
        </p:spPr>
        <p:txBody>
          <a:bodyPr/>
          <a:lstStyle/>
          <a:p>
            <a:endParaRPr lang="en-US" dirty="0"/>
          </a:p>
        </p:txBody>
      </p:sp>
    </p:spTree>
    <p:extLst>
      <p:ext uri="{BB962C8B-B14F-4D97-AF65-F5344CB8AC3E}">
        <p14:creationId xmlns:p14="http://schemas.microsoft.com/office/powerpoint/2010/main" val="15304219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25</TotalTime>
  <Words>1001</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Can you predict an NFL player’s success based off of their combine performance? </vt:lpstr>
      <vt:lpstr>Abstract</vt:lpstr>
      <vt:lpstr>The data</vt:lpstr>
      <vt:lpstr>AV Grades</vt:lpstr>
      <vt:lpstr>Methods - rpart</vt:lpstr>
      <vt:lpstr>Methods – cross validation</vt:lpstr>
      <vt:lpstr>Results </vt:lpstr>
      <vt:lpstr>ALL Positions tree</vt:lpstr>
      <vt:lpstr>Offensive Line Tree</vt:lpstr>
      <vt:lpstr>Defensive Backs Tree</vt:lpstr>
      <vt:lpstr>Running Backs Tree</vt:lpstr>
      <vt:lpstr>Safeties Tree</vt:lpstr>
      <vt:lpstr>Defensive Lineman tree</vt:lpstr>
      <vt:lpstr>Linebackers tree</vt:lpstr>
      <vt:lpstr>Result of cross validation with linebacker data and testing tree on linebacker data from 2000-2003</vt:lpstr>
      <vt:lpstr>Discussion</vt:lpstr>
      <vt:lpstr>Literature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predict an NFL player’s success based off of their combine performance? </dc:title>
  <dc:creator>Sean O'Sullivan</dc:creator>
  <cp:lastModifiedBy>Sean O'Sullivan</cp:lastModifiedBy>
  <cp:revision>7</cp:revision>
  <dcterms:created xsi:type="dcterms:W3CDTF">2020-04-23T22:13:19Z</dcterms:created>
  <dcterms:modified xsi:type="dcterms:W3CDTF">2020-04-23T22:38:30Z</dcterms:modified>
</cp:coreProperties>
</file>