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33964153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3964153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f91f6c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f91f6c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879823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879823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2c34fa6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2c34fa6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2e3197d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2e3197d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3396415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3396415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fa0d53c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fa0d53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fa0d53c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fa0d53c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fa0d53c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fa0d53c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fa0d53c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fa0d53c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holar.google.com/scholar_url?url=https://dl.acm.org/ft_gateway.cfm%3Fid%3D510668%26type%3Dpdf&amp;hl=en&amp;sa=X&amp;scisig=AAGBfm28LhkDr79dPRox4DcgL0yyOpJY2Q&amp;nossl=1&amp;oi=scholar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528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Using Monte Carlo Simulations to estimate PI</a:t>
            </a:r>
            <a:endParaRPr sz="30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Sahil Gurugunti, Deivanayagam Shanmugasundaram, Aashneil Uppuluri, Neha Agarwal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3980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88" name="Google Shape;188;p22"/>
          <p:cNvSpPr txBox="1"/>
          <p:nvPr>
            <p:ph idx="1" type="body"/>
          </p:nvPr>
        </p:nvSpPr>
        <p:spPr>
          <a:xfrm>
            <a:off x="819150" y="1287900"/>
            <a:ext cx="7505700" cy="30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can first state that we know the area of both a square and circle, and once applying the proper algorithm, we can generate a substantial amount of points that lay within the circle. </a:t>
            </a:r>
            <a:endParaRPr sz="1200"/>
          </a:p>
          <a:p>
            <a:pPr indent="0" lvl="0" marL="0" rtl="0" algn="l">
              <a:spcBef>
                <a:spcPts val="1600"/>
              </a:spcBef>
              <a:spcAft>
                <a:spcPts val="0"/>
              </a:spcAft>
              <a:buNone/>
            </a:pPr>
            <a:r>
              <a:rPr lang="en" sz="1200"/>
              <a:t>From running the Monte Carlo Simulation in relation to the estimation of PI, the greater the number of iterations run, the greater the accuracy of PI we achieve. Our results proved what we initially thought, and can definitely be applied to many fields when it comes to differentiating outcomes. </a:t>
            </a:r>
            <a:endParaRPr sz="1200"/>
          </a:p>
          <a:p>
            <a:pPr indent="0" lvl="0" marL="0" rtl="0" algn="l">
              <a:spcBef>
                <a:spcPts val="1600"/>
              </a:spcBef>
              <a:spcAft>
                <a:spcPts val="0"/>
              </a:spcAft>
              <a:buNone/>
            </a:pPr>
            <a:r>
              <a:rPr lang="en" sz="1200"/>
              <a:t>If we had the chance to run this again, it would be interesting to see the exact range of iterations it would take in order to more closely estimate the value of PI. The effect of the Monte Carlo simulation on circumstances where probability of outcomes can be used for analytical or research purposes is very beneficial. </a:t>
            </a:r>
            <a:endParaRPr sz="1200"/>
          </a:p>
          <a:p>
            <a:pPr indent="0" lvl="0" marL="0" rtl="0" algn="l">
              <a:spcBef>
                <a:spcPts val="1600"/>
              </a:spcBef>
              <a:spcAft>
                <a:spcPts val="0"/>
              </a:spcAft>
              <a:buNone/>
            </a:pPr>
            <a:r>
              <a:rPr lang="en" sz="1200"/>
              <a:t>There was a study done by Barth-Jones Et al., showing how the use of a monte carlo simulation came into effect when analyzing the effectiveness of HIV vaccines in terms of transmission. Through the simulation, the authors were able to see that there can be proper estimates made on factors like vaccine effects (VE) and vaccine effects on susceptibility (VEs) to an accurate degree, given a proper sample size. </a:t>
            </a:r>
            <a:endParaRPr sz="1200"/>
          </a:p>
          <a:p>
            <a:pPr indent="0" lvl="0" marL="0" rtl="0" algn="l">
              <a:spcBef>
                <a:spcPts val="1600"/>
              </a:spcBef>
              <a:spcAft>
                <a:spcPts val="1600"/>
              </a:spcAft>
              <a:buNone/>
            </a:pPr>
            <a:r>
              <a:rPr lang="en" sz="1200" u="sng">
                <a:solidFill>
                  <a:schemeClr val="hlink"/>
                </a:solidFill>
                <a:hlinkClick r:id="rId3"/>
              </a:rPr>
              <a:t>Link to study</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Monte Carlo Simulation			</a:t>
            </a:r>
            <a:endParaRPr/>
          </a:p>
        </p:txBody>
      </p:sp>
      <p:sp>
        <p:nvSpPr>
          <p:cNvPr id="135" name="Google Shape;135;p14"/>
          <p:cNvSpPr txBox="1"/>
          <p:nvPr>
            <p:ph idx="1" type="body"/>
          </p:nvPr>
        </p:nvSpPr>
        <p:spPr>
          <a:xfrm>
            <a:off x="819150" y="1842725"/>
            <a:ext cx="4796400" cy="24480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Used to model the </a:t>
            </a:r>
            <a:r>
              <a:rPr b="1" lang="en"/>
              <a:t>probability of different outcomes </a:t>
            </a:r>
            <a:endParaRPr b="1"/>
          </a:p>
          <a:p>
            <a:pPr indent="-298450" lvl="1" marL="914400" rtl="0" algn="l">
              <a:lnSpc>
                <a:spcPct val="200000"/>
              </a:lnSpc>
              <a:spcBef>
                <a:spcPts val="0"/>
              </a:spcBef>
              <a:spcAft>
                <a:spcPts val="0"/>
              </a:spcAft>
              <a:buSzPts val="1100"/>
              <a:buChar char="○"/>
            </a:pPr>
            <a:r>
              <a:rPr lang="en"/>
              <a:t>Circumvents the obstacles placed by the intervention of random variables</a:t>
            </a:r>
            <a:endParaRPr/>
          </a:p>
          <a:p>
            <a:pPr indent="-311150" lvl="0" marL="457200" rtl="0" algn="l">
              <a:lnSpc>
                <a:spcPct val="200000"/>
              </a:lnSpc>
              <a:spcBef>
                <a:spcPts val="0"/>
              </a:spcBef>
              <a:spcAft>
                <a:spcPts val="0"/>
              </a:spcAft>
              <a:buSzPts val="1300"/>
              <a:buChar char="●"/>
            </a:pPr>
            <a:r>
              <a:rPr lang="en"/>
              <a:t>Used to understand</a:t>
            </a:r>
            <a:r>
              <a:rPr b="1" lang="en"/>
              <a:t> impact of risk and uncertainty </a:t>
            </a:r>
            <a:r>
              <a:rPr lang="en"/>
              <a:t>in prediction and forecasting</a:t>
            </a:r>
            <a:endParaRPr/>
          </a:p>
          <a:p>
            <a:pPr indent="-311150" lvl="0" marL="457200" rtl="0" algn="l">
              <a:lnSpc>
                <a:spcPct val="200000"/>
              </a:lnSpc>
              <a:spcBef>
                <a:spcPts val="0"/>
              </a:spcBef>
              <a:spcAft>
                <a:spcPts val="0"/>
              </a:spcAft>
              <a:buSzPts val="1300"/>
              <a:buChar char="●"/>
            </a:pPr>
            <a:r>
              <a:rPr lang="en"/>
              <a:t>Can be used in virtually every field</a:t>
            </a:r>
            <a:endParaRPr/>
          </a:p>
          <a:p>
            <a:pPr indent="-311150" lvl="0" marL="457200" rtl="0" algn="l">
              <a:lnSpc>
                <a:spcPct val="200000"/>
              </a:lnSpc>
              <a:spcBef>
                <a:spcPts val="0"/>
              </a:spcBef>
              <a:spcAft>
                <a:spcPts val="0"/>
              </a:spcAft>
              <a:buSzPts val="1300"/>
              <a:buChar char="●"/>
            </a:pPr>
            <a:r>
              <a:rPr lang="en"/>
              <a:t>Also referred as </a:t>
            </a:r>
            <a:r>
              <a:rPr b="1" lang="en"/>
              <a:t>multiple probability simulation</a:t>
            </a:r>
            <a:endParaRPr b="1"/>
          </a:p>
        </p:txBody>
      </p:sp>
      <p:pic>
        <p:nvPicPr>
          <p:cNvPr id="136" name="Google Shape;136;p14"/>
          <p:cNvPicPr preferRelativeResize="0"/>
          <p:nvPr/>
        </p:nvPicPr>
        <p:blipFill>
          <a:blip r:embed="rId3">
            <a:alphaModFix/>
          </a:blip>
          <a:stretch>
            <a:fillRect/>
          </a:stretch>
        </p:blipFill>
        <p:spPr>
          <a:xfrm>
            <a:off x="5716650" y="2055700"/>
            <a:ext cx="2980026" cy="2235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Estimating Pi using Monte Carlo Simulation		</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estimate PI using Monte Carlo Simulations, which is a computational algorithm which utilizes </a:t>
            </a:r>
            <a:r>
              <a:rPr b="1" lang="en"/>
              <a:t>repeated random sampling</a:t>
            </a:r>
            <a:r>
              <a:rPr lang="en"/>
              <a:t> to achieve a numerical result. </a:t>
            </a:r>
            <a:endParaRPr/>
          </a:p>
          <a:p>
            <a:pPr indent="0" lvl="0" marL="0" rtl="0" algn="l">
              <a:spcBef>
                <a:spcPts val="1600"/>
              </a:spcBef>
              <a:spcAft>
                <a:spcPts val="0"/>
              </a:spcAft>
              <a:buNone/>
            </a:pPr>
            <a:r>
              <a:rPr lang="en"/>
              <a:t>The thought behind the code is to simulate random X and Y variables on a 2D plane the size of one unit. On this domain is a circle enclosed in a square; we </a:t>
            </a:r>
            <a:r>
              <a:rPr b="1" lang="en"/>
              <a:t>calculate a ratio of points both in the circle and in the square</a:t>
            </a:r>
            <a:r>
              <a:rPr lang="en"/>
              <a:t>.</a:t>
            </a:r>
            <a:endParaRPr/>
          </a:p>
          <a:p>
            <a:pPr indent="0" lvl="0" marL="0" rtl="0" algn="l">
              <a:spcBef>
                <a:spcPts val="1600"/>
              </a:spcBef>
              <a:spcAft>
                <a:spcPts val="1600"/>
              </a:spcAft>
              <a:buNone/>
            </a:pPr>
            <a:r>
              <a:rPr lang="en"/>
              <a:t>So, our code populates the graph with a very large number of generated points, and </a:t>
            </a:r>
            <a:r>
              <a:rPr b="1" lang="en"/>
              <a:t>estimates PI as a numerical result</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2333250" y="214300"/>
            <a:ext cx="447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148" name="Google Shape;148;p16"/>
          <p:cNvSpPr txBox="1"/>
          <p:nvPr>
            <p:ph idx="1" type="body"/>
          </p:nvPr>
        </p:nvSpPr>
        <p:spPr>
          <a:xfrm>
            <a:off x="435750" y="1049925"/>
            <a:ext cx="8272500" cy="31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The greater the number of iterations run, the </a:t>
            </a:r>
            <a:r>
              <a:rPr b="1" lang="en"/>
              <a:t>greater accuracy</a:t>
            </a:r>
            <a:r>
              <a:rPr lang="en"/>
              <a:t> of PI we achieve .</a:t>
            </a:r>
            <a:endParaRPr/>
          </a:p>
          <a:p>
            <a:pPr indent="0" lvl="0" marL="0" rtl="0" algn="l">
              <a:spcBef>
                <a:spcPts val="1600"/>
              </a:spcBef>
              <a:spcAft>
                <a:spcPts val="0"/>
              </a:spcAft>
              <a:buNone/>
            </a:pPr>
            <a:r>
              <a:rPr lang="en"/>
              <a:t>Data: We use N=1,000,000 runs to get 1,000,000 x values and 1,000,000 y values, and define our x range and y range to be [-1,1].</a:t>
            </a:r>
            <a:endParaRPr/>
          </a:p>
          <a:p>
            <a:pPr indent="0" lvl="0" marL="0" rtl="0" algn="l">
              <a:spcBef>
                <a:spcPts val="1600"/>
              </a:spcBef>
              <a:spcAft>
                <a:spcPts val="0"/>
              </a:spcAft>
              <a:buNone/>
            </a:pPr>
            <a:r>
              <a:rPr lang="en"/>
              <a:t>Steps: We first </a:t>
            </a:r>
            <a:r>
              <a:rPr b="1" lang="en"/>
              <a:t>randomly sample</a:t>
            </a:r>
            <a:r>
              <a:rPr lang="en"/>
              <a:t> 1,000,000 x values and y values each.</a:t>
            </a:r>
            <a:endParaRPr/>
          </a:p>
          <a:p>
            <a:pPr indent="0" lvl="0" marL="0" rtl="0" algn="l">
              <a:spcBef>
                <a:spcPts val="1600"/>
              </a:spcBef>
              <a:spcAft>
                <a:spcPts val="0"/>
              </a:spcAft>
              <a:buNone/>
            </a:pPr>
            <a:r>
              <a:rPr lang="en"/>
              <a:t>Then we use the equation of a circle(with ≤):</a:t>
            </a:r>
            <a:r>
              <a:rPr b="1" lang="en"/>
              <a:t> x^2+y^2 ≤r^2</a:t>
            </a:r>
            <a:r>
              <a:rPr lang="en"/>
              <a:t> where r=1, to find out how many points are in the circle.</a:t>
            </a:r>
            <a:endParaRPr/>
          </a:p>
          <a:p>
            <a:pPr indent="0" lvl="0" marL="0" rtl="0" algn="l">
              <a:spcBef>
                <a:spcPts val="1600"/>
              </a:spcBef>
              <a:spcAft>
                <a:spcPts val="0"/>
              </a:spcAft>
              <a:buNone/>
            </a:pPr>
            <a:r>
              <a:rPr lang="en"/>
              <a:t>We use the ratio of the points in the circle to the total number of points and multiply this ratio by 4 to </a:t>
            </a:r>
            <a:r>
              <a:rPr lang="en"/>
              <a:t>achieve</a:t>
            </a:r>
            <a:r>
              <a:rPr lang="en"/>
              <a:t> an empirical approximation of PI. The ratio of the points in a circle is the area of a circle which is 𝞹r^2, and the total number of pints is the area of the </a:t>
            </a:r>
            <a:r>
              <a:rPr lang="en"/>
              <a:t>square</a:t>
            </a:r>
            <a:r>
              <a:rPr lang="en"/>
              <a:t> with is 4r^2. Thus, </a:t>
            </a:r>
            <a:r>
              <a:rPr b="1" lang="en"/>
              <a:t>taking</a:t>
            </a:r>
            <a:r>
              <a:rPr b="1" lang="en"/>
              <a:t> the ratio and multiplying by 4 gives pi theoretically</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462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154" name="Google Shape;154;p17"/>
          <p:cNvSpPr txBox="1"/>
          <p:nvPr>
            <p:ph idx="1" type="body"/>
          </p:nvPr>
        </p:nvSpPr>
        <p:spPr>
          <a:xfrm>
            <a:off x="819150" y="985275"/>
            <a:ext cx="7505700" cy="29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N &lt;- 1000000</a:t>
            </a:r>
            <a:endParaRPr sz="1000"/>
          </a:p>
          <a:p>
            <a:pPr indent="0" lvl="0" marL="0" rtl="0" algn="l">
              <a:lnSpc>
                <a:spcPct val="100000"/>
              </a:lnSpc>
              <a:spcBef>
                <a:spcPts val="1600"/>
              </a:spcBef>
              <a:spcAft>
                <a:spcPts val="0"/>
              </a:spcAft>
              <a:buNone/>
            </a:pPr>
            <a:r>
              <a:rPr lang="en" sz="1000"/>
              <a:t>R &lt;- 1</a:t>
            </a:r>
            <a:endParaRPr sz="1000"/>
          </a:p>
          <a:p>
            <a:pPr indent="0" lvl="0" marL="0" rtl="0" algn="l">
              <a:lnSpc>
                <a:spcPct val="100000"/>
              </a:lnSpc>
              <a:spcBef>
                <a:spcPts val="1600"/>
              </a:spcBef>
              <a:spcAft>
                <a:spcPts val="0"/>
              </a:spcAft>
              <a:buNone/>
            </a:pPr>
            <a:r>
              <a:rPr lang="en" sz="1000"/>
              <a:t>x &lt;- runif(N, min= -R, max= R)</a:t>
            </a:r>
            <a:endParaRPr sz="1000"/>
          </a:p>
          <a:p>
            <a:pPr indent="0" lvl="0" marL="0" rtl="0" algn="l">
              <a:lnSpc>
                <a:spcPct val="100000"/>
              </a:lnSpc>
              <a:spcBef>
                <a:spcPts val="1600"/>
              </a:spcBef>
              <a:spcAft>
                <a:spcPts val="0"/>
              </a:spcAft>
              <a:buNone/>
            </a:pPr>
            <a:r>
              <a:rPr lang="en" sz="1000"/>
              <a:t>y &lt;- runif(N, min= -R, max= R)</a:t>
            </a:r>
            <a:endParaRPr sz="1000"/>
          </a:p>
          <a:p>
            <a:pPr indent="0" lvl="0" marL="0" rtl="0" algn="l">
              <a:lnSpc>
                <a:spcPct val="100000"/>
              </a:lnSpc>
              <a:spcBef>
                <a:spcPts val="1600"/>
              </a:spcBef>
              <a:spcAft>
                <a:spcPts val="0"/>
              </a:spcAft>
              <a:buNone/>
            </a:pPr>
            <a:r>
              <a:rPr lang="en" sz="1000"/>
              <a:t>is.inside &lt;- (x^2 + y^2) &lt;= R^2</a:t>
            </a:r>
            <a:endParaRPr sz="1000"/>
          </a:p>
          <a:p>
            <a:pPr indent="0" lvl="0" marL="0" rtl="0" algn="l">
              <a:lnSpc>
                <a:spcPct val="100000"/>
              </a:lnSpc>
              <a:spcBef>
                <a:spcPts val="1600"/>
              </a:spcBef>
              <a:spcAft>
                <a:spcPts val="0"/>
              </a:spcAft>
              <a:buNone/>
            </a:pPr>
            <a:r>
              <a:rPr lang="en" sz="1000"/>
              <a:t>pi.estimate &lt;- 4 * sum(is.inside) / N</a:t>
            </a:r>
            <a:endParaRPr sz="1000"/>
          </a:p>
          <a:p>
            <a:pPr indent="0" lvl="0" marL="0" rtl="0" algn="l">
              <a:lnSpc>
                <a:spcPct val="100000"/>
              </a:lnSpc>
              <a:spcBef>
                <a:spcPts val="1600"/>
              </a:spcBef>
              <a:spcAft>
                <a:spcPts val="0"/>
              </a:spcAft>
              <a:buNone/>
            </a:pPr>
            <a:r>
              <a:rPr lang="en" sz="1000"/>
              <a:t>pi.estimate</a:t>
            </a:r>
            <a:endParaRPr sz="1000"/>
          </a:p>
          <a:p>
            <a:pPr indent="0" lvl="0" marL="0" rtl="0" algn="l">
              <a:lnSpc>
                <a:spcPct val="100000"/>
              </a:lnSpc>
              <a:spcBef>
                <a:spcPts val="1600"/>
              </a:spcBef>
              <a:spcAft>
                <a:spcPts val="0"/>
              </a:spcAft>
              <a:buNone/>
            </a:pPr>
            <a:r>
              <a:rPr lang="en" sz="1000"/>
              <a:t>plot.new()</a:t>
            </a:r>
            <a:endParaRPr sz="1000"/>
          </a:p>
          <a:p>
            <a:pPr indent="0" lvl="0" marL="0" rtl="0" algn="l">
              <a:lnSpc>
                <a:spcPct val="100000"/>
              </a:lnSpc>
              <a:spcBef>
                <a:spcPts val="1600"/>
              </a:spcBef>
              <a:spcAft>
                <a:spcPts val="0"/>
              </a:spcAft>
              <a:buNone/>
            </a:pPr>
            <a:r>
              <a:rPr lang="en" sz="1000"/>
              <a:t>plot.window(xlim = 1.1 * R * c(-1, 1), ylim = 1.1 * R * c(-1, 1))</a:t>
            </a:r>
            <a:endParaRPr sz="1000"/>
          </a:p>
          <a:p>
            <a:pPr indent="0" lvl="0" marL="0" rtl="0" algn="l">
              <a:lnSpc>
                <a:spcPct val="100000"/>
              </a:lnSpc>
              <a:spcBef>
                <a:spcPts val="1600"/>
              </a:spcBef>
              <a:spcAft>
                <a:spcPts val="0"/>
              </a:spcAft>
              <a:buNone/>
            </a:pPr>
            <a:r>
              <a:rPr lang="en" sz="1000"/>
              <a:t>points(x[ is.inside], y[ is.inside], pch = '.', col = "blue")</a:t>
            </a:r>
            <a:endParaRPr sz="1000"/>
          </a:p>
          <a:p>
            <a:pPr indent="0" lvl="0" marL="0" rtl="0" algn="l">
              <a:lnSpc>
                <a:spcPct val="100000"/>
              </a:lnSpc>
              <a:spcBef>
                <a:spcPts val="1600"/>
              </a:spcBef>
              <a:spcAft>
                <a:spcPts val="0"/>
              </a:spcAft>
              <a:buNone/>
            </a:pPr>
            <a:r>
              <a:rPr lang="en" sz="1000"/>
              <a:t>points(x[!is.inside], y[!is.inside], pch = '.', col = "red")</a:t>
            </a:r>
            <a:endParaRPr sz="10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160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3980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1</a:t>
            </a:r>
            <a:endParaRPr/>
          </a:p>
        </p:txBody>
      </p:sp>
      <p:pic>
        <p:nvPicPr>
          <p:cNvPr id="160" name="Google Shape;160;p18"/>
          <p:cNvPicPr preferRelativeResize="0"/>
          <p:nvPr/>
        </p:nvPicPr>
        <p:blipFill>
          <a:blip r:embed="rId3">
            <a:alphaModFix/>
          </a:blip>
          <a:stretch>
            <a:fillRect/>
          </a:stretch>
        </p:blipFill>
        <p:spPr>
          <a:xfrm>
            <a:off x="2413075" y="2483200"/>
            <a:ext cx="4317850" cy="2251850"/>
          </a:xfrm>
          <a:prstGeom prst="rect">
            <a:avLst/>
          </a:prstGeom>
          <a:noFill/>
          <a:ln>
            <a:noFill/>
          </a:ln>
        </p:spPr>
      </p:pic>
      <p:sp>
        <p:nvSpPr>
          <p:cNvPr id="161" name="Google Shape;161;p18"/>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running the code for the first time, we are presented with the graph shown here. If we take all the points that fall within the circle (</a:t>
            </a:r>
            <a:r>
              <a:rPr lang="en"/>
              <a:t>785,555</a:t>
            </a:r>
            <a:r>
              <a:rPr lang="en"/>
              <a:t>) and divide it by the total points (1,000,000) and multiply it by 4 we get a number that is ~ π. In this case we got 3.14222.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38" y="3567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2</a:t>
            </a:r>
            <a:endParaRPr/>
          </a:p>
        </p:txBody>
      </p:sp>
      <p:sp>
        <p:nvSpPr>
          <p:cNvPr id="167" name="Google Shape;167;p19"/>
          <p:cNvSpPr txBox="1"/>
          <p:nvPr>
            <p:ph idx="1" type="body"/>
          </p:nvPr>
        </p:nvSpPr>
        <p:spPr>
          <a:xfrm>
            <a:off x="819150" y="1088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our second result we have 785,541 points in the circle out of the 1,000,000. When applying our formula from before, we get a value of 3.142164.</a:t>
            </a:r>
            <a:endParaRPr/>
          </a:p>
        </p:txBody>
      </p:sp>
      <p:pic>
        <p:nvPicPr>
          <p:cNvPr id="168" name="Google Shape;168;p19"/>
          <p:cNvPicPr preferRelativeResize="0"/>
          <p:nvPr/>
        </p:nvPicPr>
        <p:blipFill>
          <a:blip r:embed="rId3">
            <a:alphaModFix/>
          </a:blip>
          <a:stretch>
            <a:fillRect/>
          </a:stretch>
        </p:blipFill>
        <p:spPr>
          <a:xfrm>
            <a:off x="2312187" y="2237925"/>
            <a:ext cx="4519625" cy="233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3360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3</a:t>
            </a:r>
            <a:endParaRPr/>
          </a:p>
        </p:txBody>
      </p:sp>
      <p:sp>
        <p:nvSpPr>
          <p:cNvPr id="174" name="Google Shape;174;p20"/>
          <p:cNvSpPr txBox="1"/>
          <p:nvPr>
            <p:ph idx="1" type="body"/>
          </p:nvPr>
        </p:nvSpPr>
        <p:spPr>
          <a:xfrm>
            <a:off x="819150" y="13477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For the last run we got </a:t>
            </a:r>
            <a:r>
              <a:rPr lang="en"/>
              <a:t>785,390 points that fall in the blue circle out of the 1,000,000 total random points. After the formula is applied we get a number of 3.14156.</a:t>
            </a:r>
            <a:endParaRPr/>
          </a:p>
        </p:txBody>
      </p:sp>
      <p:pic>
        <p:nvPicPr>
          <p:cNvPr id="175" name="Google Shape;175;p20"/>
          <p:cNvPicPr preferRelativeResize="0"/>
          <p:nvPr/>
        </p:nvPicPr>
        <p:blipFill rotWithShape="1">
          <a:blip r:embed="rId3">
            <a:alphaModFix/>
          </a:blip>
          <a:srcRect b="0" l="-1030" r="1030" t="0"/>
          <a:stretch/>
        </p:blipFill>
        <p:spPr>
          <a:xfrm>
            <a:off x="2190475" y="2395800"/>
            <a:ext cx="4666649" cy="237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4255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Overall Results</a:t>
            </a:r>
            <a:endParaRPr/>
          </a:p>
        </p:txBody>
      </p:sp>
      <p:sp>
        <p:nvSpPr>
          <p:cNvPr id="181" name="Google Shape;181;p21"/>
          <p:cNvSpPr txBox="1"/>
          <p:nvPr>
            <p:ph idx="1" type="body"/>
          </p:nvPr>
        </p:nvSpPr>
        <p:spPr>
          <a:xfrm>
            <a:off x="456300" y="1514850"/>
            <a:ext cx="4794900" cy="21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running the code three different times we can see that the average is 3.14198133333 which is fairly close to the actual value of pi which is 3.14159265359. Obviously if we were able to run more simulations and increase the amount of dots, we would be significantly closer to the actual value of pi. </a:t>
            </a:r>
            <a:endParaRPr/>
          </a:p>
        </p:txBody>
      </p:sp>
      <p:pic>
        <p:nvPicPr>
          <p:cNvPr id="182" name="Google Shape;182;p21"/>
          <p:cNvPicPr preferRelativeResize="0"/>
          <p:nvPr/>
        </p:nvPicPr>
        <p:blipFill>
          <a:blip r:embed="rId3">
            <a:alphaModFix/>
          </a:blip>
          <a:stretch>
            <a:fillRect/>
          </a:stretch>
        </p:blipFill>
        <p:spPr>
          <a:xfrm>
            <a:off x="5757775" y="1514838"/>
            <a:ext cx="2691675" cy="269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