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4/26/20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4/26/20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tausa.io/profile/geo/boston-ma/" TargetMode="External"/><Relationship Id="rId4" Type="http://schemas.openxmlformats.org/officeDocument/2006/relationships/hyperlink" Target="https://www.cs.toronto.edu/~delve/data/boston/bostonDetail.html" TargetMode="External"/><Relationship Id="rId1" Type="http://schemas.openxmlformats.org/officeDocument/2006/relationships/slideLayout" Target="../slideLayouts/slideLayout2.xml"/><Relationship Id="rId2" Type="http://schemas.openxmlformats.org/officeDocument/2006/relationships/hyperlink" Target="https://www.deptofnumbers.com/income/massachusetts/bost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Boston Housing Analysis</a:t>
            </a:r>
            <a:endParaRPr lang="en-US" dirty="0"/>
          </a:p>
        </p:txBody>
      </p:sp>
      <p:sp>
        <p:nvSpPr>
          <p:cNvPr id="3" name="Subtitle 2"/>
          <p:cNvSpPr>
            <a:spLocks noGrp="1"/>
          </p:cNvSpPr>
          <p:nvPr>
            <p:ph type="subTitle" idx="1"/>
          </p:nvPr>
        </p:nvSpPr>
        <p:spPr/>
        <p:txBody>
          <a:bodyPr/>
          <a:lstStyle/>
          <a:p>
            <a:r>
              <a:rPr lang="en-US" dirty="0" smtClean="0"/>
              <a:t>By: Rutul Tijoriwala</a:t>
            </a:r>
            <a:endParaRPr lang="en-US" dirty="0"/>
          </a:p>
        </p:txBody>
      </p:sp>
    </p:spTree>
    <p:extLst>
      <p:ext uri="{BB962C8B-B14F-4D97-AF65-F5344CB8AC3E}">
        <p14:creationId xmlns:p14="http://schemas.microsoft.com/office/powerpoint/2010/main" val="212163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lstStyle/>
          <a:p>
            <a:r>
              <a:rPr lang="en-US" dirty="0" smtClean="0"/>
              <a:t>As you can tell from the previous slide, areas with higher levels of </a:t>
            </a:r>
            <a:r>
              <a:rPr lang="en-US" dirty="0" err="1" smtClean="0"/>
              <a:t>lstat</a:t>
            </a:r>
            <a:r>
              <a:rPr lang="en-US" dirty="0"/>
              <a:t> </a:t>
            </a:r>
            <a:r>
              <a:rPr lang="en-US" dirty="0" smtClean="0"/>
              <a:t>(lower income), also have higher crime rates</a:t>
            </a:r>
          </a:p>
          <a:p>
            <a:r>
              <a:rPr lang="en-US" dirty="0" smtClean="0"/>
              <a:t>I then created another set of boxplots that compares </a:t>
            </a:r>
            <a:r>
              <a:rPr lang="en-US" dirty="0" err="1" smtClean="0"/>
              <a:t>medv</a:t>
            </a:r>
            <a:r>
              <a:rPr lang="en-US" dirty="0" smtClean="0"/>
              <a:t> to crime rates (lines 59 and 60) and it was very interesting</a:t>
            </a:r>
          </a:p>
          <a:p>
            <a:r>
              <a:rPr lang="en-US" dirty="0" smtClean="0"/>
              <a:t>The areas with the most crime also seem to have the lowest median house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4981024"/>
            <a:ext cx="7330791" cy="1210691"/>
          </a:xfrm>
          <a:prstGeom prst="rect">
            <a:avLst/>
          </a:prstGeom>
        </p:spPr>
      </p:pic>
    </p:spTree>
    <p:extLst>
      <p:ext uri="{BB962C8B-B14F-4D97-AF65-F5344CB8AC3E}">
        <p14:creationId xmlns:p14="http://schemas.microsoft.com/office/powerpoint/2010/main" val="206781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a:xfrm>
            <a:off x="680322" y="2336873"/>
            <a:ext cx="5920176" cy="3599316"/>
          </a:xfrm>
        </p:spPr>
        <p:txBody>
          <a:bodyPr/>
          <a:lstStyle/>
          <a:p>
            <a:r>
              <a:rPr lang="en-US" dirty="0" smtClean="0"/>
              <a:t>Furthermore, I created another boxplot that compares the crime rate to Boston vs. higher levels of </a:t>
            </a:r>
            <a:r>
              <a:rPr lang="en-US" dirty="0" err="1" smtClean="0"/>
              <a:t>lstat</a:t>
            </a:r>
            <a:r>
              <a:rPr lang="en-US" dirty="0" smtClean="0"/>
              <a:t> (lower income)</a:t>
            </a:r>
          </a:p>
          <a:p>
            <a:pPr lvl="1"/>
            <a:r>
              <a:rPr lang="en-US" dirty="0" smtClean="0"/>
              <a:t>Essentially comparing crime rates to Boston overall vs areas with high levels of low income residents</a:t>
            </a:r>
          </a:p>
          <a:p>
            <a:r>
              <a:rPr lang="en-US" dirty="0" smtClean="0"/>
              <a:t>The boxplot is shown on the right, the command is the same as the ones in the previous slides, except you substitute </a:t>
            </a:r>
            <a:r>
              <a:rPr lang="en-US" dirty="0" err="1" smtClean="0"/>
              <a:t>crim</a:t>
            </a:r>
            <a:r>
              <a:rPr lang="en-US" dirty="0" smtClean="0"/>
              <a:t> into the y variable</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0200" y="2336873"/>
            <a:ext cx="3400972" cy="3329289"/>
          </a:xfrm>
          <a:prstGeom prst="rect">
            <a:avLst/>
          </a:prstGeom>
        </p:spPr>
      </p:pic>
    </p:spTree>
    <p:extLst>
      <p:ext uri="{BB962C8B-B14F-4D97-AF65-F5344CB8AC3E}">
        <p14:creationId xmlns:p14="http://schemas.microsoft.com/office/powerpoint/2010/main" val="144106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lstStyle/>
          <a:p>
            <a:r>
              <a:rPr lang="en-US" dirty="0" smtClean="0"/>
              <a:t>The boxplot in the previous slide (general Boston area in blue, lower status neighborhoods in orange) show us that neighborhoods with the most amount of lower status individuals deal with crime the most</a:t>
            </a:r>
          </a:p>
          <a:p>
            <a:r>
              <a:rPr lang="en-US" dirty="0" smtClean="0"/>
              <a:t>While there are several high outliers for the general Boston area, these can be ignored due to the high level of entries we have (500+)</a:t>
            </a:r>
            <a:endParaRPr lang="en-US" dirty="0"/>
          </a:p>
        </p:txBody>
      </p:sp>
    </p:spTree>
    <p:extLst>
      <p:ext uri="{BB962C8B-B14F-4D97-AF65-F5344CB8AC3E}">
        <p14:creationId xmlns:p14="http://schemas.microsoft.com/office/powerpoint/2010/main" val="196200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a:xfrm>
            <a:off x="680321" y="2336873"/>
            <a:ext cx="5583845" cy="3599316"/>
          </a:xfrm>
        </p:spPr>
        <p:txBody>
          <a:bodyPr/>
          <a:lstStyle/>
          <a:p>
            <a:r>
              <a:rPr lang="en-US" dirty="0" smtClean="0"/>
              <a:t>Lastly, to compare several other variables, I have created a tree plot that accurately depicts exactly where the highest crime rates occur</a:t>
            </a:r>
          </a:p>
          <a:p>
            <a:r>
              <a:rPr lang="en-US" dirty="0" smtClean="0"/>
              <a:t>The results are staggering </a:t>
            </a:r>
          </a:p>
          <a:p>
            <a:r>
              <a:rPr lang="en-US" dirty="0" smtClean="0"/>
              <a:t>The red leaves are the highest crime rates while the green ones are the lowest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72" y="5739339"/>
            <a:ext cx="8699500" cy="393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197" y="2152869"/>
            <a:ext cx="4397266" cy="2876407"/>
          </a:xfrm>
          <a:prstGeom prst="rect">
            <a:avLst/>
          </a:prstGeom>
        </p:spPr>
      </p:pic>
    </p:spTree>
    <p:extLst>
      <p:ext uri="{BB962C8B-B14F-4D97-AF65-F5344CB8AC3E}">
        <p14:creationId xmlns:p14="http://schemas.microsoft.com/office/powerpoint/2010/main" val="174576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0322" y="2336873"/>
            <a:ext cx="6540286" cy="3599316"/>
          </a:xfrm>
        </p:spPr>
        <p:txBody>
          <a:bodyPr/>
          <a:lstStyle/>
          <a:p>
            <a:r>
              <a:rPr lang="en-US" dirty="0" smtClean="0"/>
              <a:t>From the boxplots we can see that the most crime-ridden areas in Boston are the ones that have the highest number of lower status individuals</a:t>
            </a:r>
          </a:p>
          <a:p>
            <a:r>
              <a:rPr lang="en-US" dirty="0" smtClean="0"/>
              <a:t>Furthermore, the places with the highest amount of </a:t>
            </a:r>
            <a:r>
              <a:rPr lang="en-US" dirty="0" err="1" smtClean="0"/>
              <a:t>lstat</a:t>
            </a:r>
            <a:r>
              <a:rPr lang="en-US" dirty="0" smtClean="0"/>
              <a:t> are the most crime ridden</a:t>
            </a:r>
          </a:p>
          <a:p>
            <a:pPr lvl="1"/>
            <a:r>
              <a:rPr lang="en-US" dirty="0" smtClean="0"/>
              <a:t>Both boxplots were done in order to show the reader the correlation between </a:t>
            </a:r>
            <a:r>
              <a:rPr lang="en-US" dirty="0" err="1" smtClean="0"/>
              <a:t>lstat</a:t>
            </a:r>
            <a:r>
              <a:rPr lang="en-US" dirty="0" smtClean="0"/>
              <a:t> and </a:t>
            </a:r>
            <a:r>
              <a:rPr lang="en-US" dirty="0" err="1" smtClean="0"/>
              <a:t>crim</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506" y="2314095"/>
            <a:ext cx="3622094" cy="3622094"/>
          </a:xfrm>
          <a:prstGeom prst="rect">
            <a:avLst/>
          </a:prstGeom>
        </p:spPr>
      </p:pic>
    </p:spTree>
    <p:extLst>
      <p:ext uri="{BB962C8B-B14F-4D97-AF65-F5344CB8AC3E}">
        <p14:creationId xmlns:p14="http://schemas.microsoft.com/office/powerpoint/2010/main" val="71453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0321" y="2336872"/>
            <a:ext cx="7233969" cy="4521127"/>
          </a:xfrm>
        </p:spPr>
        <p:txBody>
          <a:bodyPr/>
          <a:lstStyle/>
          <a:p>
            <a:r>
              <a:rPr lang="en-US" dirty="0" smtClean="0"/>
              <a:t>The most descriptive model created, though, was the tree plot (attached again for reference)</a:t>
            </a:r>
          </a:p>
          <a:p>
            <a:r>
              <a:rPr lang="en-US" dirty="0" smtClean="0"/>
              <a:t>The tree plot shows a number of variables as they pertain to crime, and exactly which demographics are suffering the most</a:t>
            </a:r>
          </a:p>
          <a:p>
            <a:r>
              <a:rPr lang="en-US" dirty="0" smtClean="0"/>
              <a:t>As you can see, crime is higher in areas with less rooms per house (smaller homes), lower taxes (lower income), and of course, higher </a:t>
            </a:r>
            <a:r>
              <a:rPr lang="en-US" dirty="0" err="1" smtClean="0"/>
              <a:t>lstat</a:t>
            </a:r>
            <a:r>
              <a:rPr lang="en-US" dirty="0" smtClean="0"/>
              <a:t> values</a:t>
            </a:r>
          </a:p>
          <a:p>
            <a:r>
              <a:rPr lang="en-US" dirty="0" smtClean="0"/>
              <a:t>Overall, individuals living in lower income areas are more susceptible to suffering from crime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0761" y="2336873"/>
            <a:ext cx="3451335" cy="2257640"/>
          </a:xfrm>
          <a:prstGeom prst="rect">
            <a:avLst/>
          </a:prstGeom>
        </p:spPr>
      </p:pic>
    </p:spTree>
    <p:extLst>
      <p:ext uri="{BB962C8B-B14F-4D97-AF65-F5344CB8AC3E}">
        <p14:creationId xmlns:p14="http://schemas.microsoft.com/office/powerpoint/2010/main" val="42806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From this project I learned that several factors go into crime rates in an area, rather than just income</a:t>
            </a:r>
          </a:p>
          <a:p>
            <a:r>
              <a:rPr lang="en-US" dirty="0" smtClean="0"/>
              <a:t>Though Boston’s crime rate has recently been on a downward trajectory, much more needs to be done to stem the spread of crime</a:t>
            </a:r>
          </a:p>
          <a:p>
            <a:r>
              <a:rPr lang="en-US" dirty="0" smtClean="0"/>
              <a:t>I believe more money needs to be put into education and other infrastructure in order to pull the disenfranchised out of poverty and crime</a:t>
            </a:r>
            <a:endParaRPr lang="en-US" dirty="0"/>
          </a:p>
        </p:txBody>
      </p:sp>
    </p:spTree>
    <p:extLst>
      <p:ext uri="{BB962C8B-B14F-4D97-AF65-F5344CB8AC3E}">
        <p14:creationId xmlns:p14="http://schemas.microsoft.com/office/powerpoint/2010/main" val="53861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would be easy to compare </a:t>
            </a:r>
            <a:r>
              <a:rPr lang="en-US" dirty="0" err="1" smtClean="0"/>
              <a:t>ptratio</a:t>
            </a:r>
            <a:r>
              <a:rPr lang="en-US" dirty="0" smtClean="0"/>
              <a:t> to </a:t>
            </a:r>
            <a:r>
              <a:rPr lang="en-US" dirty="0" err="1" smtClean="0"/>
              <a:t>crim</a:t>
            </a:r>
            <a:r>
              <a:rPr lang="en-US" dirty="0" smtClean="0"/>
              <a:t> and </a:t>
            </a:r>
            <a:r>
              <a:rPr lang="en-US" dirty="0" err="1" smtClean="0"/>
              <a:t>lstat</a:t>
            </a:r>
            <a:r>
              <a:rPr lang="en-US" dirty="0" smtClean="0"/>
              <a:t> as well, but all that does is tell you how many teachers there are compared to students</a:t>
            </a:r>
          </a:p>
          <a:p>
            <a:pPr lvl="1"/>
            <a:r>
              <a:rPr lang="en-US" dirty="0" smtClean="0"/>
              <a:t>Areas with lower income and thus lower taxes, have less to fund schools, so naturally </a:t>
            </a:r>
            <a:r>
              <a:rPr lang="en-US" dirty="0" err="1" smtClean="0"/>
              <a:t>ptratio</a:t>
            </a:r>
            <a:r>
              <a:rPr lang="en-US" dirty="0" smtClean="0"/>
              <a:t> will be higher when it comes to areas with high </a:t>
            </a:r>
            <a:r>
              <a:rPr lang="en-US" dirty="0" err="1" smtClean="0"/>
              <a:t>lstat</a:t>
            </a:r>
            <a:endParaRPr lang="en-US" dirty="0" smtClean="0"/>
          </a:p>
          <a:p>
            <a:pPr lvl="1"/>
            <a:r>
              <a:rPr lang="en-US" dirty="0" smtClean="0"/>
              <a:t>A simple regression test will confirm this</a:t>
            </a:r>
          </a:p>
          <a:p>
            <a:r>
              <a:rPr lang="en-US" dirty="0" smtClean="0"/>
              <a:t>I would have appreciated if there was another descriptor that gave us information on either completed education or standardized tests to analyze as well, to see how much education suffers in low income/high crime rate areas</a:t>
            </a:r>
          </a:p>
          <a:p>
            <a:r>
              <a:rPr lang="en-US" dirty="0" smtClean="0"/>
              <a:t>Due to time constraints, and other circumstances dealing with COVID-19, </a:t>
            </a:r>
            <a:br>
              <a:rPr lang="en-US" dirty="0" smtClean="0"/>
            </a:br>
            <a:r>
              <a:rPr lang="en-US" dirty="0" smtClean="0"/>
              <a:t>I was not able to run more tests and all 14 descriptors, including ones that would take out outliers and create more normal data sets. I would be interested to explore this after this project is completed.</a:t>
            </a:r>
            <a:endParaRPr lang="en-US" dirty="0"/>
          </a:p>
        </p:txBody>
      </p:sp>
    </p:spTree>
    <p:extLst>
      <p:ext uri="{BB962C8B-B14F-4D97-AF65-F5344CB8AC3E}">
        <p14:creationId xmlns:p14="http://schemas.microsoft.com/office/powerpoint/2010/main" val="52618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General information about Boston - </a:t>
            </a:r>
            <a:r>
              <a:rPr lang="en-US" dirty="0">
                <a:hlinkClick r:id="rId2"/>
              </a:rPr>
              <a:t>https://www.deptofnumbers.com/income/massachusetts/boston</a:t>
            </a:r>
            <a:r>
              <a:rPr lang="en-US" dirty="0" smtClean="0">
                <a:hlinkClick r:id="rId2"/>
              </a:rPr>
              <a:t>/</a:t>
            </a:r>
            <a:endParaRPr lang="en-US" dirty="0" smtClean="0"/>
          </a:p>
          <a:p>
            <a:r>
              <a:rPr lang="en-US" dirty="0" smtClean="0"/>
              <a:t>General information about Boston - </a:t>
            </a:r>
            <a:r>
              <a:rPr lang="en-US" dirty="0">
                <a:hlinkClick r:id="rId3"/>
              </a:rPr>
              <a:t>https://datausa.io/profile/geo/boston-ma</a:t>
            </a:r>
            <a:r>
              <a:rPr lang="en-US" dirty="0" smtClean="0">
                <a:hlinkClick r:id="rId3"/>
              </a:rPr>
              <a:t>/</a:t>
            </a:r>
            <a:endParaRPr lang="en-US" dirty="0" smtClean="0"/>
          </a:p>
          <a:p>
            <a:r>
              <a:rPr lang="en-US" dirty="0" smtClean="0"/>
              <a:t>Dataset reference - </a:t>
            </a:r>
            <a:r>
              <a:rPr lang="en-US" dirty="0">
                <a:hlinkClick r:id="rId4"/>
              </a:rPr>
              <a:t>https://www.cs.toronto.edu/~</a:t>
            </a:r>
            <a:r>
              <a:rPr lang="en-US" dirty="0" smtClean="0">
                <a:hlinkClick r:id="rId4"/>
              </a:rPr>
              <a:t>delve/data/boston/bostonDetail.html</a:t>
            </a:r>
            <a:endParaRPr lang="en-US" dirty="0" smtClean="0"/>
          </a:p>
          <a:p>
            <a:r>
              <a:rPr lang="en-US" dirty="0" smtClean="0"/>
              <a:t>Dataset reference </a:t>
            </a:r>
            <a:r>
              <a:rPr lang="mr-IN" dirty="0" smtClean="0"/>
              <a:t>–</a:t>
            </a:r>
            <a:r>
              <a:rPr lang="en-US" dirty="0" smtClean="0"/>
              <a:t> Mass library in R, using Boston entries</a:t>
            </a:r>
          </a:p>
        </p:txBody>
      </p:sp>
    </p:spTree>
    <p:extLst>
      <p:ext uri="{BB962C8B-B14F-4D97-AF65-F5344CB8AC3E}">
        <p14:creationId xmlns:p14="http://schemas.microsoft.com/office/powerpoint/2010/main" val="1134123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Questions/Comments?</a:t>
            </a:r>
            <a:endParaRPr lang="en-US" dirty="0"/>
          </a:p>
        </p:txBody>
      </p:sp>
      <p:sp>
        <p:nvSpPr>
          <p:cNvPr id="3" name="Content Placeholder 2"/>
          <p:cNvSpPr>
            <a:spLocks noGrp="1"/>
          </p:cNvSpPr>
          <p:nvPr>
            <p:ph idx="1"/>
          </p:nvPr>
        </p:nvSpPr>
        <p:spPr/>
        <p:txBody>
          <a:bodyPr/>
          <a:lstStyle/>
          <a:p>
            <a:r>
              <a:rPr lang="en-US" dirty="0" smtClean="0"/>
              <a:t>Thank you for your time, please feel free to reach out with any questions/comments/concerns.</a:t>
            </a:r>
            <a:endParaRPr lang="en-US" dirty="0"/>
          </a:p>
        </p:txBody>
      </p:sp>
    </p:spTree>
    <p:extLst>
      <p:ext uri="{BB962C8B-B14F-4D97-AF65-F5344CB8AC3E}">
        <p14:creationId xmlns:p14="http://schemas.microsoft.com/office/powerpoint/2010/main" val="96219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Boston is one of the most densely packed cities in America, with a population of nearly 700,000 people within just 90 square miles</a:t>
            </a:r>
          </a:p>
          <a:p>
            <a:r>
              <a:rPr lang="en-US" dirty="0" smtClean="0"/>
              <a:t>The median per capita income is $45,273, compared to just $33,706 nationwide</a:t>
            </a:r>
          </a:p>
          <a:p>
            <a:r>
              <a:rPr lang="en-US" dirty="0" smtClean="0"/>
              <a:t>I wanted to create data sets that look at median house values, crime, and other variables in order to better understand the city of Boston better</a:t>
            </a:r>
          </a:p>
          <a:p>
            <a:pPr lvl="1"/>
            <a:r>
              <a:rPr lang="en-US" dirty="0" smtClean="0"/>
              <a:t>Specifically, see which demographics are hit the hardest by crime</a:t>
            </a:r>
          </a:p>
        </p:txBody>
      </p:sp>
    </p:spTree>
    <p:extLst>
      <p:ext uri="{BB962C8B-B14F-4D97-AF65-F5344CB8AC3E}">
        <p14:creationId xmlns:p14="http://schemas.microsoft.com/office/powerpoint/2010/main" val="23596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Boston’s per capita income has been steadily growing, and its crime is slowly decreasing, relative to other major cities in the United States</a:t>
            </a:r>
          </a:p>
          <a:p>
            <a:r>
              <a:rPr lang="en-US" dirty="0" smtClean="0"/>
              <a:t>However, there are still hotspots in certain neighborhoods where crime is specifically high</a:t>
            </a:r>
          </a:p>
          <a:p>
            <a:r>
              <a:rPr lang="en-US" dirty="0" smtClean="0"/>
              <a:t>I would like to look at these stats, and then potentially create a solution as to how to lower these disproportionate crime rates</a:t>
            </a:r>
            <a:endParaRPr lang="en-US" dirty="0"/>
          </a:p>
        </p:txBody>
      </p:sp>
    </p:spTree>
    <p:extLst>
      <p:ext uri="{BB962C8B-B14F-4D97-AF65-F5344CB8AC3E}">
        <p14:creationId xmlns:p14="http://schemas.microsoft.com/office/powerpoint/2010/main" val="172617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6" name="Content Placeholder 5"/>
          <p:cNvSpPr>
            <a:spLocks noGrp="1"/>
          </p:cNvSpPr>
          <p:nvPr>
            <p:ph idx="1"/>
          </p:nvPr>
        </p:nvSpPr>
        <p:spPr>
          <a:xfrm>
            <a:off x="680321" y="2336873"/>
            <a:ext cx="5785025" cy="3599316"/>
          </a:xfrm>
        </p:spPr>
        <p:txBody>
          <a:bodyPr/>
          <a:lstStyle/>
          <a:p>
            <a:r>
              <a:rPr lang="en-US" dirty="0" smtClean="0"/>
              <a:t>I used data from the package MASS </a:t>
            </a:r>
            <a:r>
              <a:rPr lang="mr-IN" dirty="0" smtClean="0"/>
              <a:t>–</a:t>
            </a:r>
            <a:r>
              <a:rPr lang="en-US" dirty="0" smtClean="0"/>
              <a:t> provided me Boston housing data</a:t>
            </a:r>
          </a:p>
          <a:p>
            <a:r>
              <a:rPr lang="en-US" dirty="0" smtClean="0"/>
              <a:t>Used the dim function to confirm that there were 506 entries, with 14 descriptors/variables</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264" y="2800415"/>
            <a:ext cx="4000055" cy="1201430"/>
          </a:xfrm>
          <a:prstGeom prst="rect">
            <a:avLst/>
          </a:prstGeom>
        </p:spPr>
      </p:pic>
    </p:spTree>
    <p:extLst>
      <p:ext uri="{BB962C8B-B14F-4D97-AF65-F5344CB8AC3E}">
        <p14:creationId xmlns:p14="http://schemas.microsoft.com/office/powerpoint/2010/main" val="9190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lstStyle/>
          <a:p>
            <a:r>
              <a:rPr lang="en-US" dirty="0" smtClean="0"/>
              <a:t>There descriptors are as follows:</a:t>
            </a:r>
          </a:p>
          <a:p>
            <a:pPr lvl="1"/>
            <a:r>
              <a:rPr lang="en-US" dirty="0" err="1" smtClean="0"/>
              <a:t>crim</a:t>
            </a:r>
            <a:r>
              <a:rPr lang="en-US" dirty="0" smtClean="0"/>
              <a:t> </a:t>
            </a:r>
            <a:r>
              <a:rPr lang="mr-IN" dirty="0" smtClean="0"/>
              <a:t>–</a:t>
            </a:r>
            <a:r>
              <a:rPr lang="en-US" dirty="0" smtClean="0"/>
              <a:t> per capita crime rate by town</a:t>
            </a:r>
          </a:p>
          <a:p>
            <a:pPr lvl="1"/>
            <a:r>
              <a:rPr lang="en-US" dirty="0" err="1" smtClean="0"/>
              <a:t>zn</a:t>
            </a:r>
            <a:r>
              <a:rPr lang="en-US" dirty="0" smtClean="0"/>
              <a:t> </a:t>
            </a:r>
            <a:r>
              <a:rPr lang="mr-IN" dirty="0" smtClean="0"/>
              <a:t>–</a:t>
            </a:r>
            <a:r>
              <a:rPr lang="en-US" dirty="0" smtClean="0"/>
              <a:t> proportion of land zoned for lots over 25k square feet</a:t>
            </a:r>
          </a:p>
          <a:p>
            <a:pPr lvl="1"/>
            <a:r>
              <a:rPr lang="en-US" dirty="0" err="1" smtClean="0"/>
              <a:t>indus</a:t>
            </a:r>
            <a:r>
              <a:rPr lang="en-US" dirty="0" smtClean="0"/>
              <a:t> </a:t>
            </a:r>
            <a:r>
              <a:rPr lang="mr-IN" dirty="0" smtClean="0"/>
              <a:t>–</a:t>
            </a:r>
            <a:r>
              <a:rPr lang="en-US" dirty="0" smtClean="0"/>
              <a:t> </a:t>
            </a:r>
            <a:r>
              <a:rPr lang="en-US" dirty="0" err="1" smtClean="0"/>
              <a:t>porportion</a:t>
            </a:r>
            <a:r>
              <a:rPr lang="en-US" dirty="0" smtClean="0"/>
              <a:t> of non-retail business acres per town</a:t>
            </a:r>
          </a:p>
          <a:p>
            <a:pPr lvl="1"/>
            <a:r>
              <a:rPr lang="en-US" dirty="0" err="1" smtClean="0"/>
              <a:t>chas</a:t>
            </a:r>
            <a:r>
              <a:rPr lang="en-US" dirty="0" smtClean="0"/>
              <a:t> </a:t>
            </a:r>
            <a:r>
              <a:rPr lang="mr-IN" dirty="0" smtClean="0"/>
              <a:t>–</a:t>
            </a:r>
            <a:r>
              <a:rPr lang="en-US" dirty="0" smtClean="0"/>
              <a:t> Charles river variable (1 for bounding river, 0 for not)</a:t>
            </a:r>
          </a:p>
          <a:p>
            <a:pPr lvl="1"/>
            <a:r>
              <a:rPr lang="en-US" dirty="0" err="1" smtClean="0"/>
              <a:t>nox</a:t>
            </a:r>
            <a:r>
              <a:rPr lang="en-US" dirty="0" smtClean="0"/>
              <a:t> </a:t>
            </a:r>
            <a:r>
              <a:rPr lang="mr-IN" dirty="0" smtClean="0"/>
              <a:t>–</a:t>
            </a:r>
            <a:r>
              <a:rPr lang="en-US" dirty="0" smtClean="0"/>
              <a:t> nitrogen oxides concentration</a:t>
            </a:r>
          </a:p>
          <a:p>
            <a:pPr lvl="1"/>
            <a:r>
              <a:rPr lang="en-US" dirty="0" err="1" smtClean="0"/>
              <a:t>rm</a:t>
            </a:r>
            <a:r>
              <a:rPr lang="en-US" dirty="0" smtClean="0"/>
              <a:t> </a:t>
            </a:r>
            <a:r>
              <a:rPr lang="mr-IN" dirty="0" smtClean="0"/>
              <a:t>–</a:t>
            </a:r>
            <a:r>
              <a:rPr lang="en-US" dirty="0" smtClean="0"/>
              <a:t> average number of rooms per household</a:t>
            </a:r>
          </a:p>
          <a:p>
            <a:pPr lvl="1"/>
            <a:r>
              <a:rPr lang="en-US" dirty="0" smtClean="0"/>
              <a:t>age </a:t>
            </a:r>
            <a:r>
              <a:rPr lang="mr-IN" dirty="0" smtClean="0"/>
              <a:t>–</a:t>
            </a:r>
            <a:r>
              <a:rPr lang="en-US" dirty="0" smtClean="0"/>
              <a:t> proportion of units built prior to 1940</a:t>
            </a:r>
          </a:p>
          <a:p>
            <a:pPr lvl="1"/>
            <a:r>
              <a:rPr lang="en-US" dirty="0" smtClean="0"/>
              <a:t>dis </a:t>
            </a:r>
            <a:r>
              <a:rPr lang="mr-IN" dirty="0" smtClean="0"/>
              <a:t>–</a:t>
            </a:r>
            <a:r>
              <a:rPr lang="en-US" dirty="0" smtClean="0"/>
              <a:t> weighted mean of distances to 5 Boston employment centers</a:t>
            </a:r>
          </a:p>
        </p:txBody>
      </p:sp>
    </p:spTree>
    <p:extLst>
      <p:ext uri="{BB962C8B-B14F-4D97-AF65-F5344CB8AC3E}">
        <p14:creationId xmlns:p14="http://schemas.microsoft.com/office/powerpoint/2010/main" val="73447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lstStyle/>
          <a:p>
            <a:r>
              <a:rPr lang="en-US" dirty="0" smtClean="0"/>
              <a:t>Continued list of descriptors:</a:t>
            </a:r>
          </a:p>
          <a:p>
            <a:pPr lvl="1"/>
            <a:r>
              <a:rPr lang="en-US" dirty="0" smtClean="0"/>
              <a:t>rad </a:t>
            </a:r>
            <a:r>
              <a:rPr lang="mr-IN" dirty="0" smtClean="0"/>
              <a:t>–</a:t>
            </a:r>
            <a:r>
              <a:rPr lang="en-US" dirty="0" smtClean="0"/>
              <a:t> index of accessibility to highways</a:t>
            </a:r>
          </a:p>
          <a:p>
            <a:pPr lvl="1"/>
            <a:r>
              <a:rPr lang="en-US" dirty="0" smtClean="0"/>
              <a:t>tax </a:t>
            </a:r>
            <a:r>
              <a:rPr lang="mr-IN" dirty="0" smtClean="0"/>
              <a:t>–</a:t>
            </a:r>
            <a:r>
              <a:rPr lang="en-US" dirty="0" smtClean="0"/>
              <a:t> property tax rate per $10,000</a:t>
            </a:r>
          </a:p>
          <a:p>
            <a:pPr lvl="1"/>
            <a:r>
              <a:rPr lang="en-US" dirty="0" err="1" smtClean="0"/>
              <a:t>ptratio</a:t>
            </a:r>
            <a:r>
              <a:rPr lang="en-US" dirty="0" smtClean="0"/>
              <a:t> </a:t>
            </a:r>
            <a:r>
              <a:rPr lang="mr-IN" dirty="0" smtClean="0"/>
              <a:t>–</a:t>
            </a:r>
            <a:r>
              <a:rPr lang="en-US" dirty="0" smtClean="0"/>
              <a:t> pupil/teacher ratio </a:t>
            </a:r>
          </a:p>
          <a:p>
            <a:pPr lvl="1"/>
            <a:r>
              <a:rPr lang="en-US" dirty="0" smtClean="0"/>
              <a:t>black </a:t>
            </a:r>
            <a:r>
              <a:rPr lang="mr-IN" dirty="0" smtClean="0"/>
              <a:t>–</a:t>
            </a:r>
            <a:r>
              <a:rPr lang="en-US" dirty="0" smtClean="0"/>
              <a:t> 1000(Bk - .63)^2 where Bk is the proportion of blacks by town</a:t>
            </a:r>
          </a:p>
          <a:p>
            <a:pPr lvl="1"/>
            <a:r>
              <a:rPr lang="en-US" dirty="0" err="1" smtClean="0"/>
              <a:t>lstat</a:t>
            </a:r>
            <a:r>
              <a:rPr lang="en-US" dirty="0" smtClean="0"/>
              <a:t> </a:t>
            </a:r>
            <a:r>
              <a:rPr lang="mr-IN" dirty="0" smtClean="0"/>
              <a:t>–</a:t>
            </a:r>
            <a:r>
              <a:rPr lang="en-US" dirty="0" smtClean="0"/>
              <a:t> lower status of population</a:t>
            </a:r>
          </a:p>
          <a:p>
            <a:pPr lvl="1"/>
            <a:r>
              <a:rPr lang="en-US" dirty="0" err="1" smtClean="0"/>
              <a:t>medv</a:t>
            </a:r>
            <a:r>
              <a:rPr lang="en-US" dirty="0" smtClean="0"/>
              <a:t> </a:t>
            </a:r>
            <a:r>
              <a:rPr lang="mr-IN" dirty="0" smtClean="0"/>
              <a:t>–</a:t>
            </a:r>
            <a:r>
              <a:rPr lang="en-US" dirty="0" smtClean="0"/>
              <a:t> median value of owner</a:t>
            </a:r>
            <a:r>
              <a:rPr lang="mr-IN" dirty="0" smtClean="0"/>
              <a:t>–</a:t>
            </a:r>
            <a:r>
              <a:rPr lang="en-US" dirty="0" smtClean="0"/>
              <a:t> occupied homes by $1000</a:t>
            </a:r>
          </a:p>
          <a:p>
            <a:pPr lvl="1"/>
            <a:endParaRPr lang="en-US" dirty="0"/>
          </a:p>
        </p:txBody>
      </p:sp>
    </p:spTree>
    <p:extLst>
      <p:ext uri="{BB962C8B-B14F-4D97-AF65-F5344CB8AC3E}">
        <p14:creationId xmlns:p14="http://schemas.microsoft.com/office/powerpoint/2010/main" val="142717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a:xfrm>
            <a:off x="680321" y="2336873"/>
            <a:ext cx="5352617" cy="2634520"/>
          </a:xfrm>
        </p:spPr>
        <p:txBody>
          <a:bodyPr/>
          <a:lstStyle/>
          <a:p>
            <a:r>
              <a:rPr lang="en-US" dirty="0" smtClean="0"/>
              <a:t>First I used summary(Boston) to give me an overall summary of all the descriptors (shown right)</a:t>
            </a:r>
          </a:p>
          <a:p>
            <a:r>
              <a:rPr lang="en-US" dirty="0" smtClean="0"/>
              <a:t>Then I did a summary of the crime rate using the same function (shown bottom)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856" y="2265689"/>
            <a:ext cx="4318383" cy="37416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14" y="4971393"/>
            <a:ext cx="5676900" cy="698500"/>
          </a:xfrm>
          <a:prstGeom prst="rect">
            <a:avLst/>
          </a:prstGeom>
        </p:spPr>
      </p:pic>
    </p:spTree>
    <p:extLst>
      <p:ext uri="{BB962C8B-B14F-4D97-AF65-F5344CB8AC3E}">
        <p14:creationId xmlns:p14="http://schemas.microsoft.com/office/powerpoint/2010/main" val="93020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a:xfrm>
            <a:off x="680322" y="2336873"/>
            <a:ext cx="4417196" cy="3599316"/>
          </a:xfrm>
        </p:spPr>
        <p:txBody>
          <a:bodyPr/>
          <a:lstStyle/>
          <a:p>
            <a:r>
              <a:rPr lang="en-US" dirty="0" smtClean="0"/>
              <a:t>I wanted to first see the median household value</a:t>
            </a:r>
          </a:p>
          <a:p>
            <a:pPr lvl="1"/>
            <a:r>
              <a:rPr lang="en-US" dirty="0" smtClean="0"/>
              <a:t>This could be done easily using other functions, but it is much easier to understand if shown in a graph</a:t>
            </a:r>
          </a:p>
          <a:p>
            <a:r>
              <a:rPr lang="en-US" dirty="0" smtClean="0"/>
              <a:t>As you can see, most of the houses are around $20,000 in value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5575300"/>
            <a:ext cx="8420100" cy="571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117" y="2336873"/>
            <a:ext cx="3513031" cy="2568904"/>
          </a:xfrm>
          <a:prstGeom prst="rect">
            <a:avLst/>
          </a:prstGeom>
        </p:spPr>
      </p:pic>
    </p:spTree>
    <p:extLst>
      <p:ext uri="{BB962C8B-B14F-4D97-AF65-F5344CB8AC3E}">
        <p14:creationId xmlns:p14="http://schemas.microsoft.com/office/powerpoint/2010/main" val="33295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a:xfrm>
            <a:off x="680321" y="2336873"/>
            <a:ext cx="7517747" cy="3599316"/>
          </a:xfrm>
        </p:spPr>
        <p:txBody>
          <a:bodyPr/>
          <a:lstStyle/>
          <a:p>
            <a:r>
              <a:rPr lang="en-US" dirty="0" smtClean="0"/>
              <a:t>To then look at Boston in general, vs areas with neighborhood crime rates in the 90</a:t>
            </a:r>
            <a:r>
              <a:rPr lang="en-US" baseline="30000" dirty="0" smtClean="0"/>
              <a:t>th</a:t>
            </a:r>
            <a:r>
              <a:rPr lang="en-US" dirty="0" smtClean="0"/>
              <a:t> percentile, I created box plots using </a:t>
            </a:r>
            <a:r>
              <a:rPr lang="en-US" dirty="0" err="1" smtClean="0"/>
              <a:t>plotly</a:t>
            </a:r>
            <a:endParaRPr lang="en-US" dirty="0" smtClean="0"/>
          </a:p>
          <a:p>
            <a:pPr lvl="1"/>
            <a:r>
              <a:rPr lang="en-US" dirty="0" smtClean="0"/>
              <a:t>Boston is in blue, neighborhoods with high crime rates are in orange</a:t>
            </a:r>
          </a:p>
          <a:p>
            <a:r>
              <a:rPr lang="en-US" dirty="0" smtClean="0"/>
              <a:t>These two entries are plotted against the variable </a:t>
            </a:r>
            <a:r>
              <a:rPr lang="en-US" dirty="0" err="1" smtClean="0"/>
              <a:t>lstat</a:t>
            </a:r>
            <a:r>
              <a:rPr lang="en-US" dirty="0" smtClean="0"/>
              <a:t> (lower status)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064" y="2158596"/>
            <a:ext cx="3622094" cy="36220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1" y="4981024"/>
            <a:ext cx="7330791" cy="1210691"/>
          </a:xfrm>
          <a:prstGeom prst="rect">
            <a:avLst/>
          </a:prstGeom>
        </p:spPr>
      </p:pic>
    </p:spTree>
    <p:extLst>
      <p:ext uri="{BB962C8B-B14F-4D97-AF65-F5344CB8AC3E}">
        <p14:creationId xmlns:p14="http://schemas.microsoft.com/office/powerpoint/2010/main" val="7041977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63</TotalTime>
  <Words>1105</Words>
  <Application>Microsoft Macintosh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Mangal</vt:lpstr>
      <vt:lpstr>Trebuchet MS</vt:lpstr>
      <vt:lpstr>Arial</vt:lpstr>
      <vt:lpstr>Berlin</vt:lpstr>
      <vt:lpstr>Boston Housing Analysis</vt:lpstr>
      <vt:lpstr>Abstract</vt:lpstr>
      <vt:lpstr>Introduction</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Results</vt:lpstr>
      <vt:lpstr>Results</vt:lpstr>
      <vt:lpstr>Discussion</vt:lpstr>
      <vt:lpstr>Discussion</vt:lpstr>
      <vt:lpstr>References</vt:lpstr>
      <vt:lpstr>Questions/Comments?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Housing Analysis</dc:title>
  <dc:creator>Rutul Tijoriwala</dc:creator>
  <cp:lastModifiedBy>Rutul Tijoriwala</cp:lastModifiedBy>
  <cp:revision>12</cp:revision>
  <dcterms:created xsi:type="dcterms:W3CDTF">2020-04-26T23:41:26Z</dcterms:created>
  <dcterms:modified xsi:type="dcterms:W3CDTF">2020-04-27T00:45:20Z</dcterms:modified>
</cp:coreProperties>
</file>