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Lst>
  <p:sldSz cy="5143500" cx="9144000"/>
  <p:notesSz cx="6858000" cy="9144000"/>
  <p:embeddedFontLst>
    <p:embeddedFont>
      <p:font typeface="Raleway"/>
      <p:regular r:id="rId41"/>
      <p:bold r:id="rId42"/>
      <p:italic r:id="rId43"/>
      <p:boldItalic r:id="rId44"/>
    </p:embeddedFont>
    <p:embeddedFont>
      <p:font typeface="Roboto"/>
      <p:regular r:id="rId45"/>
      <p:bold r:id="rId46"/>
      <p:italic r:id="rId47"/>
      <p:boldItalic r:id="rId48"/>
    </p:embeddedFont>
    <p:embeddedFont>
      <p:font typeface="Lato"/>
      <p:regular r:id="rId49"/>
      <p:bold r:id="rId50"/>
      <p:italic r:id="rId51"/>
      <p:boldItalic r:id="rId5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font" Target="fonts/Raleway-bold.fntdata"/><Relationship Id="rId41" Type="http://schemas.openxmlformats.org/officeDocument/2006/relationships/font" Target="fonts/Raleway-regular.fntdata"/><Relationship Id="rId44" Type="http://schemas.openxmlformats.org/officeDocument/2006/relationships/font" Target="fonts/Raleway-boldItalic.fntdata"/><Relationship Id="rId43" Type="http://schemas.openxmlformats.org/officeDocument/2006/relationships/font" Target="fonts/Raleway-italic.fntdata"/><Relationship Id="rId46" Type="http://schemas.openxmlformats.org/officeDocument/2006/relationships/font" Target="fonts/Roboto-bold.fntdata"/><Relationship Id="rId45" Type="http://schemas.openxmlformats.org/officeDocument/2006/relationships/font" Target="fonts/Robot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Roboto-boldItalic.fntdata"/><Relationship Id="rId47" Type="http://schemas.openxmlformats.org/officeDocument/2006/relationships/font" Target="fonts/Roboto-italic.fntdata"/><Relationship Id="rId49" Type="http://schemas.openxmlformats.org/officeDocument/2006/relationships/font" Target="fonts/Lato-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Lato-italic.fntdata"/><Relationship Id="rId50" Type="http://schemas.openxmlformats.org/officeDocument/2006/relationships/font" Target="fonts/Lato-bold.fntdata"/><Relationship Id="rId52" Type="http://schemas.openxmlformats.org/officeDocument/2006/relationships/font" Target="fonts/La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stattrek.com/statistics/dictionary.aspx?definition=coefficient_of_determination" TargetMode="Externa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machinelearningmastery.com/k-fold-cross-validation/" TargetMode="Externa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medium.com/datadriveninvestor/k-fold-cross-validation-6b8518070833" TargetMode="Externa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statisticshowto.com/rmse/" TargetMode="Externa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statisticsbyjim.com/regression/overfitting-regression-models/" TargetMode="External"/><Relationship Id="rId3" Type="http://schemas.openxmlformats.org/officeDocument/2006/relationships/hyperlink" Target="https://machinelearningmastery.com/overfitting-and-underfitting-with-machine-learning-algorithms/" TargetMode="Externa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statisticshowto.com/forward-selection/" TargetMode="Externa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link.springer.com/article/10.1186/s40537-018-0143-6" TargetMode="External"/><Relationship Id="rId3" Type="http://schemas.openxmlformats.org/officeDocument/2006/relationships/hyperlink" Target="https://repository.upenn.edu/cgi/viewcontent.cgi?article=1377&amp;context=statistics_papers" TargetMode="Externa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g739c094fd5_1_4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739c094fd5_1_4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Google Shape;183;g739c094fd5_1_2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739c094fd5_1_2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Google Shape;192;g739c094fd5_1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739c094fd5_1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Google Shape;201;g739c094fd5_1_2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739c094fd5_1_2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7" name="Shape 217"/>
        <p:cNvGrpSpPr/>
        <p:nvPr/>
      </p:nvGrpSpPr>
      <p:grpSpPr>
        <a:xfrm>
          <a:off x="0" y="0"/>
          <a:ext cx="0" cy="0"/>
          <a:chOff x="0" y="0"/>
          <a:chExt cx="0" cy="0"/>
        </a:xfrm>
      </p:grpSpPr>
      <p:sp>
        <p:nvSpPr>
          <p:cNvPr id="218" name="Google Shape;218;g739c094fd5_1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739c094fd5_1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5" name="Shape 225"/>
        <p:cNvGrpSpPr/>
        <p:nvPr/>
      </p:nvGrpSpPr>
      <p:grpSpPr>
        <a:xfrm>
          <a:off x="0" y="0"/>
          <a:ext cx="0" cy="0"/>
          <a:chOff x="0" y="0"/>
          <a:chExt cx="0" cy="0"/>
        </a:xfrm>
      </p:grpSpPr>
      <p:sp>
        <p:nvSpPr>
          <p:cNvPr id="226" name="Google Shape;226;g739c094fd5_1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739c094fd5_1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4" name="Shape 234"/>
        <p:cNvGrpSpPr/>
        <p:nvPr/>
      </p:nvGrpSpPr>
      <p:grpSpPr>
        <a:xfrm>
          <a:off x="0" y="0"/>
          <a:ext cx="0" cy="0"/>
          <a:chOff x="0" y="0"/>
          <a:chExt cx="0" cy="0"/>
        </a:xfrm>
      </p:grpSpPr>
      <p:sp>
        <p:nvSpPr>
          <p:cNvPr id="235" name="Google Shape;235;g739c094fd5_1_2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739c094fd5_1_2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2" name="Shape 242"/>
        <p:cNvGrpSpPr/>
        <p:nvPr/>
      </p:nvGrpSpPr>
      <p:grpSpPr>
        <a:xfrm>
          <a:off x="0" y="0"/>
          <a:ext cx="0" cy="0"/>
          <a:chOff x="0" y="0"/>
          <a:chExt cx="0" cy="0"/>
        </a:xfrm>
      </p:grpSpPr>
      <p:sp>
        <p:nvSpPr>
          <p:cNvPr id="243" name="Google Shape;243;g739c094fd5_1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739c094fd5_1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3" name="Shape 253"/>
        <p:cNvGrpSpPr/>
        <p:nvPr/>
      </p:nvGrpSpPr>
      <p:grpSpPr>
        <a:xfrm>
          <a:off x="0" y="0"/>
          <a:ext cx="0" cy="0"/>
          <a:chOff x="0" y="0"/>
          <a:chExt cx="0" cy="0"/>
        </a:xfrm>
      </p:grpSpPr>
      <p:sp>
        <p:nvSpPr>
          <p:cNvPr id="254" name="Google Shape;254;g739c094fd5_1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739c094fd5_1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5" name="Shape 265"/>
        <p:cNvGrpSpPr/>
        <p:nvPr/>
      </p:nvGrpSpPr>
      <p:grpSpPr>
        <a:xfrm>
          <a:off x="0" y="0"/>
          <a:ext cx="0" cy="0"/>
          <a:chOff x="0" y="0"/>
          <a:chExt cx="0" cy="0"/>
        </a:xfrm>
      </p:grpSpPr>
      <p:sp>
        <p:nvSpPr>
          <p:cNvPr id="266" name="Google Shape;266;g739c094fd5_1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739c094fd5_1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g739c094fd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739c094fd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0" name="Shape 280"/>
        <p:cNvGrpSpPr/>
        <p:nvPr/>
      </p:nvGrpSpPr>
      <p:grpSpPr>
        <a:xfrm>
          <a:off x="0" y="0"/>
          <a:ext cx="0" cy="0"/>
          <a:chOff x="0" y="0"/>
          <a:chExt cx="0" cy="0"/>
        </a:xfrm>
      </p:grpSpPr>
      <p:sp>
        <p:nvSpPr>
          <p:cNvPr id="281" name="Google Shape;281;g739c094fd5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739c094fd5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accent5"/>
                </a:solidFill>
                <a:hlinkClick r:id="rId2"/>
              </a:rPr>
              <a:t>https://stattrek.com/statistics/dictionary.aspx?definition=coefficient_of_determination</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9" name="Shape 289"/>
        <p:cNvGrpSpPr/>
        <p:nvPr/>
      </p:nvGrpSpPr>
      <p:grpSpPr>
        <a:xfrm>
          <a:off x="0" y="0"/>
          <a:ext cx="0" cy="0"/>
          <a:chOff x="0" y="0"/>
          <a:chExt cx="0" cy="0"/>
        </a:xfrm>
      </p:grpSpPr>
      <p:sp>
        <p:nvSpPr>
          <p:cNvPr id="290" name="Google Shape;290;g739c094fd5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739c094fd5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6" name="Shape 296"/>
        <p:cNvGrpSpPr/>
        <p:nvPr/>
      </p:nvGrpSpPr>
      <p:grpSpPr>
        <a:xfrm>
          <a:off x="0" y="0"/>
          <a:ext cx="0" cy="0"/>
          <a:chOff x="0" y="0"/>
          <a:chExt cx="0" cy="0"/>
        </a:xfrm>
      </p:grpSpPr>
      <p:sp>
        <p:nvSpPr>
          <p:cNvPr id="297" name="Google Shape;297;g739c094fd5_1_2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739c094fd5_1_2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https://machinelearningmastery.com/k-fold-cross-validation/</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4" name="Shape 304"/>
        <p:cNvGrpSpPr/>
        <p:nvPr/>
      </p:nvGrpSpPr>
      <p:grpSpPr>
        <a:xfrm>
          <a:off x="0" y="0"/>
          <a:ext cx="0" cy="0"/>
          <a:chOff x="0" y="0"/>
          <a:chExt cx="0" cy="0"/>
        </a:xfrm>
      </p:grpSpPr>
      <p:sp>
        <p:nvSpPr>
          <p:cNvPr id="305" name="Google Shape;305;g739c094fd5_1_3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739c094fd5_1_3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https://medium.com/datadriveninvestor/k-fold-cross-validation-6b8518070833</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0" name="Shape 310"/>
        <p:cNvGrpSpPr/>
        <p:nvPr/>
      </p:nvGrpSpPr>
      <p:grpSpPr>
        <a:xfrm>
          <a:off x="0" y="0"/>
          <a:ext cx="0" cy="0"/>
          <a:chOff x="0" y="0"/>
          <a:chExt cx="0" cy="0"/>
        </a:xfrm>
      </p:grpSpPr>
      <p:sp>
        <p:nvSpPr>
          <p:cNvPr id="311" name="Google Shape;311;g739c094fd5_1_3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739c094fd5_1_3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4" name="Shape 324"/>
        <p:cNvGrpSpPr/>
        <p:nvPr/>
      </p:nvGrpSpPr>
      <p:grpSpPr>
        <a:xfrm>
          <a:off x="0" y="0"/>
          <a:ext cx="0" cy="0"/>
          <a:chOff x="0" y="0"/>
          <a:chExt cx="0" cy="0"/>
        </a:xfrm>
      </p:grpSpPr>
      <p:sp>
        <p:nvSpPr>
          <p:cNvPr id="325" name="Google Shape;325;g739c094fd5_1_2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739c094fd5_1_2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https://www.statisticshowto.com/rmse/</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8" name="Shape 338"/>
        <p:cNvGrpSpPr/>
        <p:nvPr/>
      </p:nvGrpSpPr>
      <p:grpSpPr>
        <a:xfrm>
          <a:off x="0" y="0"/>
          <a:ext cx="0" cy="0"/>
          <a:chOff x="0" y="0"/>
          <a:chExt cx="0" cy="0"/>
        </a:xfrm>
      </p:grpSpPr>
      <p:sp>
        <p:nvSpPr>
          <p:cNvPr id="339" name="Google Shape;339;g739c094fd5_1_3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739c094fd5_1_3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1" name="Shape 351"/>
        <p:cNvGrpSpPr/>
        <p:nvPr/>
      </p:nvGrpSpPr>
      <p:grpSpPr>
        <a:xfrm>
          <a:off x="0" y="0"/>
          <a:ext cx="0" cy="0"/>
          <a:chOff x="0" y="0"/>
          <a:chExt cx="0" cy="0"/>
        </a:xfrm>
      </p:grpSpPr>
      <p:sp>
        <p:nvSpPr>
          <p:cNvPr id="352" name="Google Shape;352;g739c094fd5_1_3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739c094fd5_1_3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2" name="Shape 362"/>
        <p:cNvGrpSpPr/>
        <p:nvPr/>
      </p:nvGrpSpPr>
      <p:grpSpPr>
        <a:xfrm>
          <a:off x="0" y="0"/>
          <a:ext cx="0" cy="0"/>
          <a:chOff x="0" y="0"/>
          <a:chExt cx="0" cy="0"/>
        </a:xfrm>
      </p:grpSpPr>
      <p:sp>
        <p:nvSpPr>
          <p:cNvPr id="363" name="Google Shape;363;g739c094fd5_1_4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739c094fd5_1_4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2" name="Shape 372"/>
        <p:cNvGrpSpPr/>
        <p:nvPr/>
      </p:nvGrpSpPr>
      <p:grpSpPr>
        <a:xfrm>
          <a:off x="0" y="0"/>
          <a:ext cx="0" cy="0"/>
          <a:chOff x="0" y="0"/>
          <a:chExt cx="0" cy="0"/>
        </a:xfrm>
      </p:grpSpPr>
      <p:sp>
        <p:nvSpPr>
          <p:cNvPr id="373" name="Google Shape;373;g739c094fd5_1_3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4" name="Google Shape;374;g739c094fd5_1_3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739c094fd5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739c094fd5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https://statisticsbyjim.com/regression/overfitting-regression-models/</a:t>
            </a:r>
            <a:endParaRPr/>
          </a:p>
          <a:p>
            <a:pPr indent="0" lvl="0" marL="0" rtl="0" algn="l">
              <a:spcBef>
                <a:spcPts val="0"/>
              </a:spcBef>
              <a:spcAft>
                <a:spcPts val="0"/>
              </a:spcAft>
              <a:buNone/>
            </a:pPr>
            <a:r>
              <a:rPr lang="en" u="sng">
                <a:solidFill>
                  <a:schemeClr val="hlink"/>
                </a:solidFill>
                <a:hlinkClick r:id="rId3"/>
              </a:rPr>
              <a:t>https://machinelearningmastery.com/overfitting-and-underfitting-with-machine-learning-algorithms/</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2" name="Shape 382"/>
        <p:cNvGrpSpPr/>
        <p:nvPr/>
      </p:nvGrpSpPr>
      <p:grpSpPr>
        <a:xfrm>
          <a:off x="0" y="0"/>
          <a:ext cx="0" cy="0"/>
          <a:chOff x="0" y="0"/>
          <a:chExt cx="0" cy="0"/>
        </a:xfrm>
      </p:grpSpPr>
      <p:sp>
        <p:nvSpPr>
          <p:cNvPr id="383" name="Google Shape;383;g739c094fd5_1_3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4" name="Google Shape;384;g739c094fd5_1_3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2" name="Shape 392"/>
        <p:cNvGrpSpPr/>
        <p:nvPr/>
      </p:nvGrpSpPr>
      <p:grpSpPr>
        <a:xfrm>
          <a:off x="0" y="0"/>
          <a:ext cx="0" cy="0"/>
          <a:chOff x="0" y="0"/>
          <a:chExt cx="0" cy="0"/>
        </a:xfrm>
      </p:grpSpPr>
      <p:sp>
        <p:nvSpPr>
          <p:cNvPr id="393" name="Google Shape;393;g739c094fd5_1_4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4" name="Google Shape;394;g739c094fd5_1_4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6" name="Shape 406"/>
        <p:cNvGrpSpPr/>
        <p:nvPr/>
      </p:nvGrpSpPr>
      <p:grpSpPr>
        <a:xfrm>
          <a:off x="0" y="0"/>
          <a:ext cx="0" cy="0"/>
          <a:chOff x="0" y="0"/>
          <a:chExt cx="0" cy="0"/>
        </a:xfrm>
      </p:grpSpPr>
      <p:sp>
        <p:nvSpPr>
          <p:cNvPr id="407" name="Google Shape;407;g739c094fd5_1_4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8" name="Google Shape;408;g739c094fd5_1_4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3" name="Shape 413"/>
        <p:cNvGrpSpPr/>
        <p:nvPr/>
      </p:nvGrpSpPr>
      <p:grpSpPr>
        <a:xfrm>
          <a:off x="0" y="0"/>
          <a:ext cx="0" cy="0"/>
          <a:chOff x="0" y="0"/>
          <a:chExt cx="0" cy="0"/>
        </a:xfrm>
      </p:grpSpPr>
      <p:sp>
        <p:nvSpPr>
          <p:cNvPr id="414" name="Google Shape;414;g739c094fd5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5" name="Google Shape;415;g739c094fd5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5" name="Shape 425"/>
        <p:cNvGrpSpPr/>
        <p:nvPr/>
      </p:nvGrpSpPr>
      <p:grpSpPr>
        <a:xfrm>
          <a:off x="0" y="0"/>
          <a:ext cx="0" cy="0"/>
          <a:chOff x="0" y="0"/>
          <a:chExt cx="0" cy="0"/>
        </a:xfrm>
      </p:grpSpPr>
      <p:sp>
        <p:nvSpPr>
          <p:cNvPr id="426" name="Google Shape;426;g739c094fd5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7" name="Google Shape;427;g739c094fd5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4" name="Shape 434"/>
        <p:cNvGrpSpPr/>
        <p:nvPr/>
      </p:nvGrpSpPr>
      <p:grpSpPr>
        <a:xfrm>
          <a:off x="0" y="0"/>
          <a:ext cx="0" cy="0"/>
          <a:chOff x="0" y="0"/>
          <a:chExt cx="0" cy="0"/>
        </a:xfrm>
      </p:grpSpPr>
      <p:sp>
        <p:nvSpPr>
          <p:cNvPr id="435" name="Google Shape;435;g739c094fd5_1_5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6" name="Google Shape;436;g739c094fd5_1_5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739c094fd5_1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739c094fd5_1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g739c094fd5_1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739c094fd5_1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739c094fd5_1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739c094fd5_1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g739c094fd5_1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739c094fd5_1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https://www.statisticshowto.com/forward-selection/</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739c094fd5_1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739c094fd5_1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g739c094fd5_1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739c094fd5_1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https://link.springer.com/article/10.1186/s40537-018-0143-6</a:t>
            </a:r>
            <a:endParaRPr/>
          </a:p>
          <a:p>
            <a:pPr indent="0" lvl="0" marL="0" rtl="0" algn="l">
              <a:spcBef>
                <a:spcPts val="0"/>
              </a:spcBef>
              <a:spcAft>
                <a:spcPts val="0"/>
              </a:spcAft>
              <a:buNone/>
            </a:pPr>
            <a:r>
              <a:rPr lang="en" u="sng">
                <a:solidFill>
                  <a:schemeClr val="hlink"/>
                </a:solidFill>
                <a:hlinkClick r:id="rId3"/>
              </a:rPr>
              <a:t>https://repository.upenn.edu/cgi/viewcontent.cgi?article=1377&amp;context=statistics_papers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s://www.statisticshowto.com/extraneous-variable/" TargetMode="Externa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5.pn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7.png"/><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6.png"/><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9.png"/><Relationship Id="rId4" Type="http://schemas.openxmlformats.org/officeDocument/2006/relationships/image" Target="../media/image18.png"/><Relationship Id="rId5" Type="http://schemas.openxmlformats.org/officeDocument/2006/relationships/image" Target="../media/image2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png"/><Relationship Id="rId4" Type="http://schemas.openxmlformats.org/officeDocument/2006/relationships/image" Target="../media/image1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3.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hyperlink" Target="https://www.statisticshowto.com/residual/" TargetMode="External"/><Relationship Id="rId4" Type="http://schemas.openxmlformats.org/officeDocument/2006/relationships/hyperlink" Target="https://www.statisticshowto.com/prediction-error-definition/" TargetMode="External"/><Relationship Id="rId5" Type="http://schemas.openxmlformats.org/officeDocument/2006/relationships/image" Target="../media/image2.png"/><Relationship Id="rId6" Type="http://schemas.openxmlformats.org/officeDocument/2006/relationships/image" Target="../media/image22.png"/><Relationship Id="rId7" Type="http://schemas.openxmlformats.org/officeDocument/2006/relationships/image" Target="../media/image24.png"/><Relationship Id="rId8" Type="http://schemas.openxmlformats.org/officeDocument/2006/relationships/image" Target="../media/image25.gi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3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3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3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3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30.png"/><Relationship Id="rId4" Type="http://schemas.openxmlformats.org/officeDocument/2006/relationships/image" Target="../media/image27.png"/><Relationship Id="rId5" Type="http://schemas.openxmlformats.org/officeDocument/2006/relationships/image" Target="../media/image3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37.png"/><Relationship Id="rId4" Type="http://schemas.openxmlformats.org/officeDocument/2006/relationships/image" Target="../media/image35.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hyperlink" Target="https://www.statisticshowto.com/rmse/" TargetMode="External"/><Relationship Id="rId4" Type="http://schemas.openxmlformats.org/officeDocument/2006/relationships/hyperlink" Target="https://medium.com/datadriveninvestor/k-fold-cross-validation-6b8518070833" TargetMode="External"/><Relationship Id="rId11" Type="http://schemas.openxmlformats.org/officeDocument/2006/relationships/hyperlink" Target="https://machinelearningmastery.com/overfitting-and-underfitting-with-machine-learning-algorithms/" TargetMode="External"/><Relationship Id="rId10" Type="http://schemas.openxmlformats.org/officeDocument/2006/relationships/hyperlink" Target="https://statisticsbyjim.com/regression/overfitting-regression-models/" TargetMode="External"/><Relationship Id="rId9" Type="http://schemas.openxmlformats.org/officeDocument/2006/relationships/hyperlink" Target="https://www.statisticshowto.com/forward-selection/" TargetMode="External"/><Relationship Id="rId5" Type="http://schemas.openxmlformats.org/officeDocument/2006/relationships/hyperlink" Target="https://machinelearningmastery.com/k-fold-cross-validation/" TargetMode="External"/><Relationship Id="rId6" Type="http://schemas.openxmlformats.org/officeDocument/2006/relationships/hyperlink" Target="https://stattrek.com/statistics/dictionary.aspx?definition=coefficient_of_determination" TargetMode="External"/><Relationship Id="rId7" Type="http://schemas.openxmlformats.org/officeDocument/2006/relationships/hyperlink" Target="https://link.springer.com/article/10.1186/s40537-018-0143-6" TargetMode="External"/><Relationship Id="rId8" Type="http://schemas.openxmlformats.org/officeDocument/2006/relationships/hyperlink" Target="https://repository.upenn.edu/cgi/viewcontent.cgi?article=1377&amp;context=statistics_papers"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www.statisticshowto.com/stepwise-regression/" TargetMode="External"/><Relationship Id="rId4" Type="http://schemas.openxmlformats.org/officeDocument/2006/relationships/hyperlink" Target="https://www.statisticshowto.com/probability-and-statistics/types-of-variables/" TargetMode="External"/><Relationship Id="rId5"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2.png"/><Relationship Id="rId4" Type="http://schemas.openxmlformats.org/officeDocument/2006/relationships/image" Target="../media/image9.png"/><Relationship Id="rId5"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587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Linear </a:t>
            </a:r>
            <a:r>
              <a:rPr lang="en"/>
              <a:t>Regression</a:t>
            </a:r>
            <a:r>
              <a:rPr lang="en"/>
              <a:t> Analysis</a:t>
            </a:r>
            <a:endParaRPr/>
          </a:p>
          <a:p>
            <a:pPr indent="0" lvl="0" marL="0" rtl="0" algn="l">
              <a:spcBef>
                <a:spcPts val="0"/>
              </a:spcBef>
              <a:spcAft>
                <a:spcPts val="0"/>
              </a:spcAft>
              <a:buNone/>
            </a:pPr>
            <a:r>
              <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 4/14/20</a:t>
            </a:r>
            <a:endParaRPr/>
          </a:p>
          <a:p>
            <a:pPr indent="0" lvl="0" marL="5943600" rtl="0" algn="l">
              <a:spcBef>
                <a:spcPts val="0"/>
              </a:spcBef>
              <a:spcAft>
                <a:spcPts val="0"/>
              </a:spcAft>
              <a:buNone/>
            </a:pPr>
            <a:r>
              <a:rPr lang="en"/>
              <a:t>        Dimitri Victor </a:t>
            </a:r>
            <a:endParaRPr/>
          </a:p>
        </p:txBody>
      </p:sp>
      <p:sp>
        <p:nvSpPr>
          <p:cNvPr id="88" name="Google Shape;88;p13"/>
          <p:cNvSpPr txBox="1"/>
          <p:nvPr/>
        </p:nvSpPr>
        <p:spPr>
          <a:xfrm>
            <a:off x="680575" y="2212050"/>
            <a:ext cx="7786200" cy="719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400">
                <a:solidFill>
                  <a:schemeClr val="dk2"/>
                </a:solidFill>
                <a:latin typeface="Raleway"/>
                <a:ea typeface="Raleway"/>
                <a:cs typeface="Raleway"/>
                <a:sym typeface="Raleway"/>
              </a:rPr>
              <a:t>The Importance Of Validating Your Linear Model</a:t>
            </a:r>
            <a:endParaRPr b="1" sz="2400">
              <a:solidFill>
                <a:schemeClr val="dk2"/>
              </a:solidFill>
              <a:latin typeface="Raleway"/>
              <a:ea typeface="Raleway"/>
              <a:cs typeface="Raleway"/>
              <a:sym typeface="Raleway"/>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Google Shape;179;p22"/>
          <p:cNvSpPr txBox="1"/>
          <p:nvPr>
            <p:ph type="title"/>
          </p:nvPr>
        </p:nvSpPr>
        <p:spPr>
          <a:xfrm>
            <a:off x="729450" y="1359400"/>
            <a:ext cx="77445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Is There A Way To Counteract Downsides</a:t>
            </a:r>
            <a:endParaRPr/>
          </a:p>
        </p:txBody>
      </p:sp>
      <p:sp>
        <p:nvSpPr>
          <p:cNvPr id="180" name="Google Shape;180;p22"/>
          <p:cNvSpPr txBox="1"/>
          <p:nvPr/>
        </p:nvSpPr>
        <p:spPr>
          <a:xfrm>
            <a:off x="295350" y="2181788"/>
            <a:ext cx="5948100" cy="240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latin typeface="Lato"/>
                <a:ea typeface="Lato"/>
                <a:cs typeface="Lato"/>
                <a:sym typeface="Lato"/>
              </a:rPr>
              <a:t>Each time you add a predictor to the model you are essentially taking a chance that the </a:t>
            </a:r>
            <a:r>
              <a:rPr lang="en" sz="1100">
                <a:latin typeface="Lato"/>
                <a:ea typeface="Lato"/>
                <a:cs typeface="Lato"/>
                <a:sym typeface="Lato"/>
              </a:rPr>
              <a:t>variable</a:t>
            </a:r>
            <a:r>
              <a:rPr lang="en" sz="1100">
                <a:latin typeface="Lato"/>
                <a:ea typeface="Lato"/>
                <a:cs typeface="Lato"/>
                <a:sym typeface="Lato"/>
              </a:rPr>
              <a:t> added will not add any value to your model yet still be added.</a:t>
            </a:r>
            <a:endParaRPr sz="1100">
              <a:latin typeface="Lato"/>
              <a:ea typeface="Lato"/>
              <a:cs typeface="Lato"/>
              <a:sym typeface="Lato"/>
            </a:endParaRPr>
          </a:p>
          <a:p>
            <a:pPr indent="0" lvl="0" marL="0" rtl="0" algn="l">
              <a:spcBef>
                <a:spcPts val="0"/>
              </a:spcBef>
              <a:spcAft>
                <a:spcPts val="0"/>
              </a:spcAft>
              <a:buNone/>
            </a:pPr>
            <a:r>
              <a:t/>
            </a:r>
            <a:endParaRPr sz="1100">
              <a:latin typeface="Lato"/>
              <a:ea typeface="Lato"/>
              <a:cs typeface="Lato"/>
              <a:sym typeface="Lato"/>
            </a:endParaRPr>
          </a:p>
          <a:p>
            <a:pPr indent="0" lvl="0" marL="0" rtl="0" algn="l">
              <a:spcBef>
                <a:spcPts val="0"/>
              </a:spcBef>
              <a:spcAft>
                <a:spcPts val="0"/>
              </a:spcAft>
              <a:buNone/>
            </a:pPr>
            <a:r>
              <a:rPr lang="en" sz="1100">
                <a:latin typeface="Lato"/>
                <a:ea typeface="Lato"/>
                <a:cs typeface="Lato"/>
                <a:sym typeface="Lato"/>
              </a:rPr>
              <a:t>In Big Data models with tons of predictors, serious model </a:t>
            </a:r>
            <a:r>
              <a:rPr lang="en" sz="1100">
                <a:latin typeface="Lato"/>
                <a:ea typeface="Lato"/>
                <a:cs typeface="Lato"/>
                <a:sym typeface="Lato"/>
              </a:rPr>
              <a:t>predictive</a:t>
            </a:r>
            <a:r>
              <a:rPr lang="en" sz="1100">
                <a:latin typeface="Lato"/>
                <a:ea typeface="Lato"/>
                <a:cs typeface="Lato"/>
                <a:sym typeface="Lato"/>
              </a:rPr>
              <a:t>  errors can occur. </a:t>
            </a:r>
            <a:endParaRPr sz="1100">
              <a:latin typeface="Lato"/>
              <a:ea typeface="Lato"/>
              <a:cs typeface="Lato"/>
              <a:sym typeface="Lato"/>
            </a:endParaRPr>
          </a:p>
          <a:p>
            <a:pPr indent="0" lvl="0" marL="0" rtl="0" algn="l">
              <a:spcBef>
                <a:spcPts val="0"/>
              </a:spcBef>
              <a:spcAft>
                <a:spcPts val="0"/>
              </a:spcAft>
              <a:buNone/>
            </a:pPr>
            <a:r>
              <a:t/>
            </a:r>
            <a:endParaRPr sz="1100">
              <a:latin typeface="Lato"/>
              <a:ea typeface="Lato"/>
              <a:cs typeface="Lato"/>
              <a:sym typeface="Lato"/>
            </a:endParaRPr>
          </a:p>
          <a:p>
            <a:pPr indent="0" lvl="0" marL="0" rtl="0" algn="l">
              <a:spcBef>
                <a:spcPts val="0"/>
              </a:spcBef>
              <a:spcAft>
                <a:spcPts val="0"/>
              </a:spcAft>
              <a:buNone/>
            </a:pPr>
            <a:r>
              <a:rPr lang="en" sz="1100">
                <a:latin typeface="Lato"/>
                <a:ea typeface="Lato"/>
                <a:cs typeface="Lato"/>
                <a:sym typeface="Lato"/>
              </a:rPr>
              <a:t>How about using </a:t>
            </a:r>
            <a:r>
              <a:rPr b="1" lang="en" sz="1100">
                <a:latin typeface="Lato"/>
                <a:ea typeface="Lato"/>
                <a:cs typeface="Lato"/>
                <a:sym typeface="Lato"/>
              </a:rPr>
              <a:t>expert advice</a:t>
            </a:r>
            <a:r>
              <a:rPr lang="en" sz="1100">
                <a:latin typeface="Lato"/>
                <a:ea typeface="Lato"/>
                <a:cs typeface="Lato"/>
                <a:sym typeface="Lato"/>
              </a:rPr>
              <a:t> to </a:t>
            </a:r>
            <a:r>
              <a:rPr lang="en" sz="1100">
                <a:latin typeface="Lato"/>
                <a:ea typeface="Lato"/>
                <a:cs typeface="Lato"/>
                <a:sym typeface="Lato"/>
              </a:rPr>
              <a:t>wean</a:t>
            </a:r>
            <a:r>
              <a:rPr lang="en" sz="1100">
                <a:latin typeface="Lato"/>
                <a:ea typeface="Lato"/>
                <a:cs typeface="Lato"/>
                <a:sym typeface="Lato"/>
              </a:rPr>
              <a:t> out some predictors that are not fit for the model. This has proven to be a great complement to a models predictive power.</a:t>
            </a:r>
            <a:endParaRPr sz="1100">
              <a:latin typeface="Lato"/>
              <a:ea typeface="Lato"/>
              <a:cs typeface="Lato"/>
              <a:sym typeface="Lato"/>
            </a:endParaRPr>
          </a:p>
          <a:p>
            <a:pPr indent="0" lvl="0" marL="0" rtl="0" algn="l">
              <a:spcBef>
                <a:spcPts val="0"/>
              </a:spcBef>
              <a:spcAft>
                <a:spcPts val="0"/>
              </a:spcAft>
              <a:buNone/>
            </a:pPr>
            <a:r>
              <a:t/>
            </a:r>
            <a:endParaRPr sz="1100">
              <a:latin typeface="Lato"/>
              <a:ea typeface="Lato"/>
              <a:cs typeface="Lato"/>
              <a:sym typeface="Lato"/>
            </a:endParaRPr>
          </a:p>
          <a:p>
            <a:pPr indent="0" lvl="0" marL="0" rtl="0" algn="l">
              <a:spcBef>
                <a:spcPts val="0"/>
              </a:spcBef>
              <a:spcAft>
                <a:spcPts val="0"/>
              </a:spcAft>
              <a:buNone/>
            </a:pPr>
            <a:r>
              <a:rPr lang="en" sz="1100">
                <a:latin typeface="Lato"/>
                <a:ea typeface="Lato"/>
                <a:cs typeface="Lato"/>
                <a:sym typeface="Lato"/>
              </a:rPr>
              <a:t>A model with </a:t>
            </a:r>
            <a:r>
              <a:rPr b="1" lang="en" sz="1100">
                <a:latin typeface="Lato"/>
                <a:ea typeface="Lato"/>
                <a:cs typeface="Lato"/>
                <a:sym typeface="Lato"/>
              </a:rPr>
              <a:t>5 true variables and 5 </a:t>
            </a:r>
            <a:r>
              <a:rPr b="1" lang="en" sz="1100">
                <a:latin typeface="Lato"/>
                <a:ea typeface="Lato"/>
                <a:cs typeface="Lato"/>
                <a:sym typeface="Lato"/>
              </a:rPr>
              <a:t>nuisance</a:t>
            </a:r>
            <a:r>
              <a:rPr b="1" lang="en" sz="1100">
                <a:latin typeface="Lato"/>
                <a:ea typeface="Lato"/>
                <a:cs typeface="Lato"/>
                <a:sym typeface="Lato"/>
              </a:rPr>
              <a:t> variables</a:t>
            </a:r>
            <a:r>
              <a:rPr lang="en" sz="1100">
                <a:latin typeface="Lato"/>
                <a:ea typeface="Lato"/>
                <a:cs typeface="Lato"/>
                <a:sym typeface="Lato"/>
              </a:rPr>
              <a:t> will predict with much greater accuracy than a model with </a:t>
            </a:r>
            <a:r>
              <a:rPr b="1" lang="en" sz="1100">
                <a:latin typeface="Lato"/>
                <a:ea typeface="Lato"/>
                <a:cs typeface="Lato"/>
                <a:sym typeface="Lato"/>
              </a:rPr>
              <a:t>5 true variables and 100’s of </a:t>
            </a:r>
            <a:r>
              <a:rPr b="1" lang="en" sz="1100">
                <a:latin typeface="Lato"/>
                <a:ea typeface="Lato"/>
                <a:cs typeface="Lato"/>
                <a:sym typeface="Lato"/>
              </a:rPr>
              <a:t>nuisance</a:t>
            </a:r>
            <a:r>
              <a:rPr b="1" lang="en" sz="1100">
                <a:latin typeface="Lato"/>
                <a:ea typeface="Lato"/>
                <a:cs typeface="Lato"/>
                <a:sym typeface="Lato"/>
              </a:rPr>
              <a:t> variables.</a:t>
            </a:r>
            <a:r>
              <a:rPr lang="en" sz="1100">
                <a:latin typeface="Lato"/>
                <a:ea typeface="Lato"/>
                <a:cs typeface="Lato"/>
                <a:sym typeface="Lato"/>
              </a:rPr>
              <a:t> </a:t>
            </a:r>
            <a:endParaRPr sz="1100">
              <a:latin typeface="Lato"/>
              <a:ea typeface="Lato"/>
              <a:cs typeface="Lato"/>
              <a:sym typeface="Lato"/>
            </a:endParaRPr>
          </a:p>
          <a:p>
            <a:pPr indent="0" lvl="0" marL="0" rtl="0" algn="l">
              <a:spcBef>
                <a:spcPts val="0"/>
              </a:spcBef>
              <a:spcAft>
                <a:spcPts val="0"/>
              </a:spcAft>
              <a:buNone/>
            </a:pPr>
            <a:r>
              <a:t/>
            </a:r>
            <a:endParaRPr sz="1100">
              <a:latin typeface="Lato"/>
              <a:ea typeface="Lato"/>
              <a:cs typeface="Lato"/>
              <a:sym typeface="Lato"/>
            </a:endParaRPr>
          </a:p>
          <a:p>
            <a:pPr indent="0" lvl="0" marL="0" rtl="0" algn="l">
              <a:spcBef>
                <a:spcPts val="0"/>
              </a:spcBef>
              <a:spcAft>
                <a:spcPts val="0"/>
              </a:spcAft>
              <a:buNone/>
            </a:pPr>
            <a:r>
              <a:rPr lang="en" sz="1100">
                <a:latin typeface="Lato"/>
                <a:ea typeface="Lato"/>
                <a:cs typeface="Lato"/>
                <a:sym typeface="Lato"/>
              </a:rPr>
              <a:t>Leaving the calculation strictly up to a machine can prove to be  fatal to very large model.</a:t>
            </a:r>
            <a:endParaRPr sz="1100">
              <a:latin typeface="Lato"/>
              <a:ea typeface="Lato"/>
              <a:cs typeface="Lato"/>
              <a:sym typeface="Lato"/>
            </a:endParaRPr>
          </a:p>
        </p:txBody>
      </p:sp>
      <p:pic>
        <p:nvPicPr>
          <p:cNvPr descr="Graphics Illustration Portable Network Graphics, broken machine ..." id="181" name="Google Shape;181;p22"/>
          <p:cNvPicPr preferRelativeResize="0"/>
          <p:nvPr/>
        </p:nvPicPr>
        <p:blipFill>
          <a:blip r:embed="rId3">
            <a:alphaModFix/>
          </a:blip>
          <a:stretch>
            <a:fillRect/>
          </a:stretch>
        </p:blipFill>
        <p:spPr>
          <a:xfrm>
            <a:off x="6574800" y="2397763"/>
            <a:ext cx="2314575" cy="19716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Google Shape;186;p23"/>
          <p:cNvSpPr txBox="1"/>
          <p:nvPr>
            <p:ph type="title"/>
          </p:nvPr>
        </p:nvSpPr>
        <p:spPr>
          <a:xfrm>
            <a:off x="727650" y="13293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Perform a Backward </a:t>
            </a:r>
            <a:r>
              <a:rPr lang="en"/>
              <a:t>Elimination</a:t>
            </a:r>
            <a:r>
              <a:rPr lang="en"/>
              <a:t> Stepwise Regression On The Same Model </a:t>
            </a:r>
            <a:endParaRPr/>
          </a:p>
        </p:txBody>
      </p:sp>
      <p:pic>
        <p:nvPicPr>
          <p:cNvPr id="187" name="Google Shape;187;p23"/>
          <p:cNvPicPr preferRelativeResize="0"/>
          <p:nvPr/>
        </p:nvPicPr>
        <p:blipFill>
          <a:blip r:embed="rId3">
            <a:alphaModFix/>
          </a:blip>
          <a:stretch>
            <a:fillRect/>
          </a:stretch>
        </p:blipFill>
        <p:spPr>
          <a:xfrm>
            <a:off x="270450" y="2628725"/>
            <a:ext cx="6759249" cy="1344275"/>
          </a:xfrm>
          <a:prstGeom prst="rect">
            <a:avLst/>
          </a:prstGeom>
          <a:noFill/>
          <a:ln>
            <a:noFill/>
          </a:ln>
        </p:spPr>
      </p:pic>
      <p:sp>
        <p:nvSpPr>
          <p:cNvPr id="188" name="Google Shape;188;p23"/>
          <p:cNvSpPr/>
          <p:nvPr/>
        </p:nvSpPr>
        <p:spPr>
          <a:xfrm>
            <a:off x="4453975" y="3444538"/>
            <a:ext cx="1013100" cy="112500"/>
          </a:xfrm>
          <a:prstGeom prst="rightArrow">
            <a:avLst>
              <a:gd fmla="val 50000" name="adj1"/>
              <a:gd fmla="val 50000" name="adj2"/>
            </a:avLst>
          </a:prstGeom>
          <a:noFill/>
          <a:ln cap="flat" cmpd="sng" w="9525">
            <a:solidFill>
              <a:srgbClr val="8E7CC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23"/>
          <p:cNvSpPr txBox="1"/>
          <p:nvPr/>
        </p:nvSpPr>
        <p:spPr>
          <a:xfrm>
            <a:off x="5467075" y="3233200"/>
            <a:ext cx="2226600" cy="535200"/>
          </a:xfrm>
          <a:prstGeom prst="rect">
            <a:avLst/>
          </a:prstGeom>
          <a:noFill/>
          <a:ln cap="flat" cmpd="sng" w="9525">
            <a:solidFill>
              <a:srgbClr val="8E7CC3"/>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000"/>
              <a:t>Performs a </a:t>
            </a:r>
            <a:r>
              <a:rPr b="1" lang="en" sz="1000"/>
              <a:t>backward stepwise Procedure on </a:t>
            </a:r>
            <a:r>
              <a:rPr i="1" lang="en" sz="1000"/>
              <a:t>benchLinearModel</a:t>
            </a:r>
            <a:endParaRPr i="1" sz="1000"/>
          </a:p>
        </p:txBody>
      </p:sp>
      <p:sp>
        <p:nvSpPr>
          <p:cNvPr id="190" name="Google Shape;190;p23"/>
          <p:cNvSpPr txBox="1"/>
          <p:nvPr/>
        </p:nvSpPr>
        <p:spPr>
          <a:xfrm>
            <a:off x="4518000" y="4338275"/>
            <a:ext cx="3264900" cy="475800"/>
          </a:xfrm>
          <a:prstGeom prst="rect">
            <a:avLst/>
          </a:prstGeom>
          <a:noFill/>
          <a:ln cap="flat" cmpd="sng" w="9525">
            <a:solidFill>
              <a:srgbClr val="FF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980000"/>
                </a:solidFill>
              </a:rPr>
              <a:t>But What is a Backward Stepwise Regression?  View the next slide to find out!</a:t>
            </a:r>
            <a:endParaRPr sz="1000">
              <a:solidFill>
                <a:srgbClr val="98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sp>
        <p:nvSpPr>
          <p:cNvPr id="195" name="Google Shape;195;p2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Backward Elimination Stepwise Regression</a:t>
            </a:r>
            <a:endParaRPr/>
          </a:p>
        </p:txBody>
      </p:sp>
      <p:sp>
        <p:nvSpPr>
          <p:cNvPr id="196" name="Google Shape;196;p24"/>
          <p:cNvSpPr txBox="1"/>
          <p:nvPr>
            <p:ph idx="1" type="body"/>
          </p:nvPr>
        </p:nvSpPr>
        <p:spPr>
          <a:xfrm>
            <a:off x="457675" y="2957575"/>
            <a:ext cx="3535200" cy="878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1000">
                <a:solidFill>
                  <a:srgbClr val="434343"/>
                </a:solidFill>
                <a:highlight>
                  <a:srgbClr val="FFFFFF"/>
                </a:highlight>
                <a:latin typeface="Arial"/>
                <a:ea typeface="Arial"/>
                <a:cs typeface="Arial"/>
                <a:sym typeface="Arial"/>
              </a:rPr>
              <a:t>Backward elimination</a:t>
            </a:r>
            <a:r>
              <a:rPr lang="en" sz="1000">
                <a:solidFill>
                  <a:srgbClr val="434343"/>
                </a:solidFill>
                <a:highlight>
                  <a:srgbClr val="FFFFFF"/>
                </a:highlight>
                <a:latin typeface="Arial"/>
                <a:ea typeface="Arial"/>
                <a:cs typeface="Arial"/>
                <a:sym typeface="Arial"/>
              </a:rPr>
              <a:t> is almost opposite to forward stepwise. In that, you start with a model that includes every possible variable and eliminate the </a:t>
            </a:r>
            <a:r>
              <a:rPr lang="en" sz="1000">
                <a:solidFill>
                  <a:srgbClr val="434343"/>
                </a:solidFill>
                <a:highlight>
                  <a:srgbClr val="FFFFFF"/>
                </a:highlight>
                <a:uFill>
                  <a:noFill/>
                </a:uFill>
                <a:latin typeface="Arial"/>
                <a:ea typeface="Arial"/>
                <a:cs typeface="Arial"/>
                <a:sym typeface="Arial"/>
                <a:hlinkClick r:id="rId3"/>
              </a:rPr>
              <a:t>extraneous variables</a:t>
            </a:r>
            <a:r>
              <a:rPr lang="en" sz="1000">
                <a:solidFill>
                  <a:srgbClr val="434343"/>
                </a:solidFill>
                <a:highlight>
                  <a:srgbClr val="FFFFFF"/>
                </a:highlight>
                <a:latin typeface="Arial"/>
                <a:ea typeface="Arial"/>
                <a:cs typeface="Arial"/>
                <a:sym typeface="Arial"/>
              </a:rPr>
              <a:t> one by one.</a:t>
            </a:r>
            <a:endParaRPr>
              <a:solidFill>
                <a:srgbClr val="434343"/>
              </a:solidFill>
            </a:endParaRPr>
          </a:p>
        </p:txBody>
      </p:sp>
      <p:sp>
        <p:nvSpPr>
          <p:cNvPr id="197" name="Google Shape;197;p24"/>
          <p:cNvSpPr txBox="1"/>
          <p:nvPr>
            <p:ph idx="1" type="body"/>
          </p:nvPr>
        </p:nvSpPr>
        <p:spPr>
          <a:xfrm>
            <a:off x="5096525" y="2521425"/>
            <a:ext cx="3535200" cy="2024100"/>
          </a:xfrm>
          <a:prstGeom prst="rect">
            <a:avLst/>
          </a:prstGeom>
        </p:spPr>
        <p:txBody>
          <a:bodyPr anchorCtr="0" anchor="t" bIns="91425" lIns="91425" spcFirstLastPara="1" rIns="91425" wrap="square" tIns="91425">
            <a:noAutofit/>
          </a:bodyPr>
          <a:lstStyle/>
          <a:p>
            <a:pPr indent="-292100" lvl="0" marL="457200" marR="0" rtl="0" algn="l">
              <a:spcBef>
                <a:spcPts val="0"/>
              </a:spcBef>
              <a:spcAft>
                <a:spcPts val="0"/>
              </a:spcAft>
              <a:buClr>
                <a:srgbClr val="434343"/>
              </a:buClr>
              <a:buSzPts val="1000"/>
              <a:buAutoNum type="arabicPeriod"/>
            </a:pPr>
            <a:r>
              <a:rPr lang="en" sz="1000">
                <a:solidFill>
                  <a:srgbClr val="434343"/>
                </a:solidFill>
                <a:highlight>
                  <a:srgbClr val="FFFFFF"/>
                </a:highlight>
              </a:rPr>
              <a:t>Start with a model that has all the predictors in it, and search for the predictor with the highest significance value</a:t>
            </a:r>
            <a:endParaRPr sz="1000">
              <a:solidFill>
                <a:srgbClr val="434343"/>
              </a:solidFill>
              <a:highlight>
                <a:srgbClr val="FFFFFF"/>
              </a:highlight>
            </a:endParaRPr>
          </a:p>
          <a:p>
            <a:pPr indent="-292100" lvl="0" marL="457200" marR="0" rtl="0" algn="l">
              <a:spcBef>
                <a:spcPts val="0"/>
              </a:spcBef>
              <a:spcAft>
                <a:spcPts val="0"/>
              </a:spcAft>
              <a:buClr>
                <a:srgbClr val="434343"/>
              </a:buClr>
              <a:buSzPts val="1000"/>
              <a:buAutoNum type="arabicPeriod"/>
            </a:pPr>
            <a:r>
              <a:rPr lang="en" sz="1000">
                <a:solidFill>
                  <a:srgbClr val="434343"/>
                </a:solidFill>
                <a:highlight>
                  <a:srgbClr val="FFFFFF"/>
                </a:highlight>
              </a:rPr>
              <a:t>Remove that predictor from the model if its significance level is greater than a value you have chosen. The lower the significance level the more strict the model will be .</a:t>
            </a:r>
            <a:endParaRPr sz="1000">
              <a:solidFill>
                <a:srgbClr val="434343"/>
              </a:solidFill>
              <a:highlight>
                <a:srgbClr val="FFFFFF"/>
              </a:highlight>
            </a:endParaRPr>
          </a:p>
          <a:p>
            <a:pPr indent="-292100" lvl="0" marL="457200" marR="0" rtl="0" algn="l">
              <a:spcBef>
                <a:spcPts val="0"/>
              </a:spcBef>
              <a:spcAft>
                <a:spcPts val="0"/>
              </a:spcAft>
              <a:buClr>
                <a:srgbClr val="434343"/>
              </a:buClr>
              <a:buSzPts val="1000"/>
              <a:buAutoNum type="arabicPeriod"/>
            </a:pPr>
            <a:r>
              <a:rPr lang="en" sz="1000">
                <a:solidFill>
                  <a:srgbClr val="434343"/>
                </a:solidFill>
                <a:highlight>
                  <a:srgbClr val="FFFFFF"/>
                </a:highlight>
              </a:rPr>
              <a:t>Repeat step two until you have a model that consists of predictors with a significance level all above your chose value</a:t>
            </a:r>
            <a:endParaRPr sz="1000">
              <a:solidFill>
                <a:srgbClr val="434343"/>
              </a:solidFill>
              <a:highlight>
                <a:srgbClr val="FFFFFF"/>
              </a:highlight>
            </a:endParaRPr>
          </a:p>
          <a:p>
            <a:pPr indent="0" lvl="0" marL="0" marR="0" rtl="0" algn="l">
              <a:spcBef>
                <a:spcPts val="0"/>
              </a:spcBef>
              <a:spcAft>
                <a:spcPts val="0"/>
              </a:spcAft>
              <a:buNone/>
            </a:pPr>
            <a:r>
              <a:t/>
            </a:r>
            <a:endParaRPr/>
          </a:p>
        </p:txBody>
      </p:sp>
      <p:pic>
        <p:nvPicPr>
          <p:cNvPr descr="Bracket Clipart - Transparent Curly Brackets Png , Transparent ..." id="198" name="Google Shape;198;p24"/>
          <p:cNvPicPr preferRelativeResize="0"/>
          <p:nvPr/>
        </p:nvPicPr>
        <p:blipFill rotWithShape="1">
          <a:blip r:embed="rId4">
            <a:alphaModFix/>
          </a:blip>
          <a:srcRect b="0" l="27294" r="19778" t="0"/>
          <a:stretch/>
        </p:blipFill>
        <p:spPr>
          <a:xfrm>
            <a:off x="4186413" y="2345527"/>
            <a:ext cx="716550" cy="2199998"/>
          </a:xfrm>
          <a:prstGeom prst="rect">
            <a:avLst/>
          </a:prstGeom>
          <a:noFill/>
          <a:ln>
            <a:noFill/>
          </a:ln>
        </p:spPr>
      </p:pic>
      <p:sp>
        <p:nvSpPr>
          <p:cNvPr id="199" name="Google Shape;199;p24"/>
          <p:cNvSpPr txBox="1"/>
          <p:nvPr/>
        </p:nvSpPr>
        <p:spPr>
          <a:xfrm>
            <a:off x="535250" y="4545525"/>
            <a:ext cx="3264900" cy="459000"/>
          </a:xfrm>
          <a:prstGeom prst="rect">
            <a:avLst/>
          </a:prstGeom>
          <a:noFill/>
          <a:ln cap="flat" cmpd="sng" w="9525">
            <a:solidFill>
              <a:srgbClr val="FF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980000"/>
                </a:solidFill>
              </a:rPr>
              <a:t>The default program cuts off values of p greater than 0.3</a:t>
            </a:r>
            <a:endParaRPr sz="1000">
              <a:solidFill>
                <a:srgbClr val="98000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sp>
        <p:nvSpPr>
          <p:cNvPr id="204" name="Google Shape;204;p2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Step 2 Extended</a:t>
            </a:r>
            <a:endParaRPr/>
          </a:p>
        </p:txBody>
      </p:sp>
      <p:pic>
        <p:nvPicPr>
          <p:cNvPr id="205" name="Google Shape;205;p25"/>
          <p:cNvPicPr preferRelativeResize="0"/>
          <p:nvPr/>
        </p:nvPicPr>
        <p:blipFill>
          <a:blip r:embed="rId3">
            <a:alphaModFix/>
          </a:blip>
          <a:stretch>
            <a:fillRect/>
          </a:stretch>
        </p:blipFill>
        <p:spPr>
          <a:xfrm>
            <a:off x="146450" y="1968717"/>
            <a:ext cx="5634502" cy="1527450"/>
          </a:xfrm>
          <a:prstGeom prst="rect">
            <a:avLst/>
          </a:prstGeom>
          <a:noFill/>
          <a:ln cap="flat" cmpd="sng" w="9525">
            <a:solidFill>
              <a:srgbClr val="434343"/>
            </a:solidFill>
            <a:prstDash val="solid"/>
            <a:round/>
            <a:headEnd len="sm" w="sm" type="none"/>
            <a:tailEnd len="sm" w="sm" type="none"/>
          </a:ln>
        </p:spPr>
      </p:pic>
      <p:pic>
        <p:nvPicPr>
          <p:cNvPr id="206" name="Google Shape;206;p25"/>
          <p:cNvPicPr preferRelativeResize="0"/>
          <p:nvPr/>
        </p:nvPicPr>
        <p:blipFill rotWithShape="1">
          <a:blip r:embed="rId4">
            <a:alphaModFix/>
          </a:blip>
          <a:srcRect b="0" l="4145" r="3925" t="0"/>
          <a:stretch/>
        </p:blipFill>
        <p:spPr>
          <a:xfrm>
            <a:off x="146450" y="3611045"/>
            <a:ext cx="5634501" cy="1365530"/>
          </a:xfrm>
          <a:prstGeom prst="rect">
            <a:avLst/>
          </a:prstGeom>
          <a:noFill/>
          <a:ln cap="flat" cmpd="sng" w="9525">
            <a:solidFill>
              <a:srgbClr val="434343"/>
            </a:solidFill>
            <a:prstDash val="solid"/>
            <a:round/>
            <a:headEnd len="sm" w="sm" type="none"/>
            <a:tailEnd len="sm" w="sm" type="none"/>
          </a:ln>
        </p:spPr>
      </p:pic>
      <p:sp>
        <p:nvSpPr>
          <p:cNvPr id="207" name="Google Shape;207;p25"/>
          <p:cNvSpPr/>
          <p:nvPr/>
        </p:nvSpPr>
        <p:spPr>
          <a:xfrm>
            <a:off x="5827750" y="2178600"/>
            <a:ext cx="734100" cy="112500"/>
          </a:xfrm>
          <a:prstGeom prst="rightArrow">
            <a:avLst>
              <a:gd fmla="val 50000" name="adj1"/>
              <a:gd fmla="val 50000" name="adj2"/>
            </a:avLst>
          </a:prstGeom>
          <a:noFill/>
          <a:ln cap="flat" cmpd="sng" w="9525">
            <a:solidFill>
              <a:srgbClr val="8E7CC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25"/>
          <p:cNvSpPr txBox="1"/>
          <p:nvPr/>
        </p:nvSpPr>
        <p:spPr>
          <a:xfrm>
            <a:off x="6561750" y="1999500"/>
            <a:ext cx="2044800" cy="596700"/>
          </a:xfrm>
          <a:prstGeom prst="rect">
            <a:avLst/>
          </a:prstGeom>
          <a:noFill/>
          <a:ln cap="flat" cmpd="sng" w="9525">
            <a:solidFill>
              <a:srgbClr val="8E7CC3"/>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000"/>
              <a:t>Notice how all of the predictors except </a:t>
            </a:r>
            <a:r>
              <a:rPr i="1" lang="en" sz="1000"/>
              <a:t>pullups</a:t>
            </a:r>
            <a:r>
              <a:rPr i="1" lang="en" sz="1000"/>
              <a:t> </a:t>
            </a:r>
            <a:r>
              <a:rPr lang="en" sz="1000"/>
              <a:t>are in the model. Pullups was the first removed. </a:t>
            </a:r>
            <a:endParaRPr sz="1000"/>
          </a:p>
        </p:txBody>
      </p:sp>
      <p:sp>
        <p:nvSpPr>
          <p:cNvPr id="209" name="Google Shape;209;p25"/>
          <p:cNvSpPr/>
          <p:nvPr/>
        </p:nvSpPr>
        <p:spPr>
          <a:xfrm>
            <a:off x="5780950" y="3275100"/>
            <a:ext cx="734100" cy="112500"/>
          </a:xfrm>
          <a:prstGeom prst="rightArrow">
            <a:avLst>
              <a:gd fmla="val 50000" name="adj1"/>
              <a:gd fmla="val 50000" name="adj2"/>
            </a:avLst>
          </a:prstGeom>
          <a:noFill/>
          <a:ln cap="flat" cmpd="sng" w="9525">
            <a:solidFill>
              <a:srgbClr val="8E7CC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25"/>
          <p:cNvSpPr txBox="1"/>
          <p:nvPr/>
        </p:nvSpPr>
        <p:spPr>
          <a:xfrm>
            <a:off x="6561750" y="3033000"/>
            <a:ext cx="2226600" cy="596700"/>
          </a:xfrm>
          <a:prstGeom prst="rect">
            <a:avLst/>
          </a:prstGeom>
          <a:noFill/>
          <a:ln cap="flat" cmpd="sng" w="9525">
            <a:solidFill>
              <a:srgbClr val="8E7CC3"/>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Lato"/>
                <a:ea typeface="Lato"/>
                <a:cs typeface="Lato"/>
                <a:sym typeface="Lato"/>
              </a:rPr>
              <a:t>Notice how </a:t>
            </a:r>
            <a:r>
              <a:rPr i="1" lang="en" sz="1000">
                <a:latin typeface="Lato"/>
                <a:ea typeface="Lato"/>
                <a:cs typeface="Lato"/>
                <a:sym typeface="Lato"/>
              </a:rPr>
              <a:t>situps</a:t>
            </a:r>
            <a:r>
              <a:rPr lang="en" sz="1000">
                <a:latin typeface="Lato"/>
                <a:ea typeface="Lato"/>
                <a:cs typeface="Lato"/>
                <a:sym typeface="Lato"/>
              </a:rPr>
              <a:t> significance level &gt;&gt; 0.3, clearly showing it should be removed from the model</a:t>
            </a:r>
            <a:endParaRPr sz="1000">
              <a:latin typeface="Lato"/>
              <a:ea typeface="Lato"/>
              <a:cs typeface="Lato"/>
              <a:sym typeface="Lato"/>
            </a:endParaRPr>
          </a:p>
        </p:txBody>
      </p:sp>
      <p:sp>
        <p:nvSpPr>
          <p:cNvPr id="211" name="Google Shape;211;p25"/>
          <p:cNvSpPr/>
          <p:nvPr/>
        </p:nvSpPr>
        <p:spPr>
          <a:xfrm>
            <a:off x="5827650" y="4275025"/>
            <a:ext cx="734100" cy="112500"/>
          </a:xfrm>
          <a:prstGeom prst="rightArrow">
            <a:avLst>
              <a:gd fmla="val 50000" name="adj1"/>
              <a:gd fmla="val 50000" name="adj2"/>
            </a:avLst>
          </a:prstGeom>
          <a:noFill/>
          <a:ln cap="flat" cmpd="sng" w="9525">
            <a:solidFill>
              <a:srgbClr val="8E7CC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25"/>
          <p:cNvSpPr txBox="1"/>
          <p:nvPr/>
        </p:nvSpPr>
        <p:spPr>
          <a:xfrm>
            <a:off x="6561750" y="3950275"/>
            <a:ext cx="2226600" cy="900900"/>
          </a:xfrm>
          <a:prstGeom prst="rect">
            <a:avLst/>
          </a:prstGeom>
          <a:noFill/>
          <a:ln cap="flat" cmpd="sng" w="9525">
            <a:solidFill>
              <a:srgbClr val="8E7CC3"/>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i="1" lang="en" sz="1000">
                <a:latin typeface="Lato"/>
                <a:ea typeface="Lato"/>
                <a:cs typeface="Lato"/>
                <a:sym typeface="Lato"/>
              </a:rPr>
              <a:t>situps </a:t>
            </a:r>
            <a:r>
              <a:rPr lang="en" sz="1000">
                <a:latin typeface="Lato"/>
                <a:ea typeface="Lato"/>
                <a:cs typeface="Lato"/>
                <a:sym typeface="Lato"/>
              </a:rPr>
              <a:t>is removed from the model and the remaining predictor’s significance levels are decreased. No more predictors need to be removed because all p &lt;0.3</a:t>
            </a:r>
            <a:endParaRPr sz="1000">
              <a:latin typeface="Lato"/>
              <a:ea typeface="Lato"/>
              <a:cs typeface="Lato"/>
              <a:sym typeface="Lato"/>
            </a:endParaRPr>
          </a:p>
        </p:txBody>
      </p:sp>
      <p:sp>
        <p:nvSpPr>
          <p:cNvPr id="213" name="Google Shape;213;p25"/>
          <p:cNvSpPr txBox="1"/>
          <p:nvPr/>
        </p:nvSpPr>
        <p:spPr>
          <a:xfrm rot="5400000">
            <a:off x="3641825" y="2531600"/>
            <a:ext cx="1137900" cy="443400"/>
          </a:xfrm>
          <a:prstGeom prst="rect">
            <a:avLst/>
          </a:prstGeom>
          <a:noFill/>
          <a:ln cap="flat" cmpd="sng" w="9525">
            <a:solidFill>
              <a:srgbClr val="98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sz="1000">
              <a:latin typeface="Lato"/>
              <a:ea typeface="Lato"/>
              <a:cs typeface="Lato"/>
              <a:sym typeface="Lato"/>
            </a:endParaRPr>
          </a:p>
        </p:txBody>
      </p:sp>
      <p:sp>
        <p:nvSpPr>
          <p:cNvPr id="214" name="Google Shape;214;p25"/>
          <p:cNvSpPr txBox="1"/>
          <p:nvPr/>
        </p:nvSpPr>
        <p:spPr>
          <a:xfrm rot="5400000">
            <a:off x="3735725" y="4165973"/>
            <a:ext cx="950100" cy="443400"/>
          </a:xfrm>
          <a:prstGeom prst="rect">
            <a:avLst/>
          </a:prstGeom>
          <a:noFill/>
          <a:ln cap="flat" cmpd="sng" w="9525">
            <a:solidFill>
              <a:srgbClr val="98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sz="1000">
              <a:latin typeface="Lato"/>
              <a:ea typeface="Lato"/>
              <a:cs typeface="Lato"/>
              <a:sym typeface="Lato"/>
            </a:endParaRPr>
          </a:p>
        </p:txBody>
      </p:sp>
      <p:sp>
        <p:nvSpPr>
          <p:cNvPr id="215" name="Google Shape;215;p25"/>
          <p:cNvSpPr txBox="1"/>
          <p:nvPr/>
        </p:nvSpPr>
        <p:spPr>
          <a:xfrm>
            <a:off x="4947625" y="607050"/>
            <a:ext cx="2350500" cy="59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Lato"/>
              <a:ea typeface="Lato"/>
              <a:cs typeface="Lato"/>
              <a:sym typeface="Lato"/>
            </a:endParaRPr>
          </a:p>
        </p:txBody>
      </p:sp>
      <p:sp>
        <p:nvSpPr>
          <p:cNvPr id="216" name="Google Shape;216;p25"/>
          <p:cNvSpPr txBox="1"/>
          <p:nvPr/>
        </p:nvSpPr>
        <p:spPr>
          <a:xfrm>
            <a:off x="4432475" y="736500"/>
            <a:ext cx="3827700" cy="596700"/>
          </a:xfrm>
          <a:prstGeom prst="rect">
            <a:avLst/>
          </a:prstGeom>
          <a:noFill/>
          <a:ln cap="flat" cmpd="sng" w="9525">
            <a:solidFill>
              <a:srgbClr val="FF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990000"/>
                </a:solidFill>
              </a:rPr>
              <a:t>You may have noticed that both forward selection and backwards elimination produced the same model. This is </a:t>
            </a:r>
            <a:r>
              <a:rPr b="1" lang="en" sz="1000">
                <a:solidFill>
                  <a:srgbClr val="990000"/>
                </a:solidFill>
              </a:rPr>
              <a:t>NOT </a:t>
            </a:r>
            <a:r>
              <a:rPr lang="en" sz="1000">
                <a:solidFill>
                  <a:srgbClr val="990000"/>
                </a:solidFill>
              </a:rPr>
              <a:t> </a:t>
            </a:r>
            <a:r>
              <a:rPr lang="en" sz="1000">
                <a:solidFill>
                  <a:srgbClr val="990000"/>
                </a:solidFill>
              </a:rPr>
              <a:t>guaranteed.</a:t>
            </a:r>
            <a:endParaRPr sz="1000">
              <a:solidFill>
                <a:srgbClr val="9900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0" name="Shape 220"/>
        <p:cNvGrpSpPr/>
        <p:nvPr/>
      </p:nvGrpSpPr>
      <p:grpSpPr>
        <a:xfrm>
          <a:off x="0" y="0"/>
          <a:ext cx="0" cy="0"/>
          <a:chOff x="0" y="0"/>
          <a:chExt cx="0" cy="0"/>
        </a:xfrm>
      </p:grpSpPr>
      <p:sp>
        <p:nvSpPr>
          <p:cNvPr id="221" name="Google Shape;221;p2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Is There A Downside?</a:t>
            </a:r>
            <a:endParaRPr/>
          </a:p>
        </p:txBody>
      </p:sp>
      <p:sp>
        <p:nvSpPr>
          <p:cNvPr id="222" name="Google Shape;222;p26"/>
          <p:cNvSpPr txBox="1"/>
          <p:nvPr>
            <p:ph idx="1" type="body"/>
          </p:nvPr>
        </p:nvSpPr>
        <p:spPr>
          <a:xfrm>
            <a:off x="729450" y="2078875"/>
            <a:ext cx="5025000" cy="101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Arial"/>
                <a:ea typeface="Arial"/>
                <a:cs typeface="Arial"/>
                <a:sym typeface="Arial"/>
              </a:rPr>
              <a:t>The downside to backwards selection are similar to those of forward selection. If you have enough predictors you are bound to add one into the model that is not actually beneficial to prediction strength.</a:t>
            </a:r>
            <a:endParaRPr sz="1200">
              <a:latin typeface="Arial"/>
              <a:ea typeface="Arial"/>
              <a:cs typeface="Arial"/>
              <a:sym typeface="Arial"/>
            </a:endParaRPr>
          </a:p>
          <a:p>
            <a:pPr indent="0" lvl="0" marL="0" rtl="0" algn="l">
              <a:spcBef>
                <a:spcPts val="1600"/>
              </a:spcBef>
              <a:spcAft>
                <a:spcPts val="1600"/>
              </a:spcAft>
              <a:buNone/>
            </a:pPr>
            <a:r>
              <a:t/>
            </a:r>
            <a:endParaRPr/>
          </a:p>
        </p:txBody>
      </p:sp>
      <p:sp>
        <p:nvSpPr>
          <p:cNvPr id="223" name="Google Shape;223;p26"/>
          <p:cNvSpPr txBox="1"/>
          <p:nvPr/>
        </p:nvSpPr>
        <p:spPr>
          <a:xfrm>
            <a:off x="581375" y="3935600"/>
            <a:ext cx="4047900" cy="700800"/>
          </a:xfrm>
          <a:prstGeom prst="rect">
            <a:avLst/>
          </a:prstGeom>
          <a:noFill/>
          <a:ln cap="flat" cmpd="sng" w="9525">
            <a:solidFill>
              <a:srgbClr val="FF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980000"/>
                </a:solidFill>
              </a:rPr>
              <a:t>On the contrary, using backward stepwise eliminates the case in forward stepwise where adding a predictor the model renders predictors that are already considered significant above 0.3.</a:t>
            </a:r>
            <a:endParaRPr sz="1000">
              <a:solidFill>
                <a:srgbClr val="980000"/>
              </a:solidFill>
            </a:endParaRPr>
          </a:p>
        </p:txBody>
      </p:sp>
      <p:pic>
        <p:nvPicPr>
          <p:cNvPr descr="Downside Isolated Stock Illustrations – 18 Downside Isolated Stock ..." id="224" name="Google Shape;224;p26"/>
          <p:cNvPicPr preferRelativeResize="0"/>
          <p:nvPr/>
        </p:nvPicPr>
        <p:blipFill rotWithShape="1">
          <a:blip r:embed="rId3">
            <a:alphaModFix/>
          </a:blip>
          <a:srcRect b="9535" l="0" r="0" t="0"/>
          <a:stretch/>
        </p:blipFill>
        <p:spPr>
          <a:xfrm>
            <a:off x="5900850" y="2808825"/>
            <a:ext cx="2756725" cy="18275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8" name="Shape 228"/>
        <p:cNvGrpSpPr/>
        <p:nvPr/>
      </p:nvGrpSpPr>
      <p:grpSpPr>
        <a:xfrm>
          <a:off x="0" y="0"/>
          <a:ext cx="0" cy="0"/>
          <a:chOff x="0" y="0"/>
          <a:chExt cx="0" cy="0"/>
        </a:xfrm>
      </p:grpSpPr>
      <p:sp>
        <p:nvSpPr>
          <p:cNvPr id="229" name="Google Shape;229;p2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Perform Bidirectional </a:t>
            </a:r>
            <a:r>
              <a:rPr lang="en"/>
              <a:t>Elimination</a:t>
            </a:r>
            <a:r>
              <a:rPr lang="en"/>
              <a:t> Stepwise Regression</a:t>
            </a:r>
            <a:endParaRPr/>
          </a:p>
        </p:txBody>
      </p:sp>
      <p:pic>
        <p:nvPicPr>
          <p:cNvPr id="230" name="Google Shape;230;p27"/>
          <p:cNvPicPr preferRelativeResize="0"/>
          <p:nvPr/>
        </p:nvPicPr>
        <p:blipFill>
          <a:blip r:embed="rId3">
            <a:alphaModFix/>
          </a:blip>
          <a:stretch>
            <a:fillRect/>
          </a:stretch>
        </p:blipFill>
        <p:spPr>
          <a:xfrm>
            <a:off x="332950" y="2276200"/>
            <a:ext cx="4818600" cy="1106650"/>
          </a:xfrm>
          <a:prstGeom prst="rect">
            <a:avLst/>
          </a:prstGeom>
          <a:noFill/>
          <a:ln cap="flat" cmpd="sng" w="9525">
            <a:solidFill>
              <a:srgbClr val="EFEFEF"/>
            </a:solidFill>
            <a:prstDash val="solid"/>
            <a:round/>
            <a:headEnd len="sm" w="sm" type="none"/>
            <a:tailEnd len="sm" w="sm" type="none"/>
          </a:ln>
        </p:spPr>
      </p:pic>
      <p:sp>
        <p:nvSpPr>
          <p:cNvPr id="231" name="Google Shape;231;p27"/>
          <p:cNvSpPr/>
          <p:nvPr/>
        </p:nvSpPr>
        <p:spPr>
          <a:xfrm>
            <a:off x="5151550" y="2650800"/>
            <a:ext cx="734100" cy="112500"/>
          </a:xfrm>
          <a:prstGeom prst="rightArrow">
            <a:avLst>
              <a:gd fmla="val 50000" name="adj1"/>
              <a:gd fmla="val 50000" name="adj2"/>
            </a:avLst>
          </a:prstGeom>
          <a:noFill/>
          <a:ln cap="flat" cmpd="sng" w="9525">
            <a:solidFill>
              <a:srgbClr val="8E7CC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27"/>
          <p:cNvSpPr txBox="1"/>
          <p:nvPr/>
        </p:nvSpPr>
        <p:spPr>
          <a:xfrm>
            <a:off x="5885550" y="2471700"/>
            <a:ext cx="2226600" cy="470700"/>
          </a:xfrm>
          <a:prstGeom prst="rect">
            <a:avLst/>
          </a:prstGeom>
          <a:noFill/>
          <a:ln cap="flat" cmpd="sng" w="9525">
            <a:solidFill>
              <a:srgbClr val="8E7CC3"/>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Lato"/>
                <a:ea typeface="Lato"/>
                <a:cs typeface="Lato"/>
                <a:sym typeface="Lato"/>
              </a:rPr>
              <a:t>Performs a </a:t>
            </a:r>
            <a:r>
              <a:rPr b="1" lang="en" sz="1000">
                <a:latin typeface="Lato"/>
                <a:ea typeface="Lato"/>
                <a:cs typeface="Lato"/>
                <a:sym typeface="Lato"/>
              </a:rPr>
              <a:t>bidirectional </a:t>
            </a:r>
            <a:r>
              <a:rPr b="1" lang="en" sz="1000">
                <a:latin typeface="Lato"/>
                <a:ea typeface="Lato"/>
                <a:cs typeface="Lato"/>
                <a:sym typeface="Lato"/>
              </a:rPr>
              <a:t>elimination</a:t>
            </a:r>
            <a:r>
              <a:rPr b="1" lang="en" sz="1000">
                <a:latin typeface="Lato"/>
                <a:ea typeface="Lato"/>
                <a:cs typeface="Lato"/>
                <a:sym typeface="Lato"/>
              </a:rPr>
              <a:t> </a:t>
            </a:r>
            <a:r>
              <a:rPr lang="en" sz="1000">
                <a:latin typeface="Lato"/>
                <a:ea typeface="Lato"/>
                <a:cs typeface="Lato"/>
                <a:sym typeface="Lato"/>
              </a:rPr>
              <a:t>stepwise regression</a:t>
            </a:r>
            <a:endParaRPr sz="1000">
              <a:latin typeface="Lato"/>
              <a:ea typeface="Lato"/>
              <a:cs typeface="Lato"/>
              <a:sym typeface="Lato"/>
            </a:endParaRPr>
          </a:p>
        </p:txBody>
      </p:sp>
      <p:sp>
        <p:nvSpPr>
          <p:cNvPr id="233" name="Google Shape;233;p27"/>
          <p:cNvSpPr txBox="1"/>
          <p:nvPr/>
        </p:nvSpPr>
        <p:spPr>
          <a:xfrm>
            <a:off x="4518000" y="4338275"/>
            <a:ext cx="3264900" cy="475800"/>
          </a:xfrm>
          <a:prstGeom prst="rect">
            <a:avLst/>
          </a:prstGeom>
          <a:noFill/>
          <a:ln cap="flat" cmpd="sng" w="9525">
            <a:solidFill>
              <a:srgbClr val="FF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rgbClr val="980000"/>
                </a:solidFill>
                <a:latin typeface="Lato"/>
                <a:ea typeface="Lato"/>
                <a:cs typeface="Lato"/>
                <a:sym typeface="Lato"/>
              </a:rPr>
              <a:t>What is a Bidirectional Elimination Stepwise Regression? View the next slide to find out. </a:t>
            </a:r>
            <a:endParaRPr sz="1100">
              <a:solidFill>
                <a:srgbClr val="980000"/>
              </a:solidFill>
              <a:latin typeface="Lato"/>
              <a:ea typeface="Lato"/>
              <a:cs typeface="Lato"/>
              <a:sym typeface="La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7" name="Shape 237"/>
        <p:cNvGrpSpPr/>
        <p:nvPr/>
      </p:nvGrpSpPr>
      <p:grpSpPr>
        <a:xfrm>
          <a:off x="0" y="0"/>
          <a:ext cx="0" cy="0"/>
          <a:chOff x="0" y="0"/>
          <a:chExt cx="0" cy="0"/>
        </a:xfrm>
      </p:grpSpPr>
      <p:sp>
        <p:nvSpPr>
          <p:cNvPr id="238" name="Google Shape;238;p2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Bidirectional Elimination </a:t>
            </a:r>
            <a:endParaRPr/>
          </a:p>
        </p:txBody>
      </p:sp>
      <p:sp>
        <p:nvSpPr>
          <p:cNvPr id="239" name="Google Shape;239;p28"/>
          <p:cNvSpPr txBox="1"/>
          <p:nvPr>
            <p:ph idx="1" type="body"/>
          </p:nvPr>
        </p:nvSpPr>
        <p:spPr>
          <a:xfrm>
            <a:off x="457675" y="2797075"/>
            <a:ext cx="3535200" cy="1296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solidFill>
                  <a:srgbClr val="434343"/>
                </a:solidFill>
              </a:rPr>
              <a:t>Bidirectional elimination is essentially a forward selection procedure but with the possibility of deleting a selected </a:t>
            </a:r>
            <a:r>
              <a:rPr lang="en">
                <a:solidFill>
                  <a:srgbClr val="434343"/>
                </a:solidFill>
              </a:rPr>
              <a:t>variable</a:t>
            </a:r>
            <a:r>
              <a:rPr lang="en">
                <a:solidFill>
                  <a:srgbClr val="434343"/>
                </a:solidFill>
              </a:rPr>
              <a:t> at each stage, as in the backward elimination, when there are </a:t>
            </a:r>
            <a:r>
              <a:rPr lang="en">
                <a:solidFill>
                  <a:srgbClr val="434343"/>
                </a:solidFill>
              </a:rPr>
              <a:t>correlations</a:t>
            </a:r>
            <a:r>
              <a:rPr lang="en">
                <a:solidFill>
                  <a:srgbClr val="434343"/>
                </a:solidFill>
              </a:rPr>
              <a:t> between variables</a:t>
            </a:r>
            <a:endParaRPr>
              <a:solidFill>
                <a:srgbClr val="434343"/>
              </a:solidFill>
            </a:endParaRPr>
          </a:p>
        </p:txBody>
      </p:sp>
      <p:sp>
        <p:nvSpPr>
          <p:cNvPr id="240" name="Google Shape;240;p28"/>
          <p:cNvSpPr txBox="1"/>
          <p:nvPr>
            <p:ph idx="1" type="body"/>
          </p:nvPr>
        </p:nvSpPr>
        <p:spPr>
          <a:xfrm>
            <a:off x="5096525" y="2069875"/>
            <a:ext cx="3535200" cy="2024100"/>
          </a:xfrm>
          <a:prstGeom prst="rect">
            <a:avLst/>
          </a:prstGeom>
        </p:spPr>
        <p:txBody>
          <a:bodyPr anchorCtr="0" anchor="t" bIns="91425" lIns="91425" spcFirstLastPara="1" rIns="91425" wrap="square" tIns="91425">
            <a:noAutofit/>
          </a:bodyPr>
          <a:lstStyle/>
          <a:p>
            <a:pPr indent="-292100" lvl="0" marL="457200" marR="0" rtl="0" algn="l">
              <a:spcBef>
                <a:spcPts val="0"/>
              </a:spcBef>
              <a:spcAft>
                <a:spcPts val="0"/>
              </a:spcAft>
              <a:buClr>
                <a:srgbClr val="434343"/>
              </a:buClr>
              <a:buSzPts val="1000"/>
              <a:buFont typeface="Arial"/>
              <a:buAutoNum type="arabicPeriod"/>
            </a:pPr>
            <a:r>
              <a:rPr lang="en" sz="1000">
                <a:solidFill>
                  <a:srgbClr val="434343"/>
                </a:solidFill>
                <a:highlight>
                  <a:srgbClr val="FFFFFF"/>
                </a:highlight>
                <a:latin typeface="Arial"/>
                <a:ea typeface="Arial"/>
                <a:cs typeface="Arial"/>
                <a:sym typeface="Arial"/>
              </a:rPr>
              <a:t>Start with the best single predictor variable by searching through all the individual models with 1 predictor and choosing the one with the least residual sum of squares or the model  that has the lowest p value only if it is below the p value chosen.</a:t>
            </a:r>
            <a:endParaRPr sz="1000">
              <a:solidFill>
                <a:srgbClr val="434343"/>
              </a:solidFill>
              <a:highlight>
                <a:srgbClr val="FFFFFF"/>
              </a:highlight>
              <a:latin typeface="Arial"/>
              <a:ea typeface="Arial"/>
              <a:cs typeface="Arial"/>
              <a:sym typeface="Arial"/>
            </a:endParaRPr>
          </a:p>
          <a:p>
            <a:pPr indent="0" lvl="0" marL="0" marR="0" rtl="0" algn="l">
              <a:spcBef>
                <a:spcPts val="0"/>
              </a:spcBef>
              <a:spcAft>
                <a:spcPts val="0"/>
              </a:spcAft>
              <a:buNone/>
            </a:pPr>
            <a:r>
              <a:t/>
            </a:r>
            <a:endParaRPr sz="1000">
              <a:solidFill>
                <a:srgbClr val="434343"/>
              </a:solidFill>
              <a:highlight>
                <a:srgbClr val="FFFFFF"/>
              </a:highlight>
              <a:latin typeface="Arial"/>
              <a:ea typeface="Arial"/>
              <a:cs typeface="Arial"/>
              <a:sym typeface="Arial"/>
            </a:endParaRPr>
          </a:p>
          <a:p>
            <a:pPr indent="-292100" lvl="0" marL="457200" marR="0" rtl="0" algn="l">
              <a:spcBef>
                <a:spcPts val="0"/>
              </a:spcBef>
              <a:spcAft>
                <a:spcPts val="0"/>
              </a:spcAft>
              <a:buClr>
                <a:srgbClr val="434343"/>
              </a:buClr>
              <a:buSzPts val="1000"/>
              <a:buFont typeface="Arial"/>
              <a:buAutoNum type="arabicPeriod"/>
            </a:pPr>
            <a:r>
              <a:rPr lang="en" sz="1000">
                <a:solidFill>
                  <a:srgbClr val="434343"/>
                </a:solidFill>
                <a:highlight>
                  <a:srgbClr val="FFFFFF"/>
                </a:highlight>
                <a:latin typeface="Arial"/>
                <a:ea typeface="Arial"/>
                <a:cs typeface="Arial"/>
                <a:sym typeface="Arial"/>
              </a:rPr>
              <a:t>You continue building on the model by adding one predictor variable at a time based on the same criteria for the next best model </a:t>
            </a:r>
            <a:r>
              <a:rPr b="1" lang="en" sz="1000">
                <a:solidFill>
                  <a:srgbClr val="434343"/>
                </a:solidFill>
                <a:highlight>
                  <a:srgbClr val="FFFFFF"/>
                </a:highlight>
                <a:latin typeface="Arial"/>
                <a:ea typeface="Arial"/>
                <a:cs typeface="Arial"/>
                <a:sym typeface="Arial"/>
              </a:rPr>
              <a:t>AND </a:t>
            </a:r>
            <a:r>
              <a:rPr lang="en" sz="1000">
                <a:solidFill>
                  <a:srgbClr val="434343"/>
                </a:solidFill>
                <a:highlight>
                  <a:srgbClr val="FFFFFF"/>
                </a:highlight>
                <a:latin typeface="Arial"/>
                <a:ea typeface="Arial"/>
                <a:cs typeface="Arial"/>
                <a:sym typeface="Arial"/>
              </a:rPr>
              <a:t>then remove any variables whose significance level may have increased greater than another p value chosen</a:t>
            </a:r>
            <a:endParaRPr sz="1000">
              <a:solidFill>
                <a:srgbClr val="434343"/>
              </a:solidFill>
              <a:highlight>
                <a:srgbClr val="FFFFFF"/>
              </a:highlight>
              <a:latin typeface="Arial"/>
              <a:ea typeface="Arial"/>
              <a:cs typeface="Arial"/>
              <a:sym typeface="Arial"/>
            </a:endParaRPr>
          </a:p>
          <a:p>
            <a:pPr indent="0" lvl="0" marL="0" marR="0" rtl="0" algn="l">
              <a:spcBef>
                <a:spcPts val="0"/>
              </a:spcBef>
              <a:spcAft>
                <a:spcPts val="0"/>
              </a:spcAft>
              <a:buNone/>
            </a:pPr>
            <a:r>
              <a:t/>
            </a:r>
            <a:endParaRPr sz="1000">
              <a:solidFill>
                <a:srgbClr val="434343"/>
              </a:solidFill>
              <a:highlight>
                <a:srgbClr val="FFFFFF"/>
              </a:highlight>
              <a:latin typeface="Arial"/>
              <a:ea typeface="Arial"/>
              <a:cs typeface="Arial"/>
              <a:sym typeface="Arial"/>
            </a:endParaRPr>
          </a:p>
          <a:p>
            <a:pPr indent="-292100" lvl="0" marL="457200" marR="0" rtl="0" algn="l">
              <a:spcBef>
                <a:spcPts val="0"/>
              </a:spcBef>
              <a:spcAft>
                <a:spcPts val="0"/>
              </a:spcAft>
              <a:buClr>
                <a:srgbClr val="434343"/>
              </a:buClr>
              <a:buSzPts val="1000"/>
              <a:buFont typeface="Arial"/>
              <a:buAutoNum type="arabicPeriod"/>
            </a:pPr>
            <a:r>
              <a:rPr lang="en" sz="1000">
                <a:solidFill>
                  <a:srgbClr val="434343"/>
                </a:solidFill>
                <a:highlight>
                  <a:srgbClr val="FFFFFF"/>
                </a:highlight>
                <a:latin typeface="Arial"/>
                <a:ea typeface="Arial"/>
                <a:cs typeface="Arial"/>
                <a:sym typeface="Arial"/>
              </a:rPr>
              <a:t>Continue until their are either no predictors left to add </a:t>
            </a:r>
            <a:endParaRPr sz="1000">
              <a:solidFill>
                <a:srgbClr val="777777"/>
              </a:solidFill>
              <a:highlight>
                <a:srgbClr val="FFFFFF"/>
              </a:highlight>
              <a:latin typeface="Arial"/>
              <a:ea typeface="Arial"/>
              <a:cs typeface="Arial"/>
              <a:sym typeface="Arial"/>
            </a:endParaRPr>
          </a:p>
          <a:p>
            <a:pPr indent="0" lvl="0" marL="457200" marR="0" rtl="0" algn="l">
              <a:spcBef>
                <a:spcPts val="0"/>
              </a:spcBef>
              <a:spcAft>
                <a:spcPts val="0"/>
              </a:spcAft>
              <a:buNone/>
            </a:pPr>
            <a:r>
              <a:t/>
            </a:r>
            <a:endParaRPr sz="1000">
              <a:solidFill>
                <a:srgbClr val="434343"/>
              </a:solidFill>
              <a:highlight>
                <a:srgbClr val="FFFFFF"/>
              </a:highlight>
            </a:endParaRPr>
          </a:p>
          <a:p>
            <a:pPr indent="0" lvl="0" marL="0" marR="0" rtl="0" algn="l">
              <a:spcBef>
                <a:spcPts val="0"/>
              </a:spcBef>
              <a:spcAft>
                <a:spcPts val="0"/>
              </a:spcAft>
              <a:buNone/>
            </a:pPr>
            <a:r>
              <a:t/>
            </a:r>
            <a:endParaRPr/>
          </a:p>
        </p:txBody>
      </p:sp>
      <p:pic>
        <p:nvPicPr>
          <p:cNvPr descr="Bracket Clipart - Transparent Curly Brackets Png , Transparent ..." id="241" name="Google Shape;241;p28"/>
          <p:cNvPicPr preferRelativeResize="0"/>
          <p:nvPr/>
        </p:nvPicPr>
        <p:blipFill rotWithShape="1">
          <a:blip r:embed="rId3">
            <a:alphaModFix/>
          </a:blip>
          <a:srcRect b="0" l="27294" r="19778" t="0"/>
          <a:stretch/>
        </p:blipFill>
        <p:spPr>
          <a:xfrm>
            <a:off x="4186413" y="2345527"/>
            <a:ext cx="716550" cy="2199998"/>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5" name="Shape 245"/>
        <p:cNvGrpSpPr/>
        <p:nvPr/>
      </p:nvGrpSpPr>
      <p:grpSpPr>
        <a:xfrm>
          <a:off x="0" y="0"/>
          <a:ext cx="0" cy="0"/>
          <a:chOff x="0" y="0"/>
          <a:chExt cx="0" cy="0"/>
        </a:xfrm>
      </p:grpSpPr>
      <p:sp>
        <p:nvSpPr>
          <p:cNvPr id="246" name="Google Shape;246;p2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Side Note on Bidirectional Default Values:</a:t>
            </a:r>
            <a:endParaRPr/>
          </a:p>
        </p:txBody>
      </p:sp>
      <p:pic>
        <p:nvPicPr>
          <p:cNvPr id="247" name="Google Shape;247;p29"/>
          <p:cNvPicPr preferRelativeResize="0"/>
          <p:nvPr/>
        </p:nvPicPr>
        <p:blipFill rotWithShape="1">
          <a:blip r:embed="rId3">
            <a:alphaModFix/>
          </a:blip>
          <a:srcRect b="14405" l="0" r="0" t="0"/>
          <a:stretch/>
        </p:blipFill>
        <p:spPr>
          <a:xfrm>
            <a:off x="288700" y="2254398"/>
            <a:ext cx="6045075" cy="1066575"/>
          </a:xfrm>
          <a:prstGeom prst="rect">
            <a:avLst/>
          </a:prstGeom>
          <a:noFill/>
          <a:ln>
            <a:noFill/>
          </a:ln>
        </p:spPr>
      </p:pic>
      <p:pic>
        <p:nvPicPr>
          <p:cNvPr id="248" name="Google Shape;248;p29"/>
          <p:cNvPicPr preferRelativeResize="0"/>
          <p:nvPr/>
        </p:nvPicPr>
        <p:blipFill>
          <a:blip r:embed="rId4">
            <a:alphaModFix/>
          </a:blip>
          <a:stretch>
            <a:fillRect/>
          </a:stretch>
        </p:blipFill>
        <p:spPr>
          <a:xfrm>
            <a:off x="288700" y="3525673"/>
            <a:ext cx="6320599" cy="814025"/>
          </a:xfrm>
          <a:prstGeom prst="rect">
            <a:avLst/>
          </a:prstGeom>
          <a:noFill/>
          <a:ln cap="flat" cmpd="sng" w="9525">
            <a:solidFill>
              <a:srgbClr val="EFEFEF"/>
            </a:solidFill>
            <a:prstDash val="solid"/>
            <a:round/>
            <a:headEnd len="sm" w="sm" type="none"/>
            <a:tailEnd len="sm" w="sm" type="none"/>
          </a:ln>
        </p:spPr>
      </p:pic>
      <p:sp>
        <p:nvSpPr>
          <p:cNvPr id="249" name="Google Shape;249;p29"/>
          <p:cNvSpPr/>
          <p:nvPr/>
        </p:nvSpPr>
        <p:spPr>
          <a:xfrm>
            <a:off x="6382100" y="3015950"/>
            <a:ext cx="535200" cy="112500"/>
          </a:xfrm>
          <a:prstGeom prst="rightArrow">
            <a:avLst>
              <a:gd fmla="val 50000" name="adj1"/>
              <a:gd fmla="val 50000" name="adj2"/>
            </a:avLst>
          </a:prstGeom>
          <a:noFill/>
          <a:ln cap="flat" cmpd="sng" w="9525">
            <a:solidFill>
              <a:srgbClr val="8E7CC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29"/>
          <p:cNvSpPr txBox="1"/>
          <p:nvPr/>
        </p:nvSpPr>
        <p:spPr>
          <a:xfrm>
            <a:off x="6917400" y="2485700"/>
            <a:ext cx="1680600" cy="1173000"/>
          </a:xfrm>
          <a:prstGeom prst="rect">
            <a:avLst/>
          </a:prstGeom>
          <a:noFill/>
          <a:ln cap="flat" cmpd="sng" w="9525">
            <a:solidFill>
              <a:srgbClr val="8E7CC3"/>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Lato"/>
                <a:ea typeface="Lato"/>
                <a:cs typeface="Lato"/>
                <a:sym typeface="Lato"/>
              </a:rPr>
              <a:t>The default program cuts off adding any predictors if there </a:t>
            </a:r>
            <a:r>
              <a:rPr lang="en" sz="1000">
                <a:latin typeface="Lato"/>
                <a:ea typeface="Lato"/>
                <a:cs typeface="Lato"/>
                <a:sym typeface="Lato"/>
              </a:rPr>
              <a:t>significance</a:t>
            </a:r>
            <a:r>
              <a:rPr lang="en" sz="1000">
                <a:latin typeface="Lato"/>
                <a:ea typeface="Lato"/>
                <a:cs typeface="Lato"/>
                <a:sym typeface="Lato"/>
              </a:rPr>
              <a:t> level is greater than 0 .1 and cuts of the </a:t>
            </a:r>
            <a:r>
              <a:rPr lang="en" sz="1000">
                <a:latin typeface="Lato"/>
                <a:ea typeface="Lato"/>
                <a:cs typeface="Lato"/>
                <a:sym typeface="Lato"/>
              </a:rPr>
              <a:t>elimination</a:t>
            </a:r>
            <a:r>
              <a:rPr lang="en" sz="1000">
                <a:latin typeface="Lato"/>
                <a:ea typeface="Lato"/>
                <a:cs typeface="Lato"/>
                <a:sym typeface="Lato"/>
              </a:rPr>
              <a:t> of predictors with significant levels less than 0.3</a:t>
            </a:r>
            <a:endParaRPr i="1" sz="1000">
              <a:latin typeface="Lato"/>
              <a:ea typeface="Lato"/>
              <a:cs typeface="Lato"/>
              <a:sym typeface="Lato"/>
            </a:endParaRPr>
          </a:p>
        </p:txBody>
      </p:sp>
      <p:sp>
        <p:nvSpPr>
          <p:cNvPr id="251" name="Google Shape;251;p29"/>
          <p:cNvSpPr txBox="1"/>
          <p:nvPr/>
        </p:nvSpPr>
        <p:spPr>
          <a:xfrm>
            <a:off x="3141850" y="2554598"/>
            <a:ext cx="2965500" cy="397500"/>
          </a:xfrm>
          <a:prstGeom prst="rect">
            <a:avLst/>
          </a:prstGeom>
          <a:noFill/>
          <a:ln cap="flat" cmpd="sng" w="9525">
            <a:solidFill>
              <a:srgbClr val="FF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sz="1100">
              <a:solidFill>
                <a:srgbClr val="980000"/>
              </a:solidFill>
              <a:latin typeface="Lato"/>
              <a:ea typeface="Lato"/>
              <a:cs typeface="Lato"/>
              <a:sym typeface="Lato"/>
            </a:endParaRPr>
          </a:p>
        </p:txBody>
      </p:sp>
      <p:sp>
        <p:nvSpPr>
          <p:cNvPr id="252" name="Google Shape;252;p29"/>
          <p:cNvSpPr txBox="1"/>
          <p:nvPr/>
        </p:nvSpPr>
        <p:spPr>
          <a:xfrm>
            <a:off x="454925" y="3566200"/>
            <a:ext cx="625500" cy="813900"/>
          </a:xfrm>
          <a:prstGeom prst="rect">
            <a:avLst/>
          </a:prstGeom>
          <a:noFill/>
          <a:ln cap="flat" cmpd="sng" w="9525">
            <a:solidFill>
              <a:srgbClr val="FF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Lato"/>
              <a:ea typeface="Lato"/>
              <a:cs typeface="Lato"/>
              <a:sym typeface="La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6" name="Shape 256"/>
        <p:cNvGrpSpPr/>
        <p:nvPr/>
      </p:nvGrpSpPr>
      <p:grpSpPr>
        <a:xfrm>
          <a:off x="0" y="0"/>
          <a:ext cx="0" cy="0"/>
          <a:chOff x="0" y="0"/>
          <a:chExt cx="0" cy="0"/>
        </a:xfrm>
      </p:grpSpPr>
      <p:sp>
        <p:nvSpPr>
          <p:cNvPr id="257" name="Google Shape;257;p3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Step 2 Extended</a:t>
            </a:r>
            <a:endParaRPr/>
          </a:p>
        </p:txBody>
      </p:sp>
      <p:pic>
        <p:nvPicPr>
          <p:cNvPr id="258" name="Google Shape;258;p30"/>
          <p:cNvPicPr preferRelativeResize="0"/>
          <p:nvPr/>
        </p:nvPicPr>
        <p:blipFill>
          <a:blip r:embed="rId3">
            <a:alphaModFix/>
          </a:blip>
          <a:stretch>
            <a:fillRect/>
          </a:stretch>
        </p:blipFill>
        <p:spPr>
          <a:xfrm>
            <a:off x="272975" y="2192225"/>
            <a:ext cx="6291614" cy="1168325"/>
          </a:xfrm>
          <a:prstGeom prst="rect">
            <a:avLst/>
          </a:prstGeom>
          <a:noFill/>
          <a:ln cap="flat" cmpd="sng" w="9525">
            <a:solidFill>
              <a:srgbClr val="999999"/>
            </a:solidFill>
            <a:prstDash val="solid"/>
            <a:round/>
            <a:headEnd len="sm" w="sm" type="none"/>
            <a:tailEnd len="sm" w="sm" type="none"/>
          </a:ln>
        </p:spPr>
      </p:pic>
      <p:pic>
        <p:nvPicPr>
          <p:cNvPr id="259" name="Google Shape;259;p30"/>
          <p:cNvPicPr preferRelativeResize="0"/>
          <p:nvPr/>
        </p:nvPicPr>
        <p:blipFill>
          <a:blip r:embed="rId4">
            <a:alphaModFix/>
          </a:blip>
          <a:stretch>
            <a:fillRect/>
          </a:stretch>
        </p:blipFill>
        <p:spPr>
          <a:xfrm>
            <a:off x="272975" y="3621117"/>
            <a:ext cx="6291626" cy="1232108"/>
          </a:xfrm>
          <a:prstGeom prst="rect">
            <a:avLst/>
          </a:prstGeom>
          <a:noFill/>
          <a:ln cap="flat" cmpd="sng" w="9525">
            <a:solidFill>
              <a:srgbClr val="999999"/>
            </a:solidFill>
            <a:prstDash val="solid"/>
            <a:round/>
            <a:headEnd len="sm" w="sm" type="none"/>
            <a:tailEnd len="sm" w="sm" type="none"/>
          </a:ln>
        </p:spPr>
      </p:pic>
      <p:sp>
        <p:nvSpPr>
          <p:cNvPr id="260" name="Google Shape;260;p30"/>
          <p:cNvSpPr/>
          <p:nvPr/>
        </p:nvSpPr>
        <p:spPr>
          <a:xfrm>
            <a:off x="6564600" y="2720125"/>
            <a:ext cx="734100" cy="112500"/>
          </a:xfrm>
          <a:prstGeom prst="rightArrow">
            <a:avLst>
              <a:gd fmla="val 50000" name="adj1"/>
              <a:gd fmla="val 50000" name="adj2"/>
            </a:avLst>
          </a:prstGeom>
          <a:noFill/>
          <a:ln cap="flat" cmpd="sng" w="9525">
            <a:solidFill>
              <a:srgbClr val="8E7CC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30"/>
          <p:cNvSpPr txBox="1"/>
          <p:nvPr/>
        </p:nvSpPr>
        <p:spPr>
          <a:xfrm>
            <a:off x="7298700" y="2376250"/>
            <a:ext cx="1438800" cy="984300"/>
          </a:xfrm>
          <a:prstGeom prst="rect">
            <a:avLst/>
          </a:prstGeom>
          <a:noFill/>
          <a:ln cap="flat" cmpd="sng" w="9525">
            <a:solidFill>
              <a:srgbClr val="8E7CC3"/>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i="1" lang="en" sz="1000">
                <a:latin typeface="Lato"/>
                <a:ea typeface="Lato"/>
                <a:cs typeface="Lato"/>
                <a:sym typeface="Lato"/>
              </a:rPr>
              <a:t>squat </a:t>
            </a:r>
            <a:r>
              <a:rPr lang="en" sz="1000">
                <a:latin typeface="Lato"/>
                <a:ea typeface="Lato"/>
                <a:cs typeface="Lato"/>
                <a:sym typeface="Lato"/>
              </a:rPr>
              <a:t>added because it’s  p&lt;0.1 and note that there are no predictors with a p&gt;0.3 that should be removed</a:t>
            </a:r>
            <a:endParaRPr sz="1000">
              <a:latin typeface="Lato"/>
              <a:ea typeface="Lato"/>
              <a:cs typeface="Lato"/>
              <a:sym typeface="Lato"/>
            </a:endParaRPr>
          </a:p>
        </p:txBody>
      </p:sp>
      <p:sp>
        <p:nvSpPr>
          <p:cNvPr id="262" name="Google Shape;262;p30"/>
          <p:cNvSpPr/>
          <p:nvPr/>
        </p:nvSpPr>
        <p:spPr>
          <a:xfrm>
            <a:off x="6564600" y="4042775"/>
            <a:ext cx="734100" cy="112500"/>
          </a:xfrm>
          <a:prstGeom prst="rightArrow">
            <a:avLst>
              <a:gd fmla="val 50000" name="adj1"/>
              <a:gd fmla="val 50000" name="adj2"/>
            </a:avLst>
          </a:prstGeom>
          <a:noFill/>
          <a:ln cap="flat" cmpd="sng" w="9525">
            <a:solidFill>
              <a:srgbClr val="8E7CC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30"/>
          <p:cNvSpPr txBox="1"/>
          <p:nvPr/>
        </p:nvSpPr>
        <p:spPr>
          <a:xfrm>
            <a:off x="7298700" y="3698900"/>
            <a:ext cx="1438800" cy="984300"/>
          </a:xfrm>
          <a:prstGeom prst="rect">
            <a:avLst/>
          </a:prstGeom>
          <a:noFill/>
          <a:ln cap="flat" cmpd="sng" w="9525">
            <a:solidFill>
              <a:srgbClr val="8E7CC3"/>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i="1" lang="en" sz="1000">
                <a:latin typeface="Lato"/>
                <a:ea typeface="Lato"/>
                <a:cs typeface="Lato"/>
                <a:sym typeface="Lato"/>
              </a:rPr>
              <a:t>shoulderPress </a:t>
            </a:r>
            <a:r>
              <a:rPr i="1" lang="en" sz="1000">
                <a:latin typeface="Lato"/>
                <a:ea typeface="Lato"/>
                <a:cs typeface="Lato"/>
                <a:sym typeface="Lato"/>
              </a:rPr>
              <a:t> </a:t>
            </a:r>
            <a:r>
              <a:rPr lang="en" sz="1000">
                <a:latin typeface="Lato"/>
                <a:ea typeface="Lato"/>
                <a:cs typeface="Lato"/>
                <a:sym typeface="Lato"/>
              </a:rPr>
              <a:t>added because </a:t>
            </a:r>
            <a:r>
              <a:rPr lang="en" sz="1000">
                <a:latin typeface="Lato"/>
                <a:ea typeface="Lato"/>
                <a:cs typeface="Lato"/>
                <a:sym typeface="Lato"/>
              </a:rPr>
              <a:t>its</a:t>
            </a:r>
            <a:r>
              <a:rPr lang="en" sz="1000">
                <a:latin typeface="Lato"/>
                <a:ea typeface="Lato"/>
                <a:cs typeface="Lato"/>
                <a:sym typeface="Lato"/>
              </a:rPr>
              <a:t>  p&lt;0.1 and no predictors significance value increased to over 0.3</a:t>
            </a:r>
            <a:endParaRPr sz="1000">
              <a:latin typeface="Lato"/>
              <a:ea typeface="Lato"/>
              <a:cs typeface="Lato"/>
              <a:sym typeface="Lato"/>
            </a:endParaRPr>
          </a:p>
        </p:txBody>
      </p:sp>
      <p:sp>
        <p:nvSpPr>
          <p:cNvPr id="264" name="Google Shape;264;p30"/>
          <p:cNvSpPr txBox="1"/>
          <p:nvPr/>
        </p:nvSpPr>
        <p:spPr>
          <a:xfrm>
            <a:off x="4355925" y="886425"/>
            <a:ext cx="3483000" cy="871500"/>
          </a:xfrm>
          <a:prstGeom prst="rect">
            <a:avLst/>
          </a:prstGeom>
          <a:noFill/>
          <a:ln cap="flat" cmpd="sng" w="9525">
            <a:solidFill>
              <a:srgbClr val="FF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980000"/>
                </a:solidFill>
                <a:latin typeface="Lato"/>
                <a:ea typeface="Lato"/>
                <a:cs typeface="Lato"/>
                <a:sym typeface="Lato"/>
              </a:rPr>
              <a:t>Notice that since the cutoff for adding predictors was decreased to 0.1, the selective process  for predictors has become more strict and resulted in 1 less predictor than forward stepwise regression which has a default cutoff value of 0.3.</a:t>
            </a:r>
            <a:endParaRPr sz="1000">
              <a:solidFill>
                <a:srgbClr val="980000"/>
              </a:solidFill>
              <a:latin typeface="Lato"/>
              <a:ea typeface="Lato"/>
              <a:cs typeface="Lato"/>
              <a:sym typeface="La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8" name="Shape 268"/>
        <p:cNvGrpSpPr/>
        <p:nvPr/>
      </p:nvGrpSpPr>
      <p:grpSpPr>
        <a:xfrm>
          <a:off x="0" y="0"/>
          <a:ext cx="0" cy="0"/>
          <a:chOff x="0" y="0"/>
          <a:chExt cx="0" cy="0"/>
        </a:xfrm>
      </p:grpSpPr>
      <p:sp>
        <p:nvSpPr>
          <p:cNvPr id="269" name="Google Shape;269;p3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Key Notes About All Three Models</a:t>
            </a:r>
            <a:endParaRPr/>
          </a:p>
        </p:txBody>
      </p:sp>
      <p:sp>
        <p:nvSpPr>
          <p:cNvPr id="270" name="Google Shape;270;p31"/>
          <p:cNvSpPr txBox="1"/>
          <p:nvPr>
            <p:ph idx="1" type="body"/>
          </p:nvPr>
        </p:nvSpPr>
        <p:spPr>
          <a:xfrm>
            <a:off x="729450" y="2078875"/>
            <a:ext cx="2284500" cy="1370700"/>
          </a:xfrm>
          <a:prstGeom prst="rect">
            <a:avLst/>
          </a:prstGeom>
          <a:ln cap="flat" cmpd="sng" w="9525">
            <a:solidFill>
              <a:srgbClr val="999999"/>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sz="1000"/>
              <a:t>Forward Stepwise Regression Produced A  Model With:</a:t>
            </a:r>
            <a:endParaRPr b="1" sz="1000"/>
          </a:p>
          <a:p>
            <a:pPr indent="0" lvl="0" marL="0" rtl="0" algn="l">
              <a:spcBef>
                <a:spcPts val="1600"/>
              </a:spcBef>
              <a:spcAft>
                <a:spcPts val="0"/>
              </a:spcAft>
              <a:buNone/>
            </a:pPr>
            <a:r>
              <a:rPr lang="en" sz="1000"/>
              <a:t>Cutoff value of 0.3</a:t>
            </a:r>
            <a:endParaRPr sz="1000"/>
          </a:p>
          <a:p>
            <a:pPr indent="0" lvl="0" marL="0" rtl="0" algn="l">
              <a:spcBef>
                <a:spcPts val="1600"/>
              </a:spcBef>
              <a:spcAft>
                <a:spcPts val="0"/>
              </a:spcAft>
              <a:buNone/>
            </a:pPr>
            <a:r>
              <a:rPr lang="en" sz="1000"/>
              <a:t>Three predictors:  squat, shoulderpress, deadlift</a:t>
            </a:r>
            <a:endParaRPr sz="1000"/>
          </a:p>
          <a:p>
            <a:pPr indent="0" lvl="0" marL="0" rtl="0" algn="l">
              <a:spcBef>
                <a:spcPts val="1600"/>
              </a:spcBef>
              <a:spcAft>
                <a:spcPts val="1600"/>
              </a:spcAft>
              <a:buNone/>
            </a:pPr>
            <a:r>
              <a:t/>
            </a:r>
            <a:endParaRPr sz="1000"/>
          </a:p>
        </p:txBody>
      </p:sp>
      <p:sp>
        <p:nvSpPr>
          <p:cNvPr id="271" name="Google Shape;271;p31"/>
          <p:cNvSpPr txBox="1"/>
          <p:nvPr>
            <p:ph idx="1" type="body"/>
          </p:nvPr>
        </p:nvSpPr>
        <p:spPr>
          <a:xfrm>
            <a:off x="3220175" y="2078875"/>
            <a:ext cx="2284500" cy="1370700"/>
          </a:xfrm>
          <a:prstGeom prst="rect">
            <a:avLst/>
          </a:prstGeom>
          <a:ln cap="flat" cmpd="sng" w="9525">
            <a:solidFill>
              <a:srgbClr val="999999"/>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sz="1000"/>
              <a:t>Backwards Elimination Stepwise Regression Produced A model With:</a:t>
            </a:r>
            <a:endParaRPr b="1" sz="1000"/>
          </a:p>
          <a:p>
            <a:pPr indent="0" lvl="0" marL="0" rtl="0" algn="l">
              <a:spcBef>
                <a:spcPts val="1600"/>
              </a:spcBef>
              <a:spcAft>
                <a:spcPts val="0"/>
              </a:spcAft>
              <a:buNone/>
            </a:pPr>
            <a:r>
              <a:rPr lang="en" sz="1000"/>
              <a:t>Cutoff value of 0.3</a:t>
            </a:r>
            <a:endParaRPr sz="1000"/>
          </a:p>
          <a:p>
            <a:pPr indent="0" lvl="0" marL="0" rtl="0" algn="l">
              <a:spcBef>
                <a:spcPts val="1600"/>
              </a:spcBef>
              <a:spcAft>
                <a:spcPts val="1600"/>
              </a:spcAft>
              <a:buNone/>
            </a:pPr>
            <a:r>
              <a:rPr lang="en" sz="1000"/>
              <a:t>Three Predictors:  squat, shoulderpress, deadlift</a:t>
            </a:r>
            <a:endParaRPr sz="1000"/>
          </a:p>
        </p:txBody>
      </p:sp>
      <p:sp>
        <p:nvSpPr>
          <p:cNvPr id="272" name="Google Shape;272;p31"/>
          <p:cNvSpPr txBox="1"/>
          <p:nvPr>
            <p:ph idx="1" type="body"/>
          </p:nvPr>
        </p:nvSpPr>
        <p:spPr>
          <a:xfrm>
            <a:off x="5710900" y="2078875"/>
            <a:ext cx="2284500" cy="1370700"/>
          </a:xfrm>
          <a:prstGeom prst="rect">
            <a:avLst/>
          </a:prstGeom>
          <a:ln cap="flat" cmpd="sng" w="9525">
            <a:solidFill>
              <a:srgbClr val="999999"/>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sz="1000"/>
              <a:t>Bidirectional Elimination Stepwise Regression Produced A Model With:</a:t>
            </a:r>
            <a:endParaRPr b="1" sz="1000"/>
          </a:p>
          <a:p>
            <a:pPr indent="0" lvl="0" marL="0" rtl="0" algn="l">
              <a:spcBef>
                <a:spcPts val="1600"/>
              </a:spcBef>
              <a:spcAft>
                <a:spcPts val="0"/>
              </a:spcAft>
              <a:buNone/>
            </a:pPr>
            <a:r>
              <a:rPr lang="en" sz="1000"/>
              <a:t>Elimination cutoff of 0.3 and addition cutoff of 0.1</a:t>
            </a:r>
            <a:endParaRPr sz="1000"/>
          </a:p>
          <a:p>
            <a:pPr indent="0" lvl="0" marL="0" rtl="0" algn="l">
              <a:spcBef>
                <a:spcPts val="1600"/>
              </a:spcBef>
              <a:spcAft>
                <a:spcPts val="1600"/>
              </a:spcAft>
              <a:buNone/>
            </a:pPr>
            <a:r>
              <a:rPr lang="en" sz="1000"/>
              <a:t>Two Predictors: squat, shoulderPress</a:t>
            </a:r>
            <a:endParaRPr sz="1000"/>
          </a:p>
        </p:txBody>
      </p:sp>
      <p:pic>
        <p:nvPicPr>
          <p:cNvPr id="273" name="Google Shape;273;p31"/>
          <p:cNvPicPr preferRelativeResize="0"/>
          <p:nvPr/>
        </p:nvPicPr>
        <p:blipFill rotWithShape="1">
          <a:blip r:embed="rId3">
            <a:alphaModFix/>
          </a:blip>
          <a:srcRect b="0" l="0" r="38134" t="0"/>
          <a:stretch/>
        </p:blipFill>
        <p:spPr>
          <a:xfrm>
            <a:off x="3220175" y="3674594"/>
            <a:ext cx="1894449" cy="807731"/>
          </a:xfrm>
          <a:prstGeom prst="rect">
            <a:avLst/>
          </a:prstGeom>
          <a:noFill/>
          <a:ln>
            <a:noFill/>
          </a:ln>
        </p:spPr>
      </p:pic>
      <p:pic>
        <p:nvPicPr>
          <p:cNvPr id="274" name="Google Shape;274;p31"/>
          <p:cNvPicPr preferRelativeResize="0"/>
          <p:nvPr/>
        </p:nvPicPr>
        <p:blipFill rotWithShape="1">
          <a:blip r:embed="rId4">
            <a:alphaModFix/>
          </a:blip>
          <a:srcRect b="0" l="0" r="40740" t="0"/>
          <a:stretch/>
        </p:blipFill>
        <p:spPr>
          <a:xfrm>
            <a:off x="729450" y="3669800"/>
            <a:ext cx="1835380" cy="807725"/>
          </a:xfrm>
          <a:prstGeom prst="rect">
            <a:avLst/>
          </a:prstGeom>
          <a:noFill/>
          <a:ln>
            <a:noFill/>
          </a:ln>
        </p:spPr>
      </p:pic>
      <p:pic>
        <p:nvPicPr>
          <p:cNvPr id="275" name="Google Shape;275;p31"/>
          <p:cNvPicPr preferRelativeResize="0"/>
          <p:nvPr/>
        </p:nvPicPr>
        <p:blipFill rotWithShape="1">
          <a:blip r:embed="rId5">
            <a:alphaModFix/>
          </a:blip>
          <a:srcRect b="0" l="0" r="37976" t="0"/>
          <a:stretch/>
        </p:blipFill>
        <p:spPr>
          <a:xfrm>
            <a:off x="5769975" y="3670313"/>
            <a:ext cx="1894450" cy="806700"/>
          </a:xfrm>
          <a:prstGeom prst="rect">
            <a:avLst/>
          </a:prstGeom>
          <a:noFill/>
          <a:ln>
            <a:noFill/>
          </a:ln>
        </p:spPr>
      </p:pic>
      <p:sp>
        <p:nvSpPr>
          <p:cNvPr id="276" name="Google Shape;276;p31"/>
          <p:cNvSpPr txBox="1"/>
          <p:nvPr/>
        </p:nvSpPr>
        <p:spPr>
          <a:xfrm>
            <a:off x="723025" y="4032575"/>
            <a:ext cx="1894500" cy="123000"/>
          </a:xfrm>
          <a:prstGeom prst="rect">
            <a:avLst/>
          </a:prstGeom>
          <a:noFill/>
          <a:ln cap="flat" cmpd="sng" w="9525">
            <a:solidFill>
              <a:srgbClr val="FF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Lato"/>
              <a:ea typeface="Lato"/>
              <a:cs typeface="Lato"/>
              <a:sym typeface="Lato"/>
            </a:endParaRPr>
          </a:p>
        </p:txBody>
      </p:sp>
      <p:sp>
        <p:nvSpPr>
          <p:cNvPr id="277" name="Google Shape;277;p31"/>
          <p:cNvSpPr txBox="1"/>
          <p:nvPr/>
        </p:nvSpPr>
        <p:spPr>
          <a:xfrm>
            <a:off x="3246500" y="4032575"/>
            <a:ext cx="1894500" cy="123000"/>
          </a:xfrm>
          <a:prstGeom prst="rect">
            <a:avLst/>
          </a:prstGeom>
          <a:noFill/>
          <a:ln cap="flat" cmpd="sng" w="9525">
            <a:solidFill>
              <a:srgbClr val="FF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Lato"/>
              <a:ea typeface="Lato"/>
              <a:cs typeface="Lato"/>
              <a:sym typeface="Lato"/>
            </a:endParaRPr>
          </a:p>
        </p:txBody>
      </p:sp>
      <p:sp>
        <p:nvSpPr>
          <p:cNvPr id="278" name="Google Shape;278;p31"/>
          <p:cNvSpPr txBox="1"/>
          <p:nvPr/>
        </p:nvSpPr>
        <p:spPr>
          <a:xfrm>
            <a:off x="5769975" y="4032575"/>
            <a:ext cx="1894500" cy="123000"/>
          </a:xfrm>
          <a:prstGeom prst="rect">
            <a:avLst/>
          </a:prstGeom>
          <a:noFill/>
          <a:ln cap="flat" cmpd="sng" w="9525">
            <a:solidFill>
              <a:srgbClr val="FF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Lato"/>
              <a:ea typeface="Lato"/>
              <a:cs typeface="Lato"/>
              <a:sym typeface="Lato"/>
            </a:endParaRPr>
          </a:p>
        </p:txBody>
      </p:sp>
      <p:sp>
        <p:nvSpPr>
          <p:cNvPr id="279" name="Google Shape;279;p31"/>
          <p:cNvSpPr txBox="1"/>
          <p:nvPr/>
        </p:nvSpPr>
        <p:spPr>
          <a:xfrm>
            <a:off x="1721275" y="4634250"/>
            <a:ext cx="5388000" cy="301200"/>
          </a:xfrm>
          <a:prstGeom prst="rect">
            <a:avLst/>
          </a:prstGeom>
          <a:noFill/>
          <a:ln cap="flat" cmpd="sng" w="9525">
            <a:solidFill>
              <a:srgbClr val="FF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980000"/>
                </a:solidFill>
                <a:latin typeface="Lato"/>
                <a:ea typeface="Lato"/>
                <a:cs typeface="Lato"/>
                <a:sym typeface="Lato"/>
              </a:rPr>
              <a:t>Notice how the third model has the lowest R-Squared Value and the least amount of predictors</a:t>
            </a:r>
            <a:endParaRPr sz="1000">
              <a:solidFill>
                <a:srgbClr val="980000"/>
              </a:solidFill>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1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a Nutshell</a:t>
            </a:r>
            <a:endParaRPr/>
          </a:p>
        </p:txBody>
      </p:sp>
      <p:sp>
        <p:nvSpPr>
          <p:cNvPr id="94" name="Google Shape;94;p1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000000"/>
                </a:solidFill>
              </a:rPr>
              <a:t>Using RStudio, I found the most effective model </a:t>
            </a:r>
            <a:r>
              <a:rPr b="1" lang="en" sz="1200">
                <a:solidFill>
                  <a:srgbClr val="000000"/>
                </a:solidFill>
              </a:rPr>
              <a:t>using stepwise procedures</a:t>
            </a:r>
            <a:r>
              <a:rPr lang="en" sz="1200">
                <a:solidFill>
                  <a:srgbClr val="000000"/>
                </a:solidFill>
              </a:rPr>
              <a:t> to predict how much weight(lbs) a </a:t>
            </a:r>
            <a:r>
              <a:rPr b="1" lang="en" sz="1200">
                <a:solidFill>
                  <a:srgbClr val="000000"/>
                </a:solidFill>
              </a:rPr>
              <a:t>150(lb)  male aged 18-23 </a:t>
            </a:r>
            <a:r>
              <a:rPr lang="en" sz="1200">
                <a:solidFill>
                  <a:srgbClr val="000000"/>
                </a:solidFill>
              </a:rPr>
              <a:t>should be able to bench press dependent on other exercises. </a:t>
            </a:r>
            <a:endParaRPr sz="1200">
              <a:solidFill>
                <a:srgbClr val="000000"/>
              </a:solidFill>
            </a:endParaRPr>
          </a:p>
          <a:p>
            <a:pPr indent="0" lvl="0" marL="0" rtl="0" algn="l">
              <a:spcBef>
                <a:spcPts val="0"/>
              </a:spcBef>
              <a:spcAft>
                <a:spcPts val="0"/>
              </a:spcAft>
              <a:buNone/>
            </a:pPr>
            <a:r>
              <a:t/>
            </a:r>
            <a:endParaRPr sz="1200">
              <a:solidFill>
                <a:srgbClr val="000000"/>
              </a:solidFill>
            </a:endParaRPr>
          </a:p>
          <a:p>
            <a:pPr indent="0" lvl="0" marL="0" rtl="0" algn="l">
              <a:spcBef>
                <a:spcPts val="0"/>
              </a:spcBef>
              <a:spcAft>
                <a:spcPts val="0"/>
              </a:spcAft>
              <a:buNone/>
            </a:pPr>
            <a:r>
              <a:rPr lang="en" sz="1200">
                <a:solidFill>
                  <a:srgbClr val="000000"/>
                </a:solidFill>
              </a:rPr>
              <a:t>Then using cross validation on a few different models, I was able to verify why certain models were more </a:t>
            </a:r>
            <a:r>
              <a:rPr lang="en" sz="1200">
                <a:solidFill>
                  <a:srgbClr val="000000"/>
                </a:solidFill>
              </a:rPr>
              <a:t>efficient</a:t>
            </a:r>
            <a:r>
              <a:rPr lang="en" sz="1200">
                <a:solidFill>
                  <a:srgbClr val="000000"/>
                </a:solidFill>
              </a:rPr>
              <a:t> in predicting future data than others and why it is important to use </a:t>
            </a:r>
            <a:r>
              <a:rPr lang="en" sz="1200">
                <a:solidFill>
                  <a:srgbClr val="000000"/>
                </a:solidFill>
              </a:rPr>
              <a:t>multiple</a:t>
            </a:r>
            <a:r>
              <a:rPr lang="en" sz="1200">
                <a:solidFill>
                  <a:srgbClr val="000000"/>
                </a:solidFill>
              </a:rPr>
              <a:t> metrics to test a </a:t>
            </a:r>
            <a:r>
              <a:rPr lang="en" sz="1200">
                <a:solidFill>
                  <a:srgbClr val="000000"/>
                </a:solidFill>
              </a:rPr>
              <a:t>model's</a:t>
            </a:r>
            <a:r>
              <a:rPr lang="en" sz="1200">
                <a:solidFill>
                  <a:srgbClr val="000000"/>
                </a:solidFill>
              </a:rPr>
              <a:t> </a:t>
            </a:r>
            <a:r>
              <a:rPr lang="en" sz="1200">
                <a:solidFill>
                  <a:srgbClr val="000000"/>
                </a:solidFill>
              </a:rPr>
              <a:t>predictive</a:t>
            </a:r>
            <a:r>
              <a:rPr lang="en" sz="1200">
                <a:solidFill>
                  <a:srgbClr val="000000"/>
                </a:solidFill>
              </a:rPr>
              <a:t> accuracy. </a:t>
            </a:r>
            <a:endParaRPr sz="1200">
              <a:solidFill>
                <a:srgbClr val="000000"/>
              </a:solidFill>
            </a:endParaRPr>
          </a:p>
          <a:p>
            <a:pPr indent="0" lvl="0" marL="0" rtl="0" algn="l">
              <a:spcBef>
                <a:spcPts val="0"/>
              </a:spcBef>
              <a:spcAft>
                <a:spcPts val="0"/>
              </a:spcAft>
              <a:buNone/>
            </a:pPr>
            <a:r>
              <a:t/>
            </a:r>
            <a:endParaRPr b="1" sz="1200">
              <a:solidFill>
                <a:srgbClr val="00000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3" name="Shape 283"/>
        <p:cNvGrpSpPr/>
        <p:nvPr/>
      </p:nvGrpSpPr>
      <p:grpSpPr>
        <a:xfrm>
          <a:off x="0" y="0"/>
          <a:ext cx="0" cy="0"/>
          <a:chOff x="0" y="0"/>
          <a:chExt cx="0" cy="0"/>
        </a:xfrm>
      </p:grpSpPr>
      <p:sp>
        <p:nvSpPr>
          <p:cNvPr id="284" name="Google Shape;284;p3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Side Note: What is </a:t>
            </a:r>
            <a:r>
              <a:rPr lang="en"/>
              <a:t>R-Squared</a:t>
            </a:r>
            <a:r>
              <a:rPr lang="en"/>
              <a:t> </a:t>
            </a:r>
            <a:endParaRPr/>
          </a:p>
        </p:txBody>
      </p:sp>
      <p:sp>
        <p:nvSpPr>
          <p:cNvPr id="285" name="Google Shape;285;p32"/>
          <p:cNvSpPr txBox="1"/>
          <p:nvPr>
            <p:ph idx="1" type="body"/>
          </p:nvPr>
        </p:nvSpPr>
        <p:spPr>
          <a:xfrm>
            <a:off x="457500" y="2384575"/>
            <a:ext cx="3535200" cy="212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34343"/>
                </a:solidFill>
              </a:rPr>
              <a:t>The </a:t>
            </a:r>
            <a:r>
              <a:rPr b="1" lang="en">
                <a:solidFill>
                  <a:srgbClr val="434343"/>
                </a:solidFill>
              </a:rPr>
              <a:t>Coefficient Of Determination </a:t>
            </a:r>
            <a:r>
              <a:rPr lang="en">
                <a:solidFill>
                  <a:srgbClr val="434343"/>
                </a:solidFill>
              </a:rPr>
              <a:t>(R-Squared) is a key output of </a:t>
            </a:r>
            <a:r>
              <a:rPr lang="en">
                <a:solidFill>
                  <a:srgbClr val="434343"/>
                </a:solidFill>
              </a:rPr>
              <a:t>regression</a:t>
            </a:r>
            <a:r>
              <a:rPr lang="en">
                <a:solidFill>
                  <a:srgbClr val="434343"/>
                </a:solidFill>
              </a:rPr>
              <a:t> </a:t>
            </a:r>
            <a:r>
              <a:rPr lang="en">
                <a:solidFill>
                  <a:srgbClr val="434343"/>
                </a:solidFill>
                <a:highlight>
                  <a:srgbClr val="FFFFFF"/>
                </a:highlight>
                <a:latin typeface="Arial"/>
                <a:ea typeface="Arial"/>
                <a:cs typeface="Arial"/>
                <a:sym typeface="Arial"/>
              </a:rPr>
              <a:t> </a:t>
            </a:r>
            <a:r>
              <a:rPr lang="en">
                <a:solidFill>
                  <a:srgbClr val="434343"/>
                </a:solidFill>
                <a:highlight>
                  <a:srgbClr val="FFFFFF"/>
                </a:highlight>
              </a:rPr>
              <a:t>analysis. It is interpreted as the proportion of the variance in the dependent variable that is predictable from the independent variable.</a:t>
            </a:r>
            <a:endParaRPr>
              <a:solidFill>
                <a:srgbClr val="434343"/>
              </a:solidFill>
            </a:endParaRPr>
          </a:p>
          <a:p>
            <a:pPr indent="0" lvl="0" marL="0" rtl="0" algn="l">
              <a:spcBef>
                <a:spcPts val="1600"/>
              </a:spcBef>
              <a:spcAft>
                <a:spcPts val="1600"/>
              </a:spcAft>
              <a:buNone/>
            </a:pPr>
            <a:r>
              <a:t/>
            </a:r>
            <a:endParaRPr/>
          </a:p>
        </p:txBody>
      </p:sp>
      <p:sp>
        <p:nvSpPr>
          <p:cNvPr id="286" name="Google Shape;286;p32"/>
          <p:cNvSpPr txBox="1"/>
          <p:nvPr>
            <p:ph idx="1" type="body"/>
          </p:nvPr>
        </p:nvSpPr>
        <p:spPr>
          <a:xfrm>
            <a:off x="5096525" y="2384575"/>
            <a:ext cx="3535200" cy="2024100"/>
          </a:xfrm>
          <a:prstGeom prst="rect">
            <a:avLst/>
          </a:prstGeom>
        </p:spPr>
        <p:txBody>
          <a:bodyPr anchorCtr="0" anchor="t" bIns="91425" lIns="91425" spcFirstLastPara="1" rIns="91425" wrap="square" tIns="91425">
            <a:noAutofit/>
          </a:bodyPr>
          <a:lstStyle/>
          <a:p>
            <a:pPr indent="0" lvl="0" marL="0" marR="0" rtl="0" algn="l">
              <a:spcBef>
                <a:spcPts val="0"/>
              </a:spcBef>
              <a:spcAft>
                <a:spcPts val="0"/>
              </a:spcAft>
              <a:buNone/>
            </a:pPr>
            <a:r>
              <a:rPr lang="en">
                <a:solidFill>
                  <a:srgbClr val="434343"/>
                </a:solidFill>
                <a:highlight>
                  <a:srgbClr val="FFFFFF"/>
                </a:highlight>
              </a:rPr>
              <a:t>The value in your statistical output is an estimate of the population value that is based on your sample.</a:t>
            </a:r>
            <a:endParaRPr>
              <a:solidFill>
                <a:srgbClr val="434343"/>
              </a:solidFill>
              <a:highlight>
                <a:srgbClr val="FFFFFF"/>
              </a:highlight>
            </a:endParaRPr>
          </a:p>
          <a:p>
            <a:pPr indent="0" lvl="0" marL="0" marR="0" rtl="0" algn="l">
              <a:spcBef>
                <a:spcPts val="0"/>
              </a:spcBef>
              <a:spcAft>
                <a:spcPts val="0"/>
              </a:spcAft>
              <a:buNone/>
            </a:pPr>
            <a:r>
              <a:t/>
            </a:r>
            <a:endParaRPr>
              <a:solidFill>
                <a:srgbClr val="111111"/>
              </a:solidFill>
              <a:highlight>
                <a:srgbClr val="FFFFFF"/>
              </a:highlight>
            </a:endParaRPr>
          </a:p>
          <a:p>
            <a:pPr indent="0" lvl="0" marL="0" marR="0" rtl="0" algn="l">
              <a:spcBef>
                <a:spcPts val="0"/>
              </a:spcBef>
              <a:spcAft>
                <a:spcPts val="0"/>
              </a:spcAft>
              <a:buNone/>
            </a:pPr>
            <a:r>
              <a:rPr lang="en">
                <a:solidFill>
                  <a:srgbClr val="434343"/>
                </a:solidFill>
                <a:highlight>
                  <a:srgbClr val="FFFFFF"/>
                </a:highlight>
              </a:rPr>
              <a:t>It ranges from O-1, 1 representing an almost perfect model fit</a:t>
            </a:r>
            <a:endParaRPr>
              <a:solidFill>
                <a:srgbClr val="434343"/>
              </a:solidFill>
              <a:highlight>
                <a:srgbClr val="FFFFFF"/>
              </a:highlight>
            </a:endParaRPr>
          </a:p>
          <a:p>
            <a:pPr indent="0" lvl="0" marL="0" marR="0" rtl="0" algn="l">
              <a:spcBef>
                <a:spcPts val="0"/>
              </a:spcBef>
              <a:spcAft>
                <a:spcPts val="0"/>
              </a:spcAft>
              <a:buNone/>
            </a:pPr>
            <a:r>
              <a:t/>
            </a:r>
            <a:endParaRPr/>
          </a:p>
        </p:txBody>
      </p:sp>
      <p:pic>
        <p:nvPicPr>
          <p:cNvPr descr="Bracket Clipart - Transparent Curly Brackets Png , Transparent ..." id="287" name="Google Shape;287;p32"/>
          <p:cNvPicPr preferRelativeResize="0"/>
          <p:nvPr/>
        </p:nvPicPr>
        <p:blipFill rotWithShape="1">
          <a:blip r:embed="rId3">
            <a:alphaModFix/>
          </a:blip>
          <a:srcRect b="0" l="27294" r="19778" t="0"/>
          <a:stretch/>
        </p:blipFill>
        <p:spPr>
          <a:xfrm>
            <a:off x="4186413" y="2345527"/>
            <a:ext cx="716550" cy="2199998"/>
          </a:xfrm>
          <a:prstGeom prst="rect">
            <a:avLst/>
          </a:prstGeom>
          <a:noFill/>
          <a:ln>
            <a:noFill/>
          </a:ln>
        </p:spPr>
      </p:pic>
      <p:pic>
        <p:nvPicPr>
          <p:cNvPr descr="Looking at R-Squared - Erika D - Medium" id="288" name="Google Shape;288;p32"/>
          <p:cNvPicPr preferRelativeResize="0"/>
          <p:nvPr/>
        </p:nvPicPr>
        <p:blipFill>
          <a:blip r:embed="rId4">
            <a:alphaModFix/>
          </a:blip>
          <a:stretch>
            <a:fillRect/>
          </a:stretch>
        </p:blipFill>
        <p:spPr>
          <a:xfrm>
            <a:off x="457501" y="3851333"/>
            <a:ext cx="3292874" cy="655142"/>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2" name="Shape 292"/>
        <p:cNvGrpSpPr/>
        <p:nvPr/>
      </p:nvGrpSpPr>
      <p:grpSpPr>
        <a:xfrm>
          <a:off x="0" y="0"/>
          <a:ext cx="0" cy="0"/>
          <a:chOff x="0" y="0"/>
          <a:chExt cx="0" cy="0"/>
        </a:xfrm>
      </p:grpSpPr>
      <p:pic>
        <p:nvPicPr>
          <p:cNvPr id="293" name="Google Shape;293;p33"/>
          <p:cNvPicPr preferRelativeResize="0"/>
          <p:nvPr/>
        </p:nvPicPr>
        <p:blipFill rotWithShape="1">
          <a:blip r:embed="rId3">
            <a:alphaModFix/>
          </a:blip>
          <a:srcRect b="23382" l="0" r="0" t="28266"/>
          <a:stretch/>
        </p:blipFill>
        <p:spPr>
          <a:xfrm>
            <a:off x="4338872" y="2104524"/>
            <a:ext cx="3030375" cy="2606099"/>
          </a:xfrm>
          <a:prstGeom prst="rect">
            <a:avLst/>
          </a:prstGeom>
          <a:noFill/>
          <a:ln cap="flat" cmpd="sng" w="9525">
            <a:solidFill>
              <a:srgbClr val="F3F3F3"/>
            </a:solidFill>
            <a:prstDash val="solid"/>
            <a:round/>
            <a:headEnd len="sm" w="sm" type="none"/>
            <a:tailEnd len="sm" w="sm" type="none"/>
          </a:ln>
        </p:spPr>
      </p:pic>
      <p:sp>
        <p:nvSpPr>
          <p:cNvPr id="294" name="Google Shape;294;p3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Side Note: How Can It Cause Overfitting </a:t>
            </a:r>
            <a:endParaRPr/>
          </a:p>
        </p:txBody>
      </p:sp>
      <p:sp>
        <p:nvSpPr>
          <p:cNvPr id="295" name="Google Shape;295;p33"/>
          <p:cNvSpPr txBox="1"/>
          <p:nvPr/>
        </p:nvSpPr>
        <p:spPr>
          <a:xfrm>
            <a:off x="896300" y="2378875"/>
            <a:ext cx="2464800" cy="1817400"/>
          </a:xfrm>
          <a:prstGeom prst="rect">
            <a:avLst/>
          </a:prstGeom>
          <a:noFill/>
          <a:ln cap="flat" cmpd="sng" w="9525">
            <a:solidFill>
              <a:srgbClr val="B4A7D6"/>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Lato"/>
                <a:ea typeface="Lato"/>
                <a:cs typeface="Lato"/>
                <a:sym typeface="Lato"/>
              </a:rPr>
              <a:t>A high R-Squared is not bad , but overfitting can occur if statisticians chase the elusiveness of a high R- Squared value. Your model may produce a high R-Squared, but it could be a result of “fitting the noise”. R-Squared </a:t>
            </a:r>
            <a:r>
              <a:rPr b="1" lang="en" sz="1200">
                <a:latin typeface="Lato"/>
                <a:ea typeface="Lato"/>
                <a:cs typeface="Lato"/>
                <a:sym typeface="Lato"/>
              </a:rPr>
              <a:t>alone</a:t>
            </a:r>
            <a:r>
              <a:rPr lang="en" sz="1200">
                <a:latin typeface="Lato"/>
                <a:ea typeface="Lato"/>
                <a:cs typeface="Lato"/>
                <a:sym typeface="Lato"/>
              </a:rPr>
              <a:t> is a weak measure of a models predictive strength .</a:t>
            </a:r>
            <a:endParaRPr sz="1200">
              <a:latin typeface="Lato"/>
              <a:ea typeface="Lato"/>
              <a:cs typeface="Lato"/>
              <a:sym typeface="Lat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9" name="Shape 299"/>
        <p:cNvGrpSpPr/>
        <p:nvPr/>
      </p:nvGrpSpPr>
      <p:grpSpPr>
        <a:xfrm>
          <a:off x="0" y="0"/>
          <a:ext cx="0" cy="0"/>
          <a:chOff x="0" y="0"/>
          <a:chExt cx="0" cy="0"/>
        </a:xfrm>
      </p:grpSpPr>
      <p:sp>
        <p:nvSpPr>
          <p:cNvPr id="300" name="Google Shape;300;p34"/>
          <p:cNvSpPr txBox="1"/>
          <p:nvPr>
            <p:ph type="title"/>
          </p:nvPr>
        </p:nvSpPr>
        <p:spPr>
          <a:xfrm>
            <a:off x="729450" y="1318650"/>
            <a:ext cx="82743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Step 3: </a:t>
            </a:r>
            <a:r>
              <a:rPr lang="en" sz="2400"/>
              <a:t>K Fold Cross Validation: Checking For Overfitting</a:t>
            </a:r>
            <a:endParaRPr sz="2400"/>
          </a:p>
        </p:txBody>
      </p:sp>
      <p:sp>
        <p:nvSpPr>
          <p:cNvPr id="301" name="Google Shape;301;p34"/>
          <p:cNvSpPr txBox="1"/>
          <p:nvPr>
            <p:ph idx="1" type="body"/>
          </p:nvPr>
        </p:nvSpPr>
        <p:spPr>
          <a:xfrm>
            <a:off x="457675" y="2793550"/>
            <a:ext cx="3535200" cy="156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150">
                <a:solidFill>
                  <a:srgbClr val="555555"/>
                </a:solidFill>
                <a:highlight>
                  <a:srgbClr val="FFFFFF"/>
                </a:highlight>
                <a:latin typeface="Arial"/>
                <a:ea typeface="Arial"/>
                <a:cs typeface="Arial"/>
                <a:sym typeface="Arial"/>
              </a:rPr>
              <a:t>Cross-validation</a:t>
            </a:r>
            <a:r>
              <a:rPr lang="en" sz="1150">
                <a:solidFill>
                  <a:srgbClr val="555555"/>
                </a:solidFill>
                <a:highlight>
                  <a:srgbClr val="FFFFFF"/>
                </a:highlight>
                <a:latin typeface="Arial"/>
                <a:ea typeface="Arial"/>
                <a:cs typeface="Arial"/>
                <a:sym typeface="Arial"/>
              </a:rPr>
              <a:t> is primarily used in applied machine learning to estimate the skill of a</a:t>
            </a:r>
            <a:r>
              <a:rPr lang="en" sz="1150">
                <a:solidFill>
                  <a:srgbClr val="555555"/>
                </a:solidFill>
                <a:highlight>
                  <a:srgbClr val="FFFFFF"/>
                </a:highlight>
                <a:latin typeface="Arial"/>
                <a:ea typeface="Arial"/>
                <a:cs typeface="Arial"/>
                <a:sym typeface="Arial"/>
              </a:rPr>
              <a:t> machine learning </a:t>
            </a:r>
            <a:r>
              <a:rPr lang="en" sz="1150">
                <a:solidFill>
                  <a:srgbClr val="555555"/>
                </a:solidFill>
                <a:highlight>
                  <a:srgbClr val="FFFFFF"/>
                </a:highlight>
                <a:latin typeface="Arial"/>
                <a:ea typeface="Arial"/>
                <a:cs typeface="Arial"/>
                <a:sym typeface="Arial"/>
              </a:rPr>
              <a:t>model on unseen data. Given a limited sample, it helps make predictions on how well the model is expected to perform to make future predictions on data.</a:t>
            </a:r>
            <a:endParaRPr sz="1000">
              <a:solidFill>
                <a:srgbClr val="434343"/>
              </a:solidFill>
              <a:highlight>
                <a:srgbClr val="FFFFFF"/>
              </a:highlight>
              <a:latin typeface="Arial"/>
              <a:ea typeface="Arial"/>
              <a:cs typeface="Arial"/>
              <a:sym typeface="Arial"/>
            </a:endParaRPr>
          </a:p>
          <a:p>
            <a:pPr indent="0" lvl="0" marL="0" rtl="0" algn="l">
              <a:spcBef>
                <a:spcPts val="1600"/>
              </a:spcBef>
              <a:spcAft>
                <a:spcPts val="0"/>
              </a:spcAft>
              <a:buNone/>
            </a:pPr>
            <a:r>
              <a:t/>
            </a:r>
            <a:endParaRPr b="1" sz="1000">
              <a:solidFill>
                <a:srgbClr val="434343"/>
              </a:solidFill>
              <a:highlight>
                <a:srgbClr val="FFFFFF"/>
              </a:highlight>
              <a:latin typeface="Arial"/>
              <a:ea typeface="Arial"/>
              <a:cs typeface="Arial"/>
              <a:sym typeface="Arial"/>
            </a:endParaRPr>
          </a:p>
          <a:p>
            <a:pPr indent="0" lvl="0" marL="0" rtl="0" algn="l">
              <a:spcBef>
                <a:spcPts val="1600"/>
              </a:spcBef>
              <a:spcAft>
                <a:spcPts val="0"/>
              </a:spcAft>
              <a:buNone/>
            </a:pPr>
            <a:r>
              <a:t/>
            </a:r>
            <a:endParaRPr b="1" sz="1000">
              <a:solidFill>
                <a:srgbClr val="434343"/>
              </a:solidFill>
              <a:highlight>
                <a:srgbClr val="FFFFFF"/>
              </a:highlight>
              <a:latin typeface="Arial"/>
              <a:ea typeface="Arial"/>
              <a:cs typeface="Arial"/>
              <a:sym typeface="Arial"/>
            </a:endParaRPr>
          </a:p>
          <a:p>
            <a:pPr indent="0" lvl="0" marL="0" rtl="0" algn="l">
              <a:spcBef>
                <a:spcPts val="1600"/>
              </a:spcBef>
              <a:spcAft>
                <a:spcPts val="0"/>
              </a:spcAft>
              <a:buNone/>
            </a:pPr>
            <a:r>
              <a:t/>
            </a:r>
            <a:endParaRPr sz="1000">
              <a:solidFill>
                <a:srgbClr val="777777"/>
              </a:solidFill>
              <a:highlight>
                <a:srgbClr val="FFFFFF"/>
              </a:highlight>
              <a:latin typeface="Arial"/>
              <a:ea typeface="Arial"/>
              <a:cs typeface="Arial"/>
              <a:sym typeface="Arial"/>
            </a:endParaRPr>
          </a:p>
          <a:p>
            <a:pPr indent="0" lvl="0" marL="0" rtl="0" algn="l">
              <a:spcBef>
                <a:spcPts val="1600"/>
              </a:spcBef>
              <a:spcAft>
                <a:spcPts val="1600"/>
              </a:spcAft>
              <a:buNone/>
            </a:pPr>
            <a:r>
              <a:t/>
            </a:r>
            <a:endParaRPr sz="1000">
              <a:solidFill>
                <a:srgbClr val="777777"/>
              </a:solidFill>
              <a:highlight>
                <a:srgbClr val="FFFFFF"/>
              </a:highlight>
              <a:latin typeface="Arial"/>
              <a:ea typeface="Arial"/>
              <a:cs typeface="Arial"/>
              <a:sym typeface="Arial"/>
            </a:endParaRPr>
          </a:p>
        </p:txBody>
      </p:sp>
      <p:sp>
        <p:nvSpPr>
          <p:cNvPr id="302" name="Google Shape;302;p34"/>
          <p:cNvSpPr txBox="1"/>
          <p:nvPr>
            <p:ph idx="1" type="body"/>
          </p:nvPr>
        </p:nvSpPr>
        <p:spPr>
          <a:xfrm>
            <a:off x="4964075" y="2163075"/>
            <a:ext cx="3846000" cy="2686500"/>
          </a:xfrm>
          <a:prstGeom prst="rect">
            <a:avLst/>
          </a:prstGeom>
        </p:spPr>
        <p:txBody>
          <a:bodyPr anchorCtr="0" anchor="t" bIns="91425" lIns="91425" spcFirstLastPara="1" rIns="91425" wrap="square" tIns="91425">
            <a:noAutofit/>
          </a:bodyPr>
          <a:lstStyle/>
          <a:p>
            <a:pPr indent="-292100" lvl="0" marL="457200" rtl="0" algn="l">
              <a:spcBef>
                <a:spcPts val="0"/>
              </a:spcBef>
              <a:spcAft>
                <a:spcPts val="0"/>
              </a:spcAft>
              <a:buClr>
                <a:srgbClr val="555555"/>
              </a:buClr>
              <a:buSzPts val="1000"/>
              <a:buFont typeface="Arial"/>
              <a:buAutoNum type="arabicPeriod"/>
            </a:pPr>
            <a:r>
              <a:rPr lang="en" sz="1000">
                <a:solidFill>
                  <a:srgbClr val="555555"/>
                </a:solidFill>
                <a:highlight>
                  <a:srgbClr val="FFFFFF"/>
                </a:highlight>
                <a:latin typeface="Arial"/>
                <a:ea typeface="Arial"/>
                <a:cs typeface="Arial"/>
                <a:sym typeface="Arial"/>
              </a:rPr>
              <a:t>Shuffle the dataset randomly.</a:t>
            </a:r>
            <a:endParaRPr sz="1000">
              <a:solidFill>
                <a:srgbClr val="555555"/>
              </a:solidFill>
              <a:highlight>
                <a:srgbClr val="FFFFFF"/>
              </a:highlight>
              <a:latin typeface="Arial"/>
              <a:ea typeface="Arial"/>
              <a:cs typeface="Arial"/>
              <a:sym typeface="Arial"/>
            </a:endParaRPr>
          </a:p>
          <a:p>
            <a:pPr indent="-292100" lvl="0" marL="457200" rtl="0" algn="l">
              <a:spcBef>
                <a:spcPts val="0"/>
              </a:spcBef>
              <a:spcAft>
                <a:spcPts val="0"/>
              </a:spcAft>
              <a:buClr>
                <a:srgbClr val="555555"/>
              </a:buClr>
              <a:buSzPts val="1000"/>
              <a:buFont typeface="Arial"/>
              <a:buAutoNum type="arabicPeriod"/>
            </a:pPr>
            <a:r>
              <a:rPr lang="en" sz="1000">
                <a:solidFill>
                  <a:srgbClr val="555555"/>
                </a:solidFill>
                <a:highlight>
                  <a:srgbClr val="FFFFFF"/>
                </a:highlight>
                <a:latin typeface="Arial"/>
                <a:ea typeface="Arial"/>
                <a:cs typeface="Arial"/>
                <a:sym typeface="Arial"/>
              </a:rPr>
              <a:t>Split the dataset into k groups</a:t>
            </a:r>
            <a:endParaRPr sz="1000">
              <a:solidFill>
                <a:srgbClr val="555555"/>
              </a:solidFill>
              <a:highlight>
                <a:srgbClr val="FFFFFF"/>
              </a:highlight>
              <a:latin typeface="Arial"/>
              <a:ea typeface="Arial"/>
              <a:cs typeface="Arial"/>
              <a:sym typeface="Arial"/>
            </a:endParaRPr>
          </a:p>
          <a:p>
            <a:pPr indent="-292100" lvl="0" marL="457200" rtl="0" algn="l">
              <a:spcBef>
                <a:spcPts val="0"/>
              </a:spcBef>
              <a:spcAft>
                <a:spcPts val="0"/>
              </a:spcAft>
              <a:buClr>
                <a:srgbClr val="555555"/>
              </a:buClr>
              <a:buSzPts val="1000"/>
              <a:buFont typeface="Arial"/>
              <a:buAutoNum type="arabicPeriod"/>
            </a:pPr>
            <a:r>
              <a:rPr lang="en" sz="1000">
                <a:solidFill>
                  <a:srgbClr val="555555"/>
                </a:solidFill>
                <a:highlight>
                  <a:srgbClr val="FFFFFF"/>
                </a:highlight>
                <a:latin typeface="Arial"/>
                <a:ea typeface="Arial"/>
                <a:cs typeface="Arial"/>
                <a:sym typeface="Arial"/>
              </a:rPr>
              <a:t>For each unique group:</a:t>
            </a:r>
            <a:endParaRPr sz="1000">
              <a:solidFill>
                <a:srgbClr val="555555"/>
              </a:solidFill>
              <a:highlight>
                <a:srgbClr val="FFFFFF"/>
              </a:highlight>
              <a:latin typeface="Arial"/>
              <a:ea typeface="Arial"/>
              <a:cs typeface="Arial"/>
              <a:sym typeface="Arial"/>
            </a:endParaRPr>
          </a:p>
          <a:p>
            <a:pPr indent="-292100" lvl="1" marL="914400" rtl="0" algn="l">
              <a:spcBef>
                <a:spcPts val="0"/>
              </a:spcBef>
              <a:spcAft>
                <a:spcPts val="0"/>
              </a:spcAft>
              <a:buClr>
                <a:srgbClr val="555555"/>
              </a:buClr>
              <a:buSzPts val="1000"/>
              <a:buFont typeface="Arial"/>
              <a:buAutoNum type="alphaLcPeriod"/>
            </a:pPr>
            <a:r>
              <a:rPr lang="en" sz="1000">
                <a:solidFill>
                  <a:srgbClr val="555555"/>
                </a:solidFill>
                <a:highlight>
                  <a:srgbClr val="FFFFFF"/>
                </a:highlight>
                <a:latin typeface="Arial"/>
                <a:ea typeface="Arial"/>
                <a:cs typeface="Arial"/>
                <a:sym typeface="Arial"/>
              </a:rPr>
              <a:t>Take the group as a hold out or test data set</a:t>
            </a:r>
            <a:endParaRPr sz="1000">
              <a:solidFill>
                <a:srgbClr val="555555"/>
              </a:solidFill>
              <a:highlight>
                <a:srgbClr val="FFFFFF"/>
              </a:highlight>
              <a:latin typeface="Arial"/>
              <a:ea typeface="Arial"/>
              <a:cs typeface="Arial"/>
              <a:sym typeface="Arial"/>
            </a:endParaRPr>
          </a:p>
          <a:p>
            <a:pPr indent="-292100" lvl="1" marL="914400" rtl="0" algn="l">
              <a:spcBef>
                <a:spcPts val="0"/>
              </a:spcBef>
              <a:spcAft>
                <a:spcPts val="0"/>
              </a:spcAft>
              <a:buClr>
                <a:srgbClr val="555555"/>
              </a:buClr>
              <a:buSzPts val="1000"/>
              <a:buFont typeface="Arial"/>
              <a:buAutoNum type="alphaLcPeriod"/>
            </a:pPr>
            <a:r>
              <a:rPr lang="en" sz="1000">
                <a:solidFill>
                  <a:srgbClr val="555555"/>
                </a:solidFill>
                <a:highlight>
                  <a:srgbClr val="FFFFFF"/>
                </a:highlight>
                <a:latin typeface="Arial"/>
                <a:ea typeface="Arial"/>
                <a:cs typeface="Arial"/>
                <a:sym typeface="Arial"/>
              </a:rPr>
              <a:t>Take the remaining groups as a training data set</a:t>
            </a:r>
            <a:endParaRPr sz="1000">
              <a:solidFill>
                <a:srgbClr val="555555"/>
              </a:solidFill>
              <a:highlight>
                <a:srgbClr val="FFFFFF"/>
              </a:highlight>
              <a:latin typeface="Arial"/>
              <a:ea typeface="Arial"/>
              <a:cs typeface="Arial"/>
              <a:sym typeface="Arial"/>
            </a:endParaRPr>
          </a:p>
          <a:p>
            <a:pPr indent="-292100" lvl="1" marL="914400" rtl="0" algn="l">
              <a:spcBef>
                <a:spcPts val="0"/>
              </a:spcBef>
              <a:spcAft>
                <a:spcPts val="0"/>
              </a:spcAft>
              <a:buClr>
                <a:srgbClr val="555555"/>
              </a:buClr>
              <a:buSzPts val="1000"/>
              <a:buFont typeface="Arial"/>
              <a:buAutoNum type="alphaLcPeriod"/>
            </a:pPr>
            <a:r>
              <a:rPr lang="en" sz="1000">
                <a:solidFill>
                  <a:srgbClr val="555555"/>
                </a:solidFill>
                <a:highlight>
                  <a:srgbClr val="FFFFFF"/>
                </a:highlight>
                <a:latin typeface="Arial"/>
                <a:ea typeface="Arial"/>
                <a:cs typeface="Arial"/>
                <a:sym typeface="Arial"/>
              </a:rPr>
              <a:t>Fit a model on the training set and evaluate it on the test set</a:t>
            </a:r>
            <a:endParaRPr sz="1000">
              <a:solidFill>
                <a:srgbClr val="555555"/>
              </a:solidFill>
              <a:highlight>
                <a:srgbClr val="FFFFFF"/>
              </a:highlight>
              <a:latin typeface="Arial"/>
              <a:ea typeface="Arial"/>
              <a:cs typeface="Arial"/>
              <a:sym typeface="Arial"/>
            </a:endParaRPr>
          </a:p>
          <a:p>
            <a:pPr indent="-292100" lvl="1" marL="914400" rtl="0" algn="l">
              <a:spcBef>
                <a:spcPts val="0"/>
              </a:spcBef>
              <a:spcAft>
                <a:spcPts val="0"/>
              </a:spcAft>
              <a:buClr>
                <a:srgbClr val="555555"/>
              </a:buClr>
              <a:buSzPts val="1000"/>
              <a:buFont typeface="Arial"/>
              <a:buAutoNum type="alphaLcPeriod"/>
            </a:pPr>
            <a:r>
              <a:rPr lang="en" sz="1000">
                <a:solidFill>
                  <a:srgbClr val="555555"/>
                </a:solidFill>
                <a:highlight>
                  <a:srgbClr val="FFFFFF"/>
                </a:highlight>
                <a:latin typeface="Arial"/>
                <a:ea typeface="Arial"/>
                <a:cs typeface="Arial"/>
                <a:sym typeface="Arial"/>
              </a:rPr>
              <a:t>Retain the evaluation score and discard the model</a:t>
            </a:r>
            <a:endParaRPr sz="1000">
              <a:solidFill>
                <a:srgbClr val="555555"/>
              </a:solidFill>
              <a:highlight>
                <a:srgbClr val="FFFFFF"/>
              </a:highlight>
              <a:latin typeface="Arial"/>
              <a:ea typeface="Arial"/>
              <a:cs typeface="Arial"/>
              <a:sym typeface="Arial"/>
            </a:endParaRPr>
          </a:p>
          <a:p>
            <a:pPr indent="-292100" lvl="0" marL="457200" rtl="0" algn="l">
              <a:spcBef>
                <a:spcPts val="0"/>
              </a:spcBef>
              <a:spcAft>
                <a:spcPts val="0"/>
              </a:spcAft>
              <a:buClr>
                <a:srgbClr val="555555"/>
              </a:buClr>
              <a:buSzPts val="1000"/>
              <a:buFont typeface="Arial"/>
              <a:buAutoNum type="arabicPeriod"/>
            </a:pPr>
            <a:r>
              <a:rPr lang="en" sz="1000">
                <a:solidFill>
                  <a:srgbClr val="555555"/>
                </a:solidFill>
                <a:highlight>
                  <a:srgbClr val="FFFFFF"/>
                </a:highlight>
                <a:latin typeface="Arial"/>
                <a:ea typeface="Arial"/>
                <a:cs typeface="Arial"/>
                <a:sym typeface="Arial"/>
              </a:rPr>
              <a:t>Summarize the skill of the model using the sample of model evaluation scores</a:t>
            </a:r>
            <a:endParaRPr sz="1000">
              <a:solidFill>
                <a:srgbClr val="555555"/>
              </a:solidFill>
              <a:highlight>
                <a:srgbClr val="FFFFFF"/>
              </a:highlight>
              <a:latin typeface="Arial"/>
              <a:ea typeface="Arial"/>
              <a:cs typeface="Arial"/>
              <a:sym typeface="Arial"/>
            </a:endParaRPr>
          </a:p>
          <a:p>
            <a:pPr indent="0" lvl="0" marL="457200" marR="0" rtl="0" algn="l">
              <a:spcBef>
                <a:spcPts val="2200"/>
              </a:spcBef>
              <a:spcAft>
                <a:spcPts val="0"/>
              </a:spcAft>
              <a:buNone/>
            </a:pPr>
            <a:r>
              <a:t/>
            </a:r>
            <a:endParaRPr sz="1000">
              <a:solidFill>
                <a:srgbClr val="434343"/>
              </a:solidFill>
              <a:highlight>
                <a:srgbClr val="FFFFFF"/>
              </a:highlight>
              <a:latin typeface="Arial"/>
              <a:ea typeface="Arial"/>
              <a:cs typeface="Arial"/>
              <a:sym typeface="Arial"/>
            </a:endParaRPr>
          </a:p>
          <a:p>
            <a:pPr indent="0" lvl="0" marL="0" marR="0" rtl="0" algn="l">
              <a:spcBef>
                <a:spcPts val="0"/>
              </a:spcBef>
              <a:spcAft>
                <a:spcPts val="0"/>
              </a:spcAft>
              <a:buNone/>
            </a:pPr>
            <a:r>
              <a:t/>
            </a:r>
            <a:endParaRPr sz="1000">
              <a:solidFill>
                <a:srgbClr val="777777"/>
              </a:solidFill>
              <a:highlight>
                <a:srgbClr val="FFFFFF"/>
              </a:highlight>
              <a:latin typeface="Arial"/>
              <a:ea typeface="Arial"/>
              <a:cs typeface="Arial"/>
              <a:sym typeface="Arial"/>
            </a:endParaRPr>
          </a:p>
          <a:p>
            <a:pPr indent="0" lvl="0" marL="0" marR="0" rtl="0" algn="l">
              <a:spcBef>
                <a:spcPts val="0"/>
              </a:spcBef>
              <a:spcAft>
                <a:spcPts val="0"/>
              </a:spcAft>
              <a:buNone/>
            </a:pPr>
            <a:r>
              <a:t/>
            </a:r>
            <a:endParaRPr/>
          </a:p>
        </p:txBody>
      </p:sp>
      <p:pic>
        <p:nvPicPr>
          <p:cNvPr descr="Bracket Clipart - Transparent Curly Brackets Png , Transparent ..." id="303" name="Google Shape;303;p34"/>
          <p:cNvPicPr preferRelativeResize="0"/>
          <p:nvPr/>
        </p:nvPicPr>
        <p:blipFill rotWithShape="1">
          <a:blip r:embed="rId3">
            <a:alphaModFix/>
          </a:blip>
          <a:srcRect b="0" l="27294" r="19778" t="0"/>
          <a:stretch/>
        </p:blipFill>
        <p:spPr>
          <a:xfrm>
            <a:off x="4186413" y="2163077"/>
            <a:ext cx="716550" cy="2199998"/>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7" name="Shape 307"/>
        <p:cNvGrpSpPr/>
        <p:nvPr/>
      </p:nvGrpSpPr>
      <p:grpSpPr>
        <a:xfrm>
          <a:off x="0" y="0"/>
          <a:ext cx="0" cy="0"/>
          <a:chOff x="0" y="0"/>
          <a:chExt cx="0" cy="0"/>
        </a:xfrm>
      </p:grpSpPr>
      <p:pic>
        <p:nvPicPr>
          <p:cNvPr id="308" name="Google Shape;308;p35"/>
          <p:cNvPicPr preferRelativeResize="0"/>
          <p:nvPr/>
        </p:nvPicPr>
        <p:blipFill>
          <a:blip r:embed="rId3">
            <a:alphaModFix/>
          </a:blip>
          <a:stretch>
            <a:fillRect/>
          </a:stretch>
        </p:blipFill>
        <p:spPr>
          <a:xfrm>
            <a:off x="448150" y="2571750"/>
            <a:ext cx="7995350" cy="1757300"/>
          </a:xfrm>
          <a:prstGeom prst="rect">
            <a:avLst/>
          </a:prstGeom>
          <a:noFill/>
          <a:ln>
            <a:noFill/>
          </a:ln>
        </p:spPr>
      </p:pic>
      <p:sp>
        <p:nvSpPr>
          <p:cNvPr id="309" name="Google Shape;309;p3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K Fold Cross Validation: Checking For Overfitting</a:t>
            </a:r>
            <a:endParaRPr sz="24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3" name="Shape 313"/>
        <p:cNvGrpSpPr/>
        <p:nvPr/>
      </p:nvGrpSpPr>
      <p:grpSpPr>
        <a:xfrm>
          <a:off x="0" y="0"/>
          <a:ext cx="0" cy="0"/>
          <a:chOff x="0" y="0"/>
          <a:chExt cx="0" cy="0"/>
        </a:xfrm>
      </p:grpSpPr>
      <p:sp>
        <p:nvSpPr>
          <p:cNvPr id="314" name="Google Shape;314;p3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Performing K Fold Cross Validation On The Original Model</a:t>
            </a:r>
            <a:endParaRPr/>
          </a:p>
        </p:txBody>
      </p:sp>
      <p:pic>
        <p:nvPicPr>
          <p:cNvPr id="315" name="Google Shape;315;p36"/>
          <p:cNvPicPr preferRelativeResize="0"/>
          <p:nvPr/>
        </p:nvPicPr>
        <p:blipFill>
          <a:blip r:embed="rId3">
            <a:alphaModFix/>
          </a:blip>
          <a:stretch>
            <a:fillRect/>
          </a:stretch>
        </p:blipFill>
        <p:spPr>
          <a:xfrm>
            <a:off x="588988" y="2801025"/>
            <a:ext cx="7641716" cy="1113363"/>
          </a:xfrm>
          <a:prstGeom prst="rect">
            <a:avLst/>
          </a:prstGeom>
          <a:noFill/>
          <a:ln>
            <a:noFill/>
          </a:ln>
        </p:spPr>
      </p:pic>
      <p:sp>
        <p:nvSpPr>
          <p:cNvPr id="316" name="Google Shape;316;p36"/>
          <p:cNvSpPr txBox="1"/>
          <p:nvPr/>
        </p:nvSpPr>
        <p:spPr>
          <a:xfrm>
            <a:off x="3189850" y="3238800"/>
            <a:ext cx="3399900" cy="203400"/>
          </a:xfrm>
          <a:prstGeom prst="rect">
            <a:avLst/>
          </a:prstGeom>
          <a:noFill/>
          <a:ln cap="flat" cmpd="sng" w="9525">
            <a:solidFill>
              <a:srgbClr val="FF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Lato"/>
              <a:ea typeface="Lato"/>
              <a:cs typeface="Lato"/>
              <a:sym typeface="Lato"/>
            </a:endParaRPr>
          </a:p>
        </p:txBody>
      </p:sp>
      <p:sp>
        <p:nvSpPr>
          <p:cNvPr id="317" name="Google Shape;317;p36"/>
          <p:cNvSpPr txBox="1"/>
          <p:nvPr/>
        </p:nvSpPr>
        <p:spPr>
          <a:xfrm>
            <a:off x="3575425" y="2974188"/>
            <a:ext cx="1049100" cy="203400"/>
          </a:xfrm>
          <a:prstGeom prst="rect">
            <a:avLst/>
          </a:prstGeom>
          <a:noFill/>
          <a:ln cap="flat" cmpd="sng" w="9525">
            <a:solidFill>
              <a:srgbClr val="FF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Lato"/>
              <a:ea typeface="Lato"/>
              <a:cs typeface="Lato"/>
              <a:sym typeface="Lato"/>
            </a:endParaRPr>
          </a:p>
        </p:txBody>
      </p:sp>
      <p:sp>
        <p:nvSpPr>
          <p:cNvPr id="318" name="Google Shape;318;p36"/>
          <p:cNvSpPr/>
          <p:nvPr/>
        </p:nvSpPr>
        <p:spPr>
          <a:xfrm rot="5400000">
            <a:off x="3877975" y="3722300"/>
            <a:ext cx="738300" cy="264900"/>
          </a:xfrm>
          <a:prstGeom prst="bentUpArrow">
            <a:avLst>
              <a:gd fmla="val 23112" name="adj1"/>
              <a:gd fmla="val 25000" name="adj2"/>
              <a:gd fmla="val 25000" name="adj3"/>
            </a:avLst>
          </a:prstGeom>
          <a:noFill/>
          <a:ln cap="flat" cmpd="sng" w="9525">
            <a:solidFill>
              <a:srgbClr val="B4A7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36"/>
          <p:cNvSpPr txBox="1"/>
          <p:nvPr/>
        </p:nvSpPr>
        <p:spPr>
          <a:xfrm>
            <a:off x="4379575" y="3989200"/>
            <a:ext cx="2291700" cy="479100"/>
          </a:xfrm>
          <a:prstGeom prst="rect">
            <a:avLst/>
          </a:prstGeom>
          <a:noFill/>
          <a:ln cap="flat" cmpd="sng" w="9525">
            <a:solidFill>
              <a:srgbClr val="B4A7D6"/>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Lato"/>
                <a:ea typeface="Lato"/>
                <a:cs typeface="Lato"/>
                <a:sym typeface="Lato"/>
              </a:rPr>
              <a:t>Note that there are </a:t>
            </a:r>
            <a:r>
              <a:rPr b="1" lang="en" sz="1000">
                <a:latin typeface="Lato"/>
                <a:ea typeface="Lato"/>
                <a:cs typeface="Lato"/>
                <a:sym typeface="Lato"/>
              </a:rPr>
              <a:t>5</a:t>
            </a:r>
            <a:r>
              <a:rPr lang="en" sz="1000">
                <a:latin typeface="Lato"/>
                <a:ea typeface="Lato"/>
                <a:cs typeface="Lato"/>
                <a:sym typeface="Lato"/>
              </a:rPr>
              <a:t> predictors in our original  model</a:t>
            </a:r>
            <a:endParaRPr sz="1000">
              <a:latin typeface="Lato"/>
              <a:ea typeface="Lato"/>
              <a:cs typeface="Lato"/>
              <a:sym typeface="Lato"/>
            </a:endParaRPr>
          </a:p>
        </p:txBody>
      </p:sp>
      <p:sp>
        <p:nvSpPr>
          <p:cNvPr id="320" name="Google Shape;320;p36"/>
          <p:cNvSpPr txBox="1"/>
          <p:nvPr/>
        </p:nvSpPr>
        <p:spPr>
          <a:xfrm>
            <a:off x="660300" y="4270500"/>
            <a:ext cx="1469700" cy="738300"/>
          </a:xfrm>
          <a:prstGeom prst="rect">
            <a:avLst/>
          </a:prstGeom>
          <a:noFill/>
          <a:ln cap="flat" cmpd="sng" w="9525">
            <a:solidFill>
              <a:srgbClr val="B4A7D6"/>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Lato"/>
                <a:ea typeface="Lato"/>
                <a:cs typeface="Lato"/>
                <a:sym typeface="Lato"/>
              </a:rPr>
              <a:t>This is the code for conducting a cross validation on our original model</a:t>
            </a:r>
            <a:endParaRPr sz="1000">
              <a:latin typeface="Lato"/>
              <a:ea typeface="Lato"/>
              <a:cs typeface="Lato"/>
              <a:sym typeface="Lato"/>
            </a:endParaRPr>
          </a:p>
        </p:txBody>
      </p:sp>
      <p:sp>
        <p:nvSpPr>
          <p:cNvPr id="321" name="Google Shape;321;p36"/>
          <p:cNvSpPr/>
          <p:nvPr/>
        </p:nvSpPr>
        <p:spPr>
          <a:xfrm rot="5400000">
            <a:off x="1217100" y="4036200"/>
            <a:ext cx="356100" cy="112500"/>
          </a:xfrm>
          <a:prstGeom prst="rightArrow">
            <a:avLst>
              <a:gd fmla="val 50000" name="adj1"/>
              <a:gd fmla="val 50000" name="adj2"/>
            </a:avLst>
          </a:prstGeom>
          <a:noFill/>
          <a:ln cap="flat" cmpd="sng" w="9525">
            <a:solidFill>
              <a:srgbClr val="8E7CC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36"/>
          <p:cNvSpPr/>
          <p:nvPr/>
        </p:nvSpPr>
        <p:spPr>
          <a:xfrm flipH="1" rot="5400000">
            <a:off x="4084225" y="2485200"/>
            <a:ext cx="590700" cy="264900"/>
          </a:xfrm>
          <a:prstGeom prst="bentUpArrow">
            <a:avLst>
              <a:gd fmla="val 25000" name="adj1"/>
              <a:gd fmla="val 25000" name="adj2"/>
              <a:gd fmla="val 25000" name="adj3"/>
            </a:avLst>
          </a:prstGeom>
          <a:noFill/>
          <a:ln cap="flat" cmpd="sng" w="9525">
            <a:solidFill>
              <a:srgbClr val="B4A7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36"/>
          <p:cNvSpPr txBox="1"/>
          <p:nvPr/>
        </p:nvSpPr>
        <p:spPr>
          <a:xfrm>
            <a:off x="4512025" y="1908488"/>
            <a:ext cx="2984400" cy="837900"/>
          </a:xfrm>
          <a:prstGeom prst="rect">
            <a:avLst/>
          </a:prstGeom>
          <a:noFill/>
          <a:ln cap="flat" cmpd="sng" w="9525">
            <a:solidFill>
              <a:srgbClr val="B4A7D6"/>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Lato"/>
                <a:ea typeface="Lato"/>
                <a:cs typeface="Lato"/>
                <a:sym typeface="Lato"/>
              </a:rPr>
              <a:t>Note that this # is the value we chose for K. Our data is split into 10 “buckets” or folds. If we have 20 observations for each predictor and ten folds there are 20/10 = 2 data points per fold.</a:t>
            </a:r>
            <a:endParaRPr sz="1000">
              <a:latin typeface="Lato"/>
              <a:ea typeface="Lato"/>
              <a:cs typeface="Lato"/>
              <a:sym typeface="Lato"/>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7" name="Shape 327"/>
        <p:cNvGrpSpPr/>
        <p:nvPr/>
      </p:nvGrpSpPr>
      <p:grpSpPr>
        <a:xfrm>
          <a:off x="0" y="0"/>
          <a:ext cx="0" cy="0"/>
          <a:chOff x="0" y="0"/>
          <a:chExt cx="0" cy="0"/>
        </a:xfrm>
      </p:grpSpPr>
      <p:sp>
        <p:nvSpPr>
          <p:cNvPr id="328" name="Google Shape;328;p3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does K Fold Cross Validation Produce</a:t>
            </a:r>
            <a:endParaRPr/>
          </a:p>
        </p:txBody>
      </p:sp>
      <p:sp>
        <p:nvSpPr>
          <p:cNvPr id="329" name="Google Shape;329;p37"/>
          <p:cNvSpPr txBox="1"/>
          <p:nvPr>
            <p:ph idx="1" type="body"/>
          </p:nvPr>
        </p:nvSpPr>
        <p:spPr>
          <a:xfrm>
            <a:off x="729450" y="1975949"/>
            <a:ext cx="2930700" cy="2982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400">
                <a:solidFill>
                  <a:srgbClr val="434343"/>
                </a:solidFill>
                <a:highlight>
                  <a:srgbClr val="FFFFFF"/>
                </a:highlight>
                <a:latin typeface="Times New Roman"/>
                <a:ea typeface="Times New Roman"/>
                <a:cs typeface="Times New Roman"/>
                <a:sym typeface="Times New Roman"/>
              </a:rPr>
              <a:t>RMSE:</a:t>
            </a:r>
            <a:r>
              <a:rPr lang="en" sz="1200">
                <a:solidFill>
                  <a:srgbClr val="434343"/>
                </a:solidFill>
                <a:highlight>
                  <a:srgbClr val="FFFFFF"/>
                </a:highlight>
                <a:latin typeface="Times New Roman"/>
                <a:ea typeface="Times New Roman"/>
                <a:cs typeface="Times New Roman"/>
                <a:sym typeface="Times New Roman"/>
              </a:rPr>
              <a:t> Root Mean Square Error</a:t>
            </a:r>
            <a:endParaRPr sz="1200">
              <a:solidFill>
                <a:srgbClr val="434343"/>
              </a:solidFill>
              <a:highlight>
                <a:srgbClr val="FFFFFF"/>
              </a:highlight>
              <a:latin typeface="Times New Roman"/>
              <a:ea typeface="Times New Roman"/>
              <a:cs typeface="Times New Roman"/>
              <a:sym typeface="Times New Roman"/>
            </a:endParaRPr>
          </a:p>
          <a:p>
            <a:pPr indent="0" lvl="0" marL="0" rtl="0" algn="l">
              <a:lnSpc>
                <a:spcPct val="100000"/>
              </a:lnSpc>
              <a:spcBef>
                <a:spcPts val="1600"/>
              </a:spcBef>
              <a:spcAft>
                <a:spcPts val="0"/>
              </a:spcAft>
              <a:buNone/>
            </a:pPr>
            <a:r>
              <a:rPr b="1" lang="en" sz="1000">
                <a:solidFill>
                  <a:srgbClr val="000000"/>
                </a:solidFill>
                <a:highlight>
                  <a:srgbClr val="FFFFFF"/>
                </a:highlight>
                <a:latin typeface="Arial"/>
                <a:ea typeface="Arial"/>
                <a:cs typeface="Arial"/>
                <a:sym typeface="Arial"/>
              </a:rPr>
              <a:t>Root Mean Square Error</a:t>
            </a:r>
            <a:r>
              <a:rPr lang="en" sz="1000">
                <a:solidFill>
                  <a:srgbClr val="000000"/>
                </a:solidFill>
                <a:highlight>
                  <a:srgbClr val="FFFFFF"/>
                </a:highlight>
                <a:latin typeface="Arial"/>
                <a:ea typeface="Arial"/>
                <a:cs typeface="Arial"/>
                <a:sym typeface="Arial"/>
              </a:rPr>
              <a:t> (RMSE) is the standard deviation of the </a:t>
            </a:r>
            <a:r>
              <a:rPr lang="en" sz="1000">
                <a:solidFill>
                  <a:srgbClr val="000000"/>
                </a:solidFill>
                <a:highlight>
                  <a:srgbClr val="FFFFFF"/>
                </a:highlight>
                <a:uFill>
                  <a:noFill/>
                </a:uFill>
                <a:latin typeface="Arial"/>
                <a:ea typeface="Arial"/>
                <a:cs typeface="Arial"/>
                <a:sym typeface="Arial"/>
                <a:hlinkClick r:id="rId3"/>
              </a:rPr>
              <a:t>residuals</a:t>
            </a:r>
            <a:r>
              <a:rPr lang="en" sz="1000">
                <a:solidFill>
                  <a:srgbClr val="000000"/>
                </a:solidFill>
                <a:highlight>
                  <a:srgbClr val="FFFFFF"/>
                </a:highlight>
                <a:latin typeface="Arial"/>
                <a:ea typeface="Arial"/>
                <a:cs typeface="Arial"/>
                <a:sym typeface="Arial"/>
              </a:rPr>
              <a:t> (</a:t>
            </a:r>
            <a:r>
              <a:rPr lang="en" sz="1000">
                <a:solidFill>
                  <a:srgbClr val="000000"/>
                </a:solidFill>
                <a:highlight>
                  <a:srgbClr val="FFFFFF"/>
                </a:highlight>
                <a:uFill>
                  <a:noFill/>
                </a:uFill>
                <a:latin typeface="Arial"/>
                <a:ea typeface="Arial"/>
                <a:cs typeface="Arial"/>
                <a:sym typeface="Arial"/>
                <a:hlinkClick r:id="rId4"/>
              </a:rPr>
              <a:t>prediction errors</a:t>
            </a:r>
            <a:r>
              <a:rPr lang="en" sz="1000">
                <a:solidFill>
                  <a:srgbClr val="000000"/>
                </a:solidFill>
                <a:highlight>
                  <a:srgbClr val="FFFFFF"/>
                </a:highlight>
                <a:latin typeface="Arial"/>
                <a:ea typeface="Arial"/>
                <a:cs typeface="Arial"/>
                <a:sym typeface="Arial"/>
              </a:rPr>
              <a:t>). Residuals are a measure of how far from the regression line data points are;</a:t>
            </a:r>
            <a:endParaRPr sz="1200">
              <a:solidFill>
                <a:srgbClr val="434343"/>
              </a:solidFill>
              <a:highlight>
                <a:srgbClr val="FFFFFF"/>
              </a:highlight>
              <a:latin typeface="Times New Roman"/>
              <a:ea typeface="Times New Roman"/>
              <a:cs typeface="Times New Roman"/>
              <a:sym typeface="Times New Roman"/>
            </a:endParaRPr>
          </a:p>
          <a:p>
            <a:pPr indent="0" lvl="0" marL="0" marR="88900" rtl="0" algn="l">
              <a:lnSpc>
                <a:spcPct val="100000"/>
              </a:lnSpc>
              <a:spcBef>
                <a:spcPts val="1600"/>
              </a:spcBef>
              <a:spcAft>
                <a:spcPts val="0"/>
              </a:spcAft>
              <a:buNone/>
            </a:pPr>
            <a:r>
              <a:rPr b="1" lang="en" sz="1400">
                <a:solidFill>
                  <a:srgbClr val="434343"/>
                </a:solidFill>
                <a:highlight>
                  <a:srgbClr val="FFFFFF"/>
                </a:highlight>
                <a:latin typeface="Times New Roman"/>
                <a:ea typeface="Times New Roman"/>
                <a:cs typeface="Times New Roman"/>
                <a:sym typeface="Times New Roman"/>
              </a:rPr>
              <a:t>R-Squared:</a:t>
            </a:r>
            <a:r>
              <a:rPr lang="en" sz="1200">
                <a:solidFill>
                  <a:srgbClr val="434343"/>
                </a:solidFill>
                <a:highlight>
                  <a:srgbClr val="FFFFFF"/>
                </a:highlight>
                <a:latin typeface="Times New Roman"/>
                <a:ea typeface="Times New Roman"/>
                <a:cs typeface="Times New Roman"/>
                <a:sym typeface="Times New Roman"/>
              </a:rPr>
              <a:t> Coefficient of determination </a:t>
            </a:r>
            <a:endParaRPr sz="1200">
              <a:solidFill>
                <a:srgbClr val="434343"/>
              </a:solidFill>
              <a:highlight>
                <a:srgbClr val="FFFFFF"/>
              </a:highlight>
              <a:latin typeface="Times New Roman"/>
              <a:ea typeface="Times New Roman"/>
              <a:cs typeface="Times New Roman"/>
              <a:sym typeface="Times New Roman"/>
            </a:endParaRPr>
          </a:p>
          <a:p>
            <a:pPr indent="0" lvl="0" marL="0" marR="88900" rtl="0" algn="l">
              <a:lnSpc>
                <a:spcPct val="100000"/>
              </a:lnSpc>
              <a:spcBef>
                <a:spcPts val="800"/>
              </a:spcBef>
              <a:spcAft>
                <a:spcPts val="0"/>
              </a:spcAft>
              <a:buNone/>
            </a:pPr>
            <a:r>
              <a:rPr b="1" lang="en" sz="1400">
                <a:solidFill>
                  <a:srgbClr val="434343"/>
                </a:solidFill>
                <a:highlight>
                  <a:srgbClr val="FFFFFF"/>
                </a:highlight>
                <a:latin typeface="Times New Roman"/>
                <a:ea typeface="Times New Roman"/>
                <a:cs typeface="Times New Roman"/>
                <a:sym typeface="Times New Roman"/>
              </a:rPr>
              <a:t>MAE: </a:t>
            </a:r>
            <a:r>
              <a:rPr lang="en" sz="1200">
                <a:solidFill>
                  <a:srgbClr val="434343"/>
                </a:solidFill>
                <a:highlight>
                  <a:srgbClr val="FFFFFF"/>
                </a:highlight>
                <a:latin typeface="Times New Roman"/>
                <a:ea typeface="Times New Roman"/>
                <a:cs typeface="Times New Roman"/>
                <a:sym typeface="Times New Roman"/>
              </a:rPr>
              <a:t>Mean Absolute Error </a:t>
            </a:r>
            <a:endParaRPr sz="1200">
              <a:solidFill>
                <a:srgbClr val="434343"/>
              </a:solidFill>
              <a:highlight>
                <a:srgbClr val="FFFFFF"/>
              </a:highlight>
              <a:latin typeface="Times New Roman"/>
              <a:ea typeface="Times New Roman"/>
              <a:cs typeface="Times New Roman"/>
              <a:sym typeface="Times New Roman"/>
            </a:endParaRPr>
          </a:p>
          <a:p>
            <a:pPr indent="0" lvl="0" marL="0" marR="88900" rtl="0" algn="l">
              <a:lnSpc>
                <a:spcPct val="100000"/>
              </a:lnSpc>
              <a:spcBef>
                <a:spcPts val="800"/>
              </a:spcBef>
              <a:spcAft>
                <a:spcPts val="800"/>
              </a:spcAft>
              <a:buNone/>
            </a:pPr>
            <a:r>
              <a:rPr b="1" lang="en" sz="1000">
                <a:solidFill>
                  <a:srgbClr val="000000"/>
                </a:solidFill>
                <a:highlight>
                  <a:srgbClr val="FFFFFF"/>
                </a:highlight>
                <a:latin typeface="Arial"/>
                <a:ea typeface="Arial"/>
                <a:cs typeface="Arial"/>
                <a:sym typeface="Arial"/>
              </a:rPr>
              <a:t>MAE</a:t>
            </a:r>
            <a:r>
              <a:rPr lang="en" sz="1000">
                <a:solidFill>
                  <a:srgbClr val="000000"/>
                </a:solidFill>
                <a:highlight>
                  <a:srgbClr val="FFFFFF"/>
                </a:highlight>
                <a:latin typeface="Arial"/>
                <a:ea typeface="Arial"/>
                <a:cs typeface="Arial"/>
                <a:sym typeface="Arial"/>
              </a:rPr>
              <a:t> measures the average magnitude of the errors in a set of predictions, without considering their direction. It’s the average over the test sample of the absolute differences between prediction and actual observation where all individual differences have equal weight.</a:t>
            </a:r>
            <a:endParaRPr sz="1000">
              <a:latin typeface="Arial"/>
              <a:ea typeface="Arial"/>
              <a:cs typeface="Arial"/>
              <a:sym typeface="Arial"/>
            </a:endParaRPr>
          </a:p>
        </p:txBody>
      </p:sp>
      <p:pic>
        <p:nvPicPr>
          <p:cNvPr descr="Bracket Clipart - Transparent Curly Brackets Png , Transparent ..." id="330" name="Google Shape;330;p37"/>
          <p:cNvPicPr preferRelativeResize="0"/>
          <p:nvPr/>
        </p:nvPicPr>
        <p:blipFill rotWithShape="1">
          <a:blip r:embed="rId5">
            <a:alphaModFix/>
          </a:blip>
          <a:srcRect b="0" l="27294" r="19778" t="0"/>
          <a:stretch/>
        </p:blipFill>
        <p:spPr>
          <a:xfrm>
            <a:off x="3660150" y="2183308"/>
            <a:ext cx="706975" cy="2170592"/>
          </a:xfrm>
          <a:prstGeom prst="rect">
            <a:avLst/>
          </a:prstGeom>
          <a:noFill/>
          <a:ln>
            <a:noFill/>
          </a:ln>
        </p:spPr>
      </p:pic>
      <p:sp>
        <p:nvSpPr>
          <p:cNvPr id="331" name="Google Shape;331;p37"/>
          <p:cNvSpPr txBox="1"/>
          <p:nvPr/>
        </p:nvSpPr>
        <p:spPr>
          <a:xfrm>
            <a:off x="4572000" y="3579463"/>
            <a:ext cx="3372000" cy="53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Lato"/>
              <a:ea typeface="Lato"/>
              <a:cs typeface="Lato"/>
              <a:sym typeface="Lato"/>
            </a:endParaRPr>
          </a:p>
        </p:txBody>
      </p:sp>
      <p:pic>
        <p:nvPicPr>
          <p:cNvPr id="332" name="Google Shape;332;p37"/>
          <p:cNvPicPr preferRelativeResize="0"/>
          <p:nvPr/>
        </p:nvPicPr>
        <p:blipFill>
          <a:blip r:embed="rId6">
            <a:alphaModFix/>
          </a:blip>
          <a:stretch>
            <a:fillRect/>
          </a:stretch>
        </p:blipFill>
        <p:spPr>
          <a:xfrm>
            <a:off x="4670425" y="2132298"/>
            <a:ext cx="2479551" cy="775175"/>
          </a:xfrm>
          <a:prstGeom prst="rect">
            <a:avLst/>
          </a:prstGeom>
          <a:noFill/>
          <a:ln>
            <a:noFill/>
          </a:ln>
        </p:spPr>
      </p:pic>
      <p:pic>
        <p:nvPicPr>
          <p:cNvPr id="333" name="Google Shape;333;p37"/>
          <p:cNvPicPr preferRelativeResize="0"/>
          <p:nvPr/>
        </p:nvPicPr>
        <p:blipFill>
          <a:blip r:embed="rId7">
            <a:alphaModFix/>
          </a:blip>
          <a:stretch>
            <a:fillRect/>
          </a:stretch>
        </p:blipFill>
        <p:spPr>
          <a:xfrm>
            <a:off x="4572000" y="3044275"/>
            <a:ext cx="2088989" cy="535200"/>
          </a:xfrm>
          <a:prstGeom prst="rect">
            <a:avLst/>
          </a:prstGeom>
          <a:noFill/>
          <a:ln>
            <a:noFill/>
          </a:ln>
        </p:spPr>
      </p:pic>
      <p:sp>
        <p:nvSpPr>
          <p:cNvPr id="334" name="Google Shape;334;p37"/>
          <p:cNvSpPr/>
          <p:nvPr/>
        </p:nvSpPr>
        <p:spPr>
          <a:xfrm>
            <a:off x="6783300" y="3340925"/>
            <a:ext cx="936600" cy="112500"/>
          </a:xfrm>
          <a:prstGeom prst="rightArrow">
            <a:avLst>
              <a:gd fmla="val 50000" name="adj1"/>
              <a:gd fmla="val 50000" name="adj2"/>
            </a:avLst>
          </a:prstGeom>
          <a:noFill/>
          <a:ln cap="flat" cmpd="sng" w="9525">
            <a:solidFill>
              <a:srgbClr val="8E7CC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37"/>
          <p:cNvSpPr txBox="1"/>
          <p:nvPr/>
        </p:nvSpPr>
        <p:spPr>
          <a:xfrm>
            <a:off x="7719975" y="2716075"/>
            <a:ext cx="1314300" cy="1323000"/>
          </a:xfrm>
          <a:prstGeom prst="rect">
            <a:avLst/>
          </a:prstGeom>
          <a:noFill/>
          <a:ln cap="flat" cmpd="sng" w="9525">
            <a:solidFill>
              <a:srgbClr val="8E7CC3"/>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Lato"/>
                <a:ea typeface="Lato"/>
                <a:cs typeface="Lato"/>
                <a:sym typeface="Lato"/>
              </a:rPr>
              <a:t>This is the RMSE and MAE that is computed for each k- fold validation. If it was a n fold validation these values would be computed n times. </a:t>
            </a:r>
            <a:endParaRPr i="1" sz="1000">
              <a:latin typeface="Lato"/>
              <a:ea typeface="Lato"/>
              <a:cs typeface="Lato"/>
              <a:sym typeface="Lato"/>
            </a:endParaRPr>
          </a:p>
        </p:txBody>
      </p:sp>
      <p:pic>
        <p:nvPicPr>
          <p:cNvPr id="336" name="Google Shape;336;p37"/>
          <p:cNvPicPr preferRelativeResize="0"/>
          <p:nvPr/>
        </p:nvPicPr>
        <p:blipFill>
          <a:blip r:embed="rId8">
            <a:alphaModFix/>
          </a:blip>
          <a:stretch>
            <a:fillRect/>
          </a:stretch>
        </p:blipFill>
        <p:spPr>
          <a:xfrm>
            <a:off x="4670424" y="3770788"/>
            <a:ext cx="2479550" cy="708446"/>
          </a:xfrm>
          <a:prstGeom prst="rect">
            <a:avLst/>
          </a:prstGeom>
          <a:noFill/>
          <a:ln>
            <a:noFill/>
          </a:ln>
        </p:spPr>
      </p:pic>
      <p:sp>
        <p:nvSpPr>
          <p:cNvPr id="337" name="Google Shape;337;p37"/>
          <p:cNvSpPr txBox="1"/>
          <p:nvPr/>
        </p:nvSpPr>
        <p:spPr>
          <a:xfrm>
            <a:off x="5112950" y="4609425"/>
            <a:ext cx="3647100" cy="473100"/>
          </a:xfrm>
          <a:prstGeom prst="rect">
            <a:avLst/>
          </a:prstGeom>
          <a:noFill/>
          <a:ln cap="flat" cmpd="sng" w="9525">
            <a:solidFill>
              <a:srgbClr val="FF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980000"/>
                </a:solidFill>
                <a:latin typeface="Lato"/>
                <a:ea typeface="Lato"/>
                <a:cs typeface="Lato"/>
                <a:sym typeface="Lato"/>
              </a:rPr>
              <a:t>A lower RMSE and MAE is desirable. Comparing two models with the same predictors,  lower values show less overfitting</a:t>
            </a:r>
            <a:endParaRPr sz="1000">
              <a:solidFill>
                <a:srgbClr val="980000"/>
              </a:solidFill>
              <a:latin typeface="Lato"/>
              <a:ea typeface="Lato"/>
              <a:cs typeface="Lato"/>
              <a:sym typeface="Lato"/>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1" name="Shape 341"/>
        <p:cNvGrpSpPr/>
        <p:nvPr/>
      </p:nvGrpSpPr>
      <p:grpSpPr>
        <a:xfrm>
          <a:off x="0" y="0"/>
          <a:ext cx="0" cy="0"/>
          <a:chOff x="0" y="0"/>
          <a:chExt cx="0" cy="0"/>
        </a:xfrm>
      </p:grpSpPr>
      <p:pic>
        <p:nvPicPr>
          <p:cNvPr id="342" name="Google Shape;342;p38"/>
          <p:cNvPicPr preferRelativeResize="0"/>
          <p:nvPr/>
        </p:nvPicPr>
        <p:blipFill>
          <a:blip r:embed="rId3">
            <a:alphaModFix/>
          </a:blip>
          <a:stretch>
            <a:fillRect/>
          </a:stretch>
        </p:blipFill>
        <p:spPr>
          <a:xfrm>
            <a:off x="505375" y="1998094"/>
            <a:ext cx="5123494" cy="1452950"/>
          </a:xfrm>
          <a:prstGeom prst="rect">
            <a:avLst/>
          </a:prstGeom>
          <a:noFill/>
          <a:ln>
            <a:noFill/>
          </a:ln>
        </p:spPr>
      </p:pic>
      <p:sp>
        <p:nvSpPr>
          <p:cNvPr id="343" name="Google Shape;343;p3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Output For Original </a:t>
            </a:r>
            <a:r>
              <a:rPr lang="en"/>
              <a:t>Model</a:t>
            </a:r>
            <a:r>
              <a:rPr lang="en"/>
              <a:t> Cross Validation</a:t>
            </a:r>
            <a:endParaRPr/>
          </a:p>
        </p:txBody>
      </p:sp>
      <p:sp>
        <p:nvSpPr>
          <p:cNvPr id="344" name="Google Shape;344;p38"/>
          <p:cNvSpPr txBox="1"/>
          <p:nvPr/>
        </p:nvSpPr>
        <p:spPr>
          <a:xfrm>
            <a:off x="1232400" y="2943500"/>
            <a:ext cx="2505600" cy="417600"/>
          </a:xfrm>
          <a:prstGeom prst="rect">
            <a:avLst/>
          </a:prstGeom>
          <a:noFill/>
          <a:ln cap="flat" cmpd="sng" w="9525">
            <a:solidFill>
              <a:srgbClr val="FF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Lato"/>
              <a:ea typeface="Lato"/>
              <a:cs typeface="Lato"/>
              <a:sym typeface="Lato"/>
            </a:endParaRPr>
          </a:p>
        </p:txBody>
      </p:sp>
      <p:sp>
        <p:nvSpPr>
          <p:cNvPr id="345" name="Google Shape;345;p38"/>
          <p:cNvSpPr txBox="1"/>
          <p:nvPr/>
        </p:nvSpPr>
        <p:spPr>
          <a:xfrm>
            <a:off x="3157400" y="2383300"/>
            <a:ext cx="2026800" cy="244500"/>
          </a:xfrm>
          <a:prstGeom prst="rect">
            <a:avLst/>
          </a:prstGeom>
          <a:noFill/>
          <a:ln cap="flat" cmpd="sng" w="9525">
            <a:solidFill>
              <a:srgbClr val="FF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Lato"/>
              <a:ea typeface="Lato"/>
              <a:cs typeface="Lato"/>
              <a:sym typeface="Lato"/>
            </a:endParaRPr>
          </a:p>
        </p:txBody>
      </p:sp>
      <p:sp>
        <p:nvSpPr>
          <p:cNvPr id="346" name="Google Shape;346;p38"/>
          <p:cNvSpPr/>
          <p:nvPr/>
        </p:nvSpPr>
        <p:spPr>
          <a:xfrm>
            <a:off x="5245375" y="2449300"/>
            <a:ext cx="1013100" cy="112500"/>
          </a:xfrm>
          <a:prstGeom prst="rightArrow">
            <a:avLst>
              <a:gd fmla="val 50000" name="adj1"/>
              <a:gd fmla="val 50000" name="adj2"/>
            </a:avLst>
          </a:prstGeom>
          <a:noFill/>
          <a:ln cap="flat" cmpd="sng" w="9525">
            <a:solidFill>
              <a:srgbClr val="8E7CC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38"/>
          <p:cNvSpPr txBox="1"/>
          <p:nvPr/>
        </p:nvSpPr>
        <p:spPr>
          <a:xfrm>
            <a:off x="6258475" y="1919050"/>
            <a:ext cx="1680600" cy="1173000"/>
          </a:xfrm>
          <a:prstGeom prst="rect">
            <a:avLst/>
          </a:prstGeom>
          <a:noFill/>
          <a:ln cap="flat" cmpd="sng" w="9525">
            <a:solidFill>
              <a:srgbClr val="8E7CC3"/>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Lato"/>
                <a:ea typeface="Lato"/>
                <a:cs typeface="Lato"/>
                <a:sym typeface="Lato"/>
              </a:rPr>
              <a:t>The sample that each “bucket” is tested against</a:t>
            </a:r>
            <a:endParaRPr sz="1000">
              <a:latin typeface="Lato"/>
              <a:ea typeface="Lato"/>
              <a:cs typeface="Lato"/>
              <a:sym typeface="Lato"/>
            </a:endParaRPr>
          </a:p>
          <a:p>
            <a:pPr indent="0" lvl="0" marL="0" rtl="0" algn="l">
              <a:spcBef>
                <a:spcPts val="0"/>
              </a:spcBef>
              <a:spcAft>
                <a:spcPts val="0"/>
              </a:spcAft>
              <a:buNone/>
            </a:pPr>
            <a:r>
              <a:t/>
            </a:r>
            <a:endParaRPr sz="1000">
              <a:latin typeface="Lato"/>
              <a:ea typeface="Lato"/>
              <a:cs typeface="Lato"/>
              <a:sym typeface="Lato"/>
            </a:endParaRPr>
          </a:p>
          <a:p>
            <a:pPr indent="0" lvl="0" marL="0" rtl="0" algn="l">
              <a:spcBef>
                <a:spcPts val="0"/>
              </a:spcBef>
              <a:spcAft>
                <a:spcPts val="0"/>
              </a:spcAft>
              <a:buNone/>
            </a:pPr>
            <a:r>
              <a:rPr lang="en" sz="1000">
                <a:latin typeface="Lato"/>
                <a:ea typeface="Lato"/>
                <a:cs typeface="Lato"/>
                <a:sym typeface="Lato"/>
              </a:rPr>
              <a:t>2 data points per bucket</a:t>
            </a:r>
            <a:endParaRPr sz="1000">
              <a:latin typeface="Lato"/>
              <a:ea typeface="Lato"/>
              <a:cs typeface="Lato"/>
              <a:sym typeface="Lato"/>
            </a:endParaRPr>
          </a:p>
          <a:p>
            <a:pPr indent="0" lvl="0" marL="0" rtl="0" algn="l">
              <a:spcBef>
                <a:spcPts val="0"/>
              </a:spcBef>
              <a:spcAft>
                <a:spcPts val="0"/>
              </a:spcAft>
              <a:buNone/>
            </a:pPr>
            <a:r>
              <a:rPr lang="en" sz="1000">
                <a:latin typeface="Lato"/>
                <a:ea typeface="Lato"/>
                <a:cs typeface="Lato"/>
                <a:sym typeface="Lato"/>
              </a:rPr>
              <a:t>18 data points left over </a:t>
            </a:r>
            <a:endParaRPr sz="1000">
              <a:latin typeface="Lato"/>
              <a:ea typeface="Lato"/>
              <a:cs typeface="Lato"/>
              <a:sym typeface="Lato"/>
            </a:endParaRPr>
          </a:p>
          <a:p>
            <a:pPr indent="0" lvl="0" marL="0" rtl="0" algn="l">
              <a:spcBef>
                <a:spcPts val="0"/>
              </a:spcBef>
              <a:spcAft>
                <a:spcPts val="0"/>
              </a:spcAft>
              <a:buNone/>
            </a:pPr>
            <a:r>
              <a:t/>
            </a:r>
            <a:endParaRPr sz="1000">
              <a:latin typeface="Lato"/>
              <a:ea typeface="Lato"/>
              <a:cs typeface="Lato"/>
              <a:sym typeface="Lato"/>
            </a:endParaRPr>
          </a:p>
          <a:p>
            <a:pPr indent="0" lvl="0" marL="0" rtl="0" algn="l">
              <a:spcBef>
                <a:spcPts val="0"/>
              </a:spcBef>
              <a:spcAft>
                <a:spcPts val="0"/>
              </a:spcAft>
              <a:buNone/>
            </a:pPr>
            <a:r>
              <a:rPr lang="en" sz="1000">
                <a:latin typeface="Lato"/>
                <a:ea typeface="Lato"/>
                <a:cs typeface="Lato"/>
                <a:sym typeface="Lato"/>
              </a:rPr>
              <a:t>2+18 = 20 total data points</a:t>
            </a:r>
            <a:endParaRPr sz="1000">
              <a:latin typeface="Lato"/>
              <a:ea typeface="Lato"/>
              <a:cs typeface="Lato"/>
              <a:sym typeface="Lato"/>
            </a:endParaRPr>
          </a:p>
        </p:txBody>
      </p:sp>
      <p:sp>
        <p:nvSpPr>
          <p:cNvPr id="348" name="Google Shape;348;p38"/>
          <p:cNvSpPr/>
          <p:nvPr/>
        </p:nvSpPr>
        <p:spPr>
          <a:xfrm rot="5400000">
            <a:off x="2109325" y="3501475"/>
            <a:ext cx="504900" cy="264900"/>
          </a:xfrm>
          <a:prstGeom prst="bentUpArrow">
            <a:avLst>
              <a:gd fmla="val 25000" name="adj1"/>
              <a:gd fmla="val 25000" name="adj2"/>
              <a:gd fmla="val 25000" name="adj3"/>
            </a:avLst>
          </a:prstGeom>
          <a:noFill/>
          <a:ln cap="flat" cmpd="sng" w="9525">
            <a:solidFill>
              <a:srgbClr val="B4A7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38"/>
          <p:cNvSpPr txBox="1"/>
          <p:nvPr/>
        </p:nvSpPr>
        <p:spPr>
          <a:xfrm>
            <a:off x="2494225" y="3676800"/>
            <a:ext cx="2291700" cy="311400"/>
          </a:xfrm>
          <a:prstGeom prst="rect">
            <a:avLst/>
          </a:prstGeom>
          <a:noFill/>
          <a:ln cap="flat" cmpd="sng" w="9525">
            <a:solidFill>
              <a:srgbClr val="B4A7D6"/>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Lato"/>
                <a:ea typeface="Lato"/>
                <a:cs typeface="Lato"/>
                <a:sym typeface="Lato"/>
              </a:rPr>
              <a:t>The metrics  that the code produces</a:t>
            </a:r>
            <a:endParaRPr sz="1000">
              <a:latin typeface="Lato"/>
              <a:ea typeface="Lato"/>
              <a:cs typeface="Lato"/>
              <a:sym typeface="Lato"/>
            </a:endParaRPr>
          </a:p>
        </p:txBody>
      </p:sp>
      <p:sp>
        <p:nvSpPr>
          <p:cNvPr id="350" name="Google Shape;350;p38"/>
          <p:cNvSpPr txBox="1"/>
          <p:nvPr/>
        </p:nvSpPr>
        <p:spPr>
          <a:xfrm>
            <a:off x="5112950" y="4385350"/>
            <a:ext cx="3647100" cy="651900"/>
          </a:xfrm>
          <a:prstGeom prst="rect">
            <a:avLst/>
          </a:prstGeom>
          <a:noFill/>
          <a:ln cap="flat" cmpd="sng" w="9525">
            <a:solidFill>
              <a:srgbClr val="FF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980000"/>
                </a:solidFill>
                <a:latin typeface="Lato"/>
                <a:ea typeface="Lato"/>
                <a:cs typeface="Lato"/>
                <a:sym typeface="Lato"/>
              </a:rPr>
              <a:t>The R-Squared in this model and the others is 1. Note that this in not always the case. In THIS sample, if I were to have chosen a greater k value, the R-Squared would have decreased.</a:t>
            </a:r>
            <a:endParaRPr sz="1000">
              <a:solidFill>
                <a:srgbClr val="980000"/>
              </a:solidFill>
              <a:latin typeface="Lato"/>
              <a:ea typeface="Lato"/>
              <a:cs typeface="Lato"/>
              <a:sym typeface="Lato"/>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4" name="Shape 354"/>
        <p:cNvGrpSpPr/>
        <p:nvPr/>
      </p:nvGrpSpPr>
      <p:grpSpPr>
        <a:xfrm>
          <a:off x="0" y="0"/>
          <a:ext cx="0" cy="0"/>
          <a:chOff x="0" y="0"/>
          <a:chExt cx="0" cy="0"/>
        </a:xfrm>
      </p:grpSpPr>
      <p:pic>
        <p:nvPicPr>
          <p:cNvPr id="355" name="Google Shape;355;p39"/>
          <p:cNvPicPr preferRelativeResize="0"/>
          <p:nvPr/>
        </p:nvPicPr>
        <p:blipFill>
          <a:blip r:embed="rId3">
            <a:alphaModFix/>
          </a:blip>
          <a:stretch>
            <a:fillRect/>
          </a:stretch>
        </p:blipFill>
        <p:spPr>
          <a:xfrm>
            <a:off x="729450" y="2571750"/>
            <a:ext cx="7618099" cy="1115250"/>
          </a:xfrm>
          <a:prstGeom prst="rect">
            <a:avLst/>
          </a:prstGeom>
          <a:noFill/>
          <a:ln>
            <a:noFill/>
          </a:ln>
        </p:spPr>
      </p:pic>
      <p:sp>
        <p:nvSpPr>
          <p:cNvPr id="356" name="Google Shape;356;p3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Performing K Fold Cross Validation On The Forward and Backward Stepwise Model’s</a:t>
            </a:r>
            <a:endParaRPr/>
          </a:p>
        </p:txBody>
      </p:sp>
      <p:sp>
        <p:nvSpPr>
          <p:cNvPr id="357" name="Google Shape;357;p39"/>
          <p:cNvSpPr txBox="1"/>
          <p:nvPr/>
        </p:nvSpPr>
        <p:spPr>
          <a:xfrm>
            <a:off x="3644200" y="2688925"/>
            <a:ext cx="1049100" cy="203400"/>
          </a:xfrm>
          <a:prstGeom prst="rect">
            <a:avLst/>
          </a:prstGeom>
          <a:noFill/>
          <a:ln cap="flat" cmpd="sng" w="9525">
            <a:solidFill>
              <a:srgbClr val="FF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Lato"/>
              <a:ea typeface="Lato"/>
              <a:cs typeface="Lato"/>
              <a:sym typeface="Lato"/>
            </a:endParaRPr>
          </a:p>
        </p:txBody>
      </p:sp>
      <p:sp>
        <p:nvSpPr>
          <p:cNvPr id="358" name="Google Shape;358;p39"/>
          <p:cNvSpPr txBox="1"/>
          <p:nvPr/>
        </p:nvSpPr>
        <p:spPr>
          <a:xfrm>
            <a:off x="4061800" y="3004375"/>
            <a:ext cx="2222400" cy="203400"/>
          </a:xfrm>
          <a:prstGeom prst="rect">
            <a:avLst/>
          </a:prstGeom>
          <a:noFill/>
          <a:ln cap="flat" cmpd="sng" w="9525">
            <a:solidFill>
              <a:srgbClr val="FF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Lato"/>
              <a:ea typeface="Lato"/>
              <a:cs typeface="Lato"/>
              <a:sym typeface="Lato"/>
            </a:endParaRPr>
          </a:p>
        </p:txBody>
      </p:sp>
      <p:sp>
        <p:nvSpPr>
          <p:cNvPr id="359" name="Google Shape;359;p39"/>
          <p:cNvSpPr/>
          <p:nvPr/>
        </p:nvSpPr>
        <p:spPr>
          <a:xfrm rot="5400000">
            <a:off x="4373400" y="3406375"/>
            <a:ext cx="662100" cy="264900"/>
          </a:xfrm>
          <a:prstGeom prst="bentUpArrow">
            <a:avLst>
              <a:gd fmla="val 25000" name="adj1"/>
              <a:gd fmla="val 25000" name="adj2"/>
              <a:gd fmla="val 25000" name="adj3"/>
            </a:avLst>
          </a:prstGeom>
          <a:noFill/>
          <a:ln cap="flat" cmpd="sng" w="9525">
            <a:solidFill>
              <a:srgbClr val="B4A7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39"/>
          <p:cNvSpPr txBox="1"/>
          <p:nvPr/>
        </p:nvSpPr>
        <p:spPr>
          <a:xfrm>
            <a:off x="4836900" y="3503725"/>
            <a:ext cx="2291700" cy="590700"/>
          </a:xfrm>
          <a:prstGeom prst="rect">
            <a:avLst/>
          </a:prstGeom>
          <a:noFill/>
          <a:ln cap="flat" cmpd="sng" w="9525">
            <a:solidFill>
              <a:srgbClr val="B4A7D6"/>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Lato"/>
                <a:ea typeface="Lato"/>
                <a:cs typeface="Lato"/>
                <a:sym typeface="Lato"/>
              </a:rPr>
              <a:t>Note that there are only </a:t>
            </a:r>
            <a:r>
              <a:rPr b="1" lang="en" sz="1000">
                <a:latin typeface="Lato"/>
                <a:ea typeface="Lato"/>
                <a:cs typeface="Lato"/>
                <a:sym typeface="Lato"/>
              </a:rPr>
              <a:t>3</a:t>
            </a:r>
            <a:r>
              <a:rPr lang="en" sz="1000">
                <a:latin typeface="Lato"/>
                <a:ea typeface="Lato"/>
                <a:cs typeface="Lato"/>
                <a:sym typeface="Lato"/>
              </a:rPr>
              <a:t> predictors that our outputs deemed worth adding to the model</a:t>
            </a:r>
            <a:endParaRPr sz="1000">
              <a:latin typeface="Lato"/>
              <a:ea typeface="Lato"/>
              <a:cs typeface="Lato"/>
              <a:sym typeface="Lato"/>
            </a:endParaRPr>
          </a:p>
        </p:txBody>
      </p:sp>
      <p:sp>
        <p:nvSpPr>
          <p:cNvPr id="361" name="Google Shape;361;p39"/>
          <p:cNvSpPr txBox="1"/>
          <p:nvPr/>
        </p:nvSpPr>
        <p:spPr>
          <a:xfrm>
            <a:off x="264800" y="4094425"/>
            <a:ext cx="3605700" cy="794400"/>
          </a:xfrm>
          <a:prstGeom prst="rect">
            <a:avLst/>
          </a:prstGeom>
          <a:noFill/>
          <a:ln cap="flat" cmpd="sng" w="9525">
            <a:solidFill>
              <a:srgbClr val="FF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980000"/>
                </a:solidFill>
                <a:latin typeface="Lato"/>
                <a:ea typeface="Lato"/>
                <a:cs typeface="Lato"/>
                <a:sym typeface="Lato"/>
              </a:rPr>
              <a:t>Both stepwise functions produced  the same predictors for our ideal model so the same metrics will be produced from a cross validation. Forward stepwise and backwards elimination stepwise don’t always produce the same predictors</a:t>
            </a:r>
            <a:endParaRPr sz="1000">
              <a:solidFill>
                <a:srgbClr val="980000"/>
              </a:solidFill>
              <a:latin typeface="Lato"/>
              <a:ea typeface="Lato"/>
              <a:cs typeface="Lato"/>
              <a:sym typeface="Lato"/>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5" name="Shape 365"/>
        <p:cNvGrpSpPr/>
        <p:nvPr/>
      </p:nvGrpSpPr>
      <p:grpSpPr>
        <a:xfrm>
          <a:off x="0" y="0"/>
          <a:ext cx="0" cy="0"/>
          <a:chOff x="0" y="0"/>
          <a:chExt cx="0" cy="0"/>
        </a:xfrm>
      </p:grpSpPr>
      <p:pic>
        <p:nvPicPr>
          <p:cNvPr id="366" name="Google Shape;366;p40"/>
          <p:cNvPicPr preferRelativeResize="0"/>
          <p:nvPr/>
        </p:nvPicPr>
        <p:blipFill>
          <a:blip r:embed="rId3">
            <a:alphaModFix/>
          </a:blip>
          <a:stretch>
            <a:fillRect/>
          </a:stretch>
        </p:blipFill>
        <p:spPr>
          <a:xfrm>
            <a:off x="729450" y="2624125"/>
            <a:ext cx="4469674" cy="1418775"/>
          </a:xfrm>
          <a:prstGeom prst="rect">
            <a:avLst/>
          </a:prstGeom>
          <a:noFill/>
          <a:ln>
            <a:noFill/>
          </a:ln>
        </p:spPr>
      </p:pic>
      <p:sp>
        <p:nvSpPr>
          <p:cNvPr id="367" name="Google Shape;367;p4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Performing K Fold Cross Validation On The </a:t>
            </a:r>
            <a:r>
              <a:rPr lang="en"/>
              <a:t>Forward and Backward Stepwise Model’s</a:t>
            </a:r>
            <a:endParaRPr/>
          </a:p>
        </p:txBody>
      </p:sp>
      <p:sp>
        <p:nvSpPr>
          <p:cNvPr id="368" name="Google Shape;368;p40"/>
          <p:cNvSpPr txBox="1"/>
          <p:nvPr/>
        </p:nvSpPr>
        <p:spPr>
          <a:xfrm>
            <a:off x="915600" y="3605575"/>
            <a:ext cx="2384400" cy="437400"/>
          </a:xfrm>
          <a:prstGeom prst="rect">
            <a:avLst/>
          </a:prstGeom>
          <a:noFill/>
          <a:ln cap="flat" cmpd="sng" w="9525">
            <a:solidFill>
              <a:srgbClr val="FF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Lato"/>
              <a:ea typeface="Lato"/>
              <a:cs typeface="Lato"/>
              <a:sym typeface="Lato"/>
            </a:endParaRPr>
          </a:p>
        </p:txBody>
      </p:sp>
      <p:sp>
        <p:nvSpPr>
          <p:cNvPr id="369" name="Google Shape;369;p40"/>
          <p:cNvSpPr txBox="1"/>
          <p:nvPr/>
        </p:nvSpPr>
        <p:spPr>
          <a:xfrm>
            <a:off x="2862025" y="3024725"/>
            <a:ext cx="2084700" cy="203400"/>
          </a:xfrm>
          <a:prstGeom prst="rect">
            <a:avLst/>
          </a:prstGeom>
          <a:noFill/>
          <a:ln cap="flat" cmpd="sng" w="9525">
            <a:solidFill>
              <a:srgbClr val="FF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Lato"/>
              <a:ea typeface="Lato"/>
              <a:cs typeface="Lato"/>
              <a:sym typeface="Lato"/>
            </a:endParaRPr>
          </a:p>
        </p:txBody>
      </p:sp>
      <p:sp>
        <p:nvSpPr>
          <p:cNvPr id="370" name="Google Shape;370;p40"/>
          <p:cNvSpPr/>
          <p:nvPr/>
        </p:nvSpPr>
        <p:spPr>
          <a:xfrm rot="5400000">
            <a:off x="2190800" y="4162900"/>
            <a:ext cx="504900" cy="264900"/>
          </a:xfrm>
          <a:prstGeom prst="bentUpArrow">
            <a:avLst>
              <a:gd fmla="val 25000" name="adj1"/>
              <a:gd fmla="val 25000" name="adj2"/>
              <a:gd fmla="val 25000" name="adj3"/>
            </a:avLst>
          </a:prstGeom>
          <a:noFill/>
          <a:ln cap="flat" cmpd="sng" w="9525">
            <a:solidFill>
              <a:srgbClr val="B4A7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40"/>
          <p:cNvSpPr txBox="1"/>
          <p:nvPr/>
        </p:nvSpPr>
        <p:spPr>
          <a:xfrm>
            <a:off x="2575700" y="4342925"/>
            <a:ext cx="2291700" cy="311400"/>
          </a:xfrm>
          <a:prstGeom prst="rect">
            <a:avLst/>
          </a:prstGeom>
          <a:noFill/>
          <a:ln cap="flat" cmpd="sng" w="9525">
            <a:solidFill>
              <a:srgbClr val="B4A7D6"/>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Lato"/>
                <a:ea typeface="Lato"/>
                <a:cs typeface="Lato"/>
                <a:sym typeface="Lato"/>
              </a:rPr>
              <a:t>The outputs that the code Produces</a:t>
            </a:r>
            <a:endParaRPr sz="1000">
              <a:latin typeface="Lato"/>
              <a:ea typeface="Lato"/>
              <a:cs typeface="Lato"/>
              <a:sym typeface="Lato"/>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5" name="Shape 375"/>
        <p:cNvGrpSpPr/>
        <p:nvPr/>
      </p:nvGrpSpPr>
      <p:grpSpPr>
        <a:xfrm>
          <a:off x="0" y="0"/>
          <a:ext cx="0" cy="0"/>
          <a:chOff x="0" y="0"/>
          <a:chExt cx="0" cy="0"/>
        </a:xfrm>
      </p:grpSpPr>
      <p:sp>
        <p:nvSpPr>
          <p:cNvPr id="376" name="Google Shape;376;p4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Performing K Fold Cross Validation On The Bidirectional Model</a:t>
            </a:r>
            <a:endParaRPr/>
          </a:p>
        </p:txBody>
      </p:sp>
      <p:pic>
        <p:nvPicPr>
          <p:cNvPr id="377" name="Google Shape;377;p41"/>
          <p:cNvPicPr preferRelativeResize="0"/>
          <p:nvPr/>
        </p:nvPicPr>
        <p:blipFill>
          <a:blip r:embed="rId3">
            <a:alphaModFix/>
          </a:blip>
          <a:stretch>
            <a:fillRect/>
          </a:stretch>
        </p:blipFill>
        <p:spPr>
          <a:xfrm>
            <a:off x="244075" y="2719200"/>
            <a:ext cx="8839200" cy="789024"/>
          </a:xfrm>
          <a:prstGeom prst="rect">
            <a:avLst/>
          </a:prstGeom>
          <a:noFill/>
          <a:ln>
            <a:noFill/>
          </a:ln>
        </p:spPr>
      </p:pic>
      <p:sp>
        <p:nvSpPr>
          <p:cNvPr id="378" name="Google Shape;378;p41"/>
          <p:cNvSpPr txBox="1"/>
          <p:nvPr/>
        </p:nvSpPr>
        <p:spPr>
          <a:xfrm>
            <a:off x="4047450" y="2913000"/>
            <a:ext cx="1049100" cy="203400"/>
          </a:xfrm>
          <a:prstGeom prst="rect">
            <a:avLst/>
          </a:prstGeom>
          <a:noFill/>
          <a:ln cap="flat" cmpd="sng" w="9525">
            <a:solidFill>
              <a:srgbClr val="FF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Lato"/>
              <a:ea typeface="Lato"/>
              <a:cs typeface="Lato"/>
              <a:sym typeface="Lato"/>
            </a:endParaRPr>
          </a:p>
        </p:txBody>
      </p:sp>
      <p:sp>
        <p:nvSpPr>
          <p:cNvPr id="379" name="Google Shape;379;p41"/>
          <p:cNvSpPr txBox="1"/>
          <p:nvPr/>
        </p:nvSpPr>
        <p:spPr>
          <a:xfrm>
            <a:off x="2957600" y="3116400"/>
            <a:ext cx="1788600" cy="203400"/>
          </a:xfrm>
          <a:prstGeom prst="rect">
            <a:avLst/>
          </a:prstGeom>
          <a:noFill/>
          <a:ln cap="flat" cmpd="sng" w="9525">
            <a:solidFill>
              <a:srgbClr val="FF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Lato"/>
              <a:ea typeface="Lato"/>
              <a:cs typeface="Lato"/>
              <a:sym typeface="Lato"/>
            </a:endParaRPr>
          </a:p>
        </p:txBody>
      </p:sp>
      <p:sp>
        <p:nvSpPr>
          <p:cNvPr id="380" name="Google Shape;380;p41"/>
          <p:cNvSpPr/>
          <p:nvPr/>
        </p:nvSpPr>
        <p:spPr>
          <a:xfrm rot="5400000">
            <a:off x="3868925" y="3370950"/>
            <a:ext cx="367200" cy="264900"/>
          </a:xfrm>
          <a:prstGeom prst="bentUpArrow">
            <a:avLst>
              <a:gd fmla="val 25000" name="adj1"/>
              <a:gd fmla="val 25000" name="adj2"/>
              <a:gd fmla="val 25000" name="adj3"/>
            </a:avLst>
          </a:prstGeom>
          <a:noFill/>
          <a:ln cap="flat" cmpd="sng" w="9525">
            <a:solidFill>
              <a:srgbClr val="B4A7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41"/>
          <p:cNvSpPr txBox="1"/>
          <p:nvPr/>
        </p:nvSpPr>
        <p:spPr>
          <a:xfrm>
            <a:off x="4184975" y="3452200"/>
            <a:ext cx="2291700" cy="590700"/>
          </a:xfrm>
          <a:prstGeom prst="rect">
            <a:avLst/>
          </a:prstGeom>
          <a:noFill/>
          <a:ln cap="flat" cmpd="sng" w="9525">
            <a:solidFill>
              <a:srgbClr val="B4A7D6"/>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Lato"/>
                <a:ea typeface="Lato"/>
                <a:cs typeface="Lato"/>
                <a:sym typeface="Lato"/>
              </a:rPr>
              <a:t>Note that there are only the </a:t>
            </a:r>
            <a:r>
              <a:rPr b="1" lang="en" sz="1000">
                <a:latin typeface="Lato"/>
                <a:ea typeface="Lato"/>
                <a:cs typeface="Lato"/>
                <a:sym typeface="Lato"/>
              </a:rPr>
              <a:t>2</a:t>
            </a:r>
            <a:r>
              <a:rPr lang="en" sz="1000">
                <a:latin typeface="Lato"/>
                <a:ea typeface="Lato"/>
                <a:cs typeface="Lato"/>
                <a:sym typeface="Lato"/>
              </a:rPr>
              <a:t> predictors that our output deemed worth adding to the model</a:t>
            </a:r>
            <a:endParaRPr sz="1000">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15"/>
          <p:cNvSpPr txBox="1"/>
          <p:nvPr>
            <p:ph type="title"/>
          </p:nvPr>
        </p:nvSpPr>
        <p:spPr>
          <a:xfrm>
            <a:off x="729450" y="1318650"/>
            <a:ext cx="34635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Overfitting :</a:t>
            </a:r>
            <a:endParaRPr/>
          </a:p>
        </p:txBody>
      </p:sp>
      <p:sp>
        <p:nvSpPr>
          <p:cNvPr id="100" name="Google Shape;100;p15"/>
          <p:cNvSpPr txBox="1"/>
          <p:nvPr>
            <p:ph idx="1" type="body"/>
          </p:nvPr>
        </p:nvSpPr>
        <p:spPr>
          <a:xfrm>
            <a:off x="693600" y="2144925"/>
            <a:ext cx="3535200" cy="1867500"/>
          </a:xfrm>
          <a:prstGeom prst="rect">
            <a:avLst/>
          </a:prstGeom>
          <a:noFill/>
        </p:spPr>
        <p:txBody>
          <a:bodyPr anchorCtr="0" anchor="t" bIns="91425" lIns="91425" spcFirstLastPara="1" rIns="91425" wrap="square" tIns="91425">
            <a:noAutofit/>
          </a:bodyPr>
          <a:lstStyle/>
          <a:p>
            <a:pPr indent="0" lvl="0" marL="0" rtl="0" algn="l">
              <a:lnSpc>
                <a:spcPct val="120000"/>
              </a:lnSpc>
              <a:spcBef>
                <a:spcPts val="0"/>
              </a:spcBef>
              <a:spcAft>
                <a:spcPts val="0"/>
              </a:spcAft>
              <a:buNone/>
            </a:pPr>
            <a:r>
              <a:rPr lang="en" sz="1200">
                <a:solidFill>
                  <a:srgbClr val="434343"/>
                </a:solidFill>
                <a:highlight>
                  <a:srgbClr val="FFFFFF"/>
                </a:highlight>
                <a:latin typeface="Arial"/>
                <a:ea typeface="Arial"/>
                <a:cs typeface="Arial"/>
                <a:sym typeface="Arial"/>
              </a:rPr>
              <a:t>Overfitting happens when a model learns the detail and noise in the training data to the extent that it negatively impacts the performance of the model on new data. </a:t>
            </a:r>
            <a:endParaRPr sz="1200">
              <a:solidFill>
                <a:srgbClr val="434343"/>
              </a:solidFill>
              <a:highlight>
                <a:srgbClr val="FFFFFF"/>
              </a:highlight>
              <a:latin typeface="Arial"/>
              <a:ea typeface="Arial"/>
              <a:cs typeface="Arial"/>
              <a:sym typeface="Arial"/>
            </a:endParaRPr>
          </a:p>
          <a:p>
            <a:pPr indent="0" lvl="0" marL="0" rtl="0" algn="l">
              <a:lnSpc>
                <a:spcPct val="120000"/>
              </a:lnSpc>
              <a:spcBef>
                <a:spcPts val="1800"/>
              </a:spcBef>
              <a:spcAft>
                <a:spcPts val="0"/>
              </a:spcAft>
              <a:buNone/>
            </a:pPr>
            <a:r>
              <a:rPr lang="en" sz="1200">
                <a:solidFill>
                  <a:srgbClr val="434343"/>
                </a:solidFill>
                <a:highlight>
                  <a:srgbClr val="FFFFFF"/>
                </a:highlight>
                <a:latin typeface="Arial"/>
                <a:ea typeface="Arial"/>
                <a:cs typeface="Arial"/>
                <a:sym typeface="Arial"/>
              </a:rPr>
              <a:t>The model contains more parameters than can be justified by the data.</a:t>
            </a:r>
            <a:endParaRPr sz="1200">
              <a:solidFill>
                <a:srgbClr val="434343"/>
              </a:solidFill>
              <a:highlight>
                <a:srgbClr val="FFFFFF"/>
              </a:highlight>
              <a:latin typeface="Arial"/>
              <a:ea typeface="Arial"/>
              <a:cs typeface="Arial"/>
              <a:sym typeface="Arial"/>
            </a:endParaRPr>
          </a:p>
          <a:p>
            <a:pPr indent="0" lvl="0" marL="0" rtl="0" algn="l">
              <a:lnSpc>
                <a:spcPct val="120000"/>
              </a:lnSpc>
              <a:spcBef>
                <a:spcPts val="1800"/>
              </a:spcBef>
              <a:spcAft>
                <a:spcPts val="1800"/>
              </a:spcAft>
              <a:buNone/>
            </a:pPr>
            <a:r>
              <a:t/>
            </a:r>
            <a:endParaRPr sz="1150">
              <a:solidFill>
                <a:srgbClr val="555555"/>
              </a:solidFill>
              <a:highlight>
                <a:srgbClr val="FFFFFF"/>
              </a:highlight>
              <a:latin typeface="Arial"/>
              <a:ea typeface="Arial"/>
              <a:cs typeface="Arial"/>
              <a:sym typeface="Arial"/>
            </a:endParaRPr>
          </a:p>
        </p:txBody>
      </p:sp>
      <p:sp>
        <p:nvSpPr>
          <p:cNvPr id="101" name="Google Shape;101;p15"/>
          <p:cNvSpPr txBox="1"/>
          <p:nvPr>
            <p:ph idx="1" type="body"/>
          </p:nvPr>
        </p:nvSpPr>
        <p:spPr>
          <a:xfrm>
            <a:off x="5284650" y="2049800"/>
            <a:ext cx="3535200" cy="1095000"/>
          </a:xfrm>
          <a:prstGeom prst="rect">
            <a:avLst/>
          </a:prstGeom>
        </p:spPr>
        <p:txBody>
          <a:bodyPr anchorCtr="0" anchor="t" bIns="91425" lIns="91425" spcFirstLastPara="1" rIns="91425" wrap="square" tIns="91425">
            <a:noAutofit/>
          </a:bodyPr>
          <a:lstStyle/>
          <a:p>
            <a:pPr indent="0" lvl="0" marL="0" rtl="0" algn="l">
              <a:lnSpc>
                <a:spcPct val="120000"/>
              </a:lnSpc>
              <a:spcBef>
                <a:spcPts val="0"/>
              </a:spcBef>
              <a:spcAft>
                <a:spcPts val="0"/>
              </a:spcAft>
              <a:buNone/>
            </a:pPr>
            <a:r>
              <a:rPr lang="en" sz="1200">
                <a:solidFill>
                  <a:srgbClr val="434343"/>
                </a:solidFill>
                <a:highlight>
                  <a:srgbClr val="FFFFFF"/>
                </a:highlight>
                <a:latin typeface="Arial"/>
                <a:ea typeface="Arial"/>
                <a:cs typeface="Arial"/>
                <a:sym typeface="Arial"/>
              </a:rPr>
              <a:t>Additionally, an overfit regression model is tailor-made to fit the random quirks of one sample and is unlikely to fit the random quirks of another sample.</a:t>
            </a:r>
            <a:endParaRPr sz="1200">
              <a:solidFill>
                <a:srgbClr val="434343"/>
              </a:solidFill>
              <a:highlight>
                <a:srgbClr val="FFFFFF"/>
              </a:highlight>
              <a:latin typeface="Arial"/>
              <a:ea typeface="Arial"/>
              <a:cs typeface="Arial"/>
              <a:sym typeface="Arial"/>
            </a:endParaRPr>
          </a:p>
          <a:p>
            <a:pPr indent="0" lvl="0" marL="0" marR="0" rtl="0" algn="l">
              <a:spcBef>
                <a:spcPts val="1800"/>
              </a:spcBef>
              <a:spcAft>
                <a:spcPts val="0"/>
              </a:spcAft>
              <a:buNone/>
            </a:pPr>
            <a:r>
              <a:t/>
            </a:r>
            <a:endParaRPr/>
          </a:p>
        </p:txBody>
      </p:sp>
      <p:pic>
        <p:nvPicPr>
          <p:cNvPr descr="Bracket Clipart - Transparent Curly Brackets Png , Transparent ..." id="102" name="Google Shape;102;p15"/>
          <p:cNvPicPr preferRelativeResize="0"/>
          <p:nvPr/>
        </p:nvPicPr>
        <p:blipFill rotWithShape="1">
          <a:blip r:embed="rId3">
            <a:alphaModFix/>
          </a:blip>
          <a:srcRect b="0" l="27294" r="19778" t="0"/>
          <a:stretch/>
        </p:blipFill>
        <p:spPr>
          <a:xfrm>
            <a:off x="4461513" y="2144927"/>
            <a:ext cx="716550" cy="2199998"/>
          </a:xfrm>
          <a:prstGeom prst="rect">
            <a:avLst/>
          </a:prstGeom>
          <a:noFill/>
          <a:ln>
            <a:noFill/>
          </a:ln>
        </p:spPr>
      </p:pic>
      <p:sp>
        <p:nvSpPr>
          <p:cNvPr id="103" name="Google Shape;103;p15"/>
          <p:cNvSpPr txBox="1"/>
          <p:nvPr/>
        </p:nvSpPr>
        <p:spPr>
          <a:xfrm>
            <a:off x="4127925" y="1348500"/>
            <a:ext cx="3535200" cy="47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highlight>
                  <a:srgbClr val="FFFFFF"/>
                </a:highlight>
              </a:rPr>
              <a:t>Good performance on the training data, poor generalization to other data.</a:t>
            </a:r>
            <a:endParaRPr b="1">
              <a:highlight>
                <a:srgbClr val="FFFFFF"/>
              </a:highlight>
            </a:endParaRPr>
          </a:p>
          <a:p>
            <a:pPr indent="0" lvl="0" marL="0" rtl="0" algn="l">
              <a:spcBef>
                <a:spcPts val="0"/>
              </a:spcBef>
              <a:spcAft>
                <a:spcPts val="0"/>
              </a:spcAft>
              <a:buNone/>
            </a:pPr>
            <a:r>
              <a:t/>
            </a:r>
            <a:endParaRPr>
              <a:latin typeface="Lato"/>
              <a:ea typeface="Lato"/>
              <a:cs typeface="Lato"/>
              <a:sym typeface="Lato"/>
            </a:endParaRPr>
          </a:p>
        </p:txBody>
      </p:sp>
      <p:pic>
        <p:nvPicPr>
          <p:cNvPr descr="Overfitting - Wikipedia" id="104" name="Google Shape;104;p15"/>
          <p:cNvPicPr preferRelativeResize="0"/>
          <p:nvPr/>
        </p:nvPicPr>
        <p:blipFill>
          <a:blip r:embed="rId4">
            <a:alphaModFix/>
          </a:blip>
          <a:stretch>
            <a:fillRect/>
          </a:stretch>
        </p:blipFill>
        <p:spPr>
          <a:xfrm>
            <a:off x="5284650" y="3104375"/>
            <a:ext cx="1876500" cy="1876500"/>
          </a:xfrm>
          <a:prstGeom prst="rect">
            <a:avLst/>
          </a:prstGeom>
          <a:noFill/>
          <a:ln>
            <a:noFill/>
          </a:ln>
        </p:spPr>
      </p:pic>
      <p:sp>
        <p:nvSpPr>
          <p:cNvPr id="105" name="Google Shape;105;p15"/>
          <p:cNvSpPr txBox="1"/>
          <p:nvPr/>
        </p:nvSpPr>
        <p:spPr>
          <a:xfrm>
            <a:off x="6943350" y="3370600"/>
            <a:ext cx="1876500" cy="535200"/>
          </a:xfrm>
          <a:prstGeom prst="rect">
            <a:avLst/>
          </a:prstGeom>
          <a:noFill/>
          <a:ln cap="flat" cmpd="sng" w="9525">
            <a:solidFill>
              <a:srgbClr val="FF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980000"/>
                </a:solidFill>
                <a:latin typeface="Lato"/>
                <a:ea typeface="Lato"/>
                <a:cs typeface="Lato"/>
                <a:sym typeface="Lato"/>
              </a:rPr>
              <a:t>The green line overfits the data because it “fits the noise”</a:t>
            </a:r>
            <a:endParaRPr sz="1000">
              <a:solidFill>
                <a:srgbClr val="980000"/>
              </a:solidFill>
              <a:latin typeface="Lato"/>
              <a:ea typeface="Lato"/>
              <a:cs typeface="Lato"/>
              <a:sym typeface="Lato"/>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5" name="Shape 385"/>
        <p:cNvGrpSpPr/>
        <p:nvPr/>
      </p:nvGrpSpPr>
      <p:grpSpPr>
        <a:xfrm>
          <a:off x="0" y="0"/>
          <a:ext cx="0" cy="0"/>
          <a:chOff x="0" y="0"/>
          <a:chExt cx="0" cy="0"/>
        </a:xfrm>
      </p:grpSpPr>
      <p:sp>
        <p:nvSpPr>
          <p:cNvPr id="386" name="Google Shape;386;p4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Output For Bidirectional Cross Validation</a:t>
            </a:r>
            <a:endParaRPr/>
          </a:p>
        </p:txBody>
      </p:sp>
      <p:pic>
        <p:nvPicPr>
          <p:cNvPr id="387" name="Google Shape;387;p42"/>
          <p:cNvPicPr preferRelativeResize="0"/>
          <p:nvPr/>
        </p:nvPicPr>
        <p:blipFill>
          <a:blip r:embed="rId3">
            <a:alphaModFix/>
          </a:blip>
          <a:stretch>
            <a:fillRect/>
          </a:stretch>
        </p:blipFill>
        <p:spPr>
          <a:xfrm>
            <a:off x="729450" y="2078875"/>
            <a:ext cx="5322826" cy="1322975"/>
          </a:xfrm>
          <a:prstGeom prst="rect">
            <a:avLst/>
          </a:prstGeom>
          <a:noFill/>
          <a:ln>
            <a:noFill/>
          </a:ln>
        </p:spPr>
      </p:pic>
      <p:sp>
        <p:nvSpPr>
          <p:cNvPr id="388" name="Google Shape;388;p42"/>
          <p:cNvSpPr txBox="1"/>
          <p:nvPr/>
        </p:nvSpPr>
        <p:spPr>
          <a:xfrm>
            <a:off x="1079625" y="2963875"/>
            <a:ext cx="2464800" cy="417600"/>
          </a:xfrm>
          <a:prstGeom prst="rect">
            <a:avLst/>
          </a:prstGeom>
          <a:noFill/>
          <a:ln cap="flat" cmpd="sng" w="9525">
            <a:solidFill>
              <a:srgbClr val="FF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Lato"/>
              <a:ea typeface="Lato"/>
              <a:cs typeface="Lato"/>
              <a:sym typeface="Lato"/>
            </a:endParaRPr>
          </a:p>
        </p:txBody>
      </p:sp>
      <p:sp>
        <p:nvSpPr>
          <p:cNvPr id="389" name="Google Shape;389;p42"/>
          <p:cNvSpPr txBox="1"/>
          <p:nvPr/>
        </p:nvSpPr>
        <p:spPr>
          <a:xfrm>
            <a:off x="2963875" y="2383300"/>
            <a:ext cx="2281500" cy="244500"/>
          </a:xfrm>
          <a:prstGeom prst="rect">
            <a:avLst/>
          </a:prstGeom>
          <a:noFill/>
          <a:ln cap="flat" cmpd="sng" w="9525">
            <a:solidFill>
              <a:srgbClr val="FF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Lato"/>
              <a:ea typeface="Lato"/>
              <a:cs typeface="Lato"/>
              <a:sym typeface="Lato"/>
            </a:endParaRPr>
          </a:p>
        </p:txBody>
      </p:sp>
      <p:sp>
        <p:nvSpPr>
          <p:cNvPr id="390" name="Google Shape;390;p42"/>
          <p:cNvSpPr/>
          <p:nvPr/>
        </p:nvSpPr>
        <p:spPr>
          <a:xfrm rot="5400000">
            <a:off x="2109325" y="3501475"/>
            <a:ext cx="504900" cy="264900"/>
          </a:xfrm>
          <a:prstGeom prst="bentUpArrow">
            <a:avLst>
              <a:gd fmla="val 25000" name="adj1"/>
              <a:gd fmla="val 25000" name="adj2"/>
              <a:gd fmla="val 25000" name="adj3"/>
            </a:avLst>
          </a:prstGeom>
          <a:noFill/>
          <a:ln cap="flat" cmpd="sng" w="9525">
            <a:solidFill>
              <a:srgbClr val="B4A7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42"/>
          <p:cNvSpPr txBox="1"/>
          <p:nvPr/>
        </p:nvSpPr>
        <p:spPr>
          <a:xfrm>
            <a:off x="2494225" y="3676800"/>
            <a:ext cx="2291700" cy="311400"/>
          </a:xfrm>
          <a:prstGeom prst="rect">
            <a:avLst/>
          </a:prstGeom>
          <a:noFill/>
          <a:ln cap="flat" cmpd="sng" w="9525">
            <a:solidFill>
              <a:srgbClr val="B4A7D6"/>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Lato"/>
                <a:ea typeface="Lato"/>
                <a:cs typeface="Lato"/>
                <a:sym typeface="Lato"/>
              </a:rPr>
              <a:t>The outputs  that the code Produces</a:t>
            </a:r>
            <a:endParaRPr sz="1000">
              <a:latin typeface="Lato"/>
              <a:ea typeface="Lato"/>
              <a:cs typeface="Lato"/>
              <a:sym typeface="Lato"/>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5" name="Shape 395"/>
        <p:cNvGrpSpPr/>
        <p:nvPr/>
      </p:nvGrpSpPr>
      <p:grpSpPr>
        <a:xfrm>
          <a:off x="0" y="0"/>
          <a:ext cx="0" cy="0"/>
          <a:chOff x="0" y="0"/>
          <a:chExt cx="0" cy="0"/>
        </a:xfrm>
      </p:grpSpPr>
      <p:sp>
        <p:nvSpPr>
          <p:cNvPr id="396" name="Google Shape;396;p4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Key Notes About All 3 Cross Validated Models</a:t>
            </a:r>
            <a:endParaRPr/>
          </a:p>
        </p:txBody>
      </p:sp>
      <p:sp>
        <p:nvSpPr>
          <p:cNvPr id="397" name="Google Shape;397;p43"/>
          <p:cNvSpPr txBox="1"/>
          <p:nvPr>
            <p:ph idx="1" type="body"/>
          </p:nvPr>
        </p:nvSpPr>
        <p:spPr>
          <a:xfrm>
            <a:off x="519450" y="2061900"/>
            <a:ext cx="3531300" cy="2387400"/>
          </a:xfrm>
          <a:prstGeom prst="rect">
            <a:avLst/>
          </a:prstGeom>
          <a:ln cap="flat" cmpd="sng" w="9525">
            <a:solidFill>
              <a:srgbClr val="EFEFEF"/>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sz="1400"/>
              <a:t>Original Mode (5 predictors):</a:t>
            </a:r>
            <a:endParaRPr b="1" sz="1400"/>
          </a:p>
          <a:p>
            <a:pPr indent="0" lvl="0" marL="0" rtl="0" algn="l">
              <a:spcBef>
                <a:spcPts val="1600"/>
              </a:spcBef>
              <a:spcAft>
                <a:spcPts val="0"/>
              </a:spcAft>
              <a:buNone/>
            </a:pPr>
            <a:r>
              <a:t/>
            </a:r>
            <a:endParaRPr b="1" sz="1400"/>
          </a:p>
          <a:p>
            <a:pPr indent="0" lvl="0" marL="0" rtl="0" algn="l">
              <a:spcBef>
                <a:spcPts val="1600"/>
              </a:spcBef>
              <a:spcAft>
                <a:spcPts val="0"/>
              </a:spcAft>
              <a:buNone/>
            </a:pPr>
            <a:r>
              <a:rPr b="1" lang="en" sz="1400"/>
              <a:t>Forward/Backwards Model (3 Predictors): </a:t>
            </a:r>
            <a:endParaRPr b="1" sz="1400"/>
          </a:p>
          <a:p>
            <a:pPr indent="0" lvl="0" marL="0" rtl="0" algn="l">
              <a:spcBef>
                <a:spcPts val="1600"/>
              </a:spcBef>
              <a:spcAft>
                <a:spcPts val="0"/>
              </a:spcAft>
              <a:buNone/>
            </a:pPr>
            <a:r>
              <a:t/>
            </a:r>
            <a:endParaRPr b="1" sz="1400"/>
          </a:p>
          <a:p>
            <a:pPr indent="0" lvl="0" marL="0" rtl="0" algn="l">
              <a:spcBef>
                <a:spcPts val="1600"/>
              </a:spcBef>
              <a:spcAft>
                <a:spcPts val="0"/>
              </a:spcAft>
              <a:buNone/>
            </a:pPr>
            <a:r>
              <a:rPr b="1" lang="en" sz="1400"/>
              <a:t>Bidirectional Model (2 Predictors):</a:t>
            </a:r>
            <a:endParaRPr b="1" sz="1400"/>
          </a:p>
          <a:p>
            <a:pPr indent="0" lvl="0" marL="0" rtl="0" algn="l">
              <a:spcBef>
                <a:spcPts val="1600"/>
              </a:spcBef>
              <a:spcAft>
                <a:spcPts val="1600"/>
              </a:spcAft>
              <a:buNone/>
            </a:pPr>
            <a:r>
              <a:t/>
            </a:r>
            <a:endParaRPr b="1" sz="1000"/>
          </a:p>
        </p:txBody>
      </p:sp>
      <p:pic>
        <p:nvPicPr>
          <p:cNvPr id="398" name="Google Shape;398;p43"/>
          <p:cNvPicPr preferRelativeResize="0"/>
          <p:nvPr/>
        </p:nvPicPr>
        <p:blipFill>
          <a:blip r:embed="rId3">
            <a:alphaModFix/>
          </a:blip>
          <a:stretch>
            <a:fillRect/>
          </a:stretch>
        </p:blipFill>
        <p:spPr>
          <a:xfrm>
            <a:off x="4720663" y="2952911"/>
            <a:ext cx="3329597" cy="605375"/>
          </a:xfrm>
          <a:prstGeom prst="rect">
            <a:avLst/>
          </a:prstGeom>
          <a:noFill/>
          <a:ln cap="flat" cmpd="sng" w="9525">
            <a:solidFill>
              <a:srgbClr val="D9D9D9"/>
            </a:solidFill>
            <a:prstDash val="solid"/>
            <a:round/>
            <a:headEnd len="sm" w="sm" type="none"/>
            <a:tailEnd len="sm" w="sm" type="none"/>
          </a:ln>
        </p:spPr>
      </p:pic>
      <p:pic>
        <p:nvPicPr>
          <p:cNvPr id="399" name="Google Shape;399;p43"/>
          <p:cNvPicPr preferRelativeResize="0"/>
          <p:nvPr/>
        </p:nvPicPr>
        <p:blipFill rotWithShape="1">
          <a:blip r:embed="rId4">
            <a:alphaModFix/>
          </a:blip>
          <a:srcRect b="0" l="0" r="5713" t="0"/>
          <a:stretch/>
        </p:blipFill>
        <p:spPr>
          <a:xfrm>
            <a:off x="4720674" y="2061875"/>
            <a:ext cx="3329575" cy="605375"/>
          </a:xfrm>
          <a:prstGeom prst="rect">
            <a:avLst/>
          </a:prstGeom>
          <a:noFill/>
          <a:ln cap="flat" cmpd="sng" w="9525">
            <a:solidFill>
              <a:srgbClr val="D9D9D9"/>
            </a:solidFill>
            <a:prstDash val="solid"/>
            <a:round/>
            <a:headEnd len="sm" w="sm" type="none"/>
            <a:tailEnd len="sm" w="sm" type="none"/>
          </a:ln>
        </p:spPr>
      </p:pic>
      <p:pic>
        <p:nvPicPr>
          <p:cNvPr id="400" name="Google Shape;400;p43"/>
          <p:cNvPicPr preferRelativeResize="0"/>
          <p:nvPr/>
        </p:nvPicPr>
        <p:blipFill rotWithShape="1">
          <a:blip r:embed="rId5">
            <a:alphaModFix/>
          </a:blip>
          <a:srcRect b="0" l="0" r="-3939" t="0"/>
          <a:stretch/>
        </p:blipFill>
        <p:spPr>
          <a:xfrm>
            <a:off x="4720650" y="3843925"/>
            <a:ext cx="3329575" cy="605375"/>
          </a:xfrm>
          <a:prstGeom prst="rect">
            <a:avLst/>
          </a:prstGeom>
          <a:noFill/>
          <a:ln cap="flat" cmpd="sng" w="9525">
            <a:solidFill>
              <a:srgbClr val="D9D9D9"/>
            </a:solidFill>
            <a:prstDash val="solid"/>
            <a:round/>
            <a:headEnd len="sm" w="sm" type="none"/>
            <a:tailEnd len="sm" w="sm" type="none"/>
          </a:ln>
        </p:spPr>
      </p:pic>
      <p:sp>
        <p:nvSpPr>
          <p:cNvPr id="401" name="Google Shape;401;p43"/>
          <p:cNvSpPr/>
          <p:nvPr/>
        </p:nvSpPr>
        <p:spPr>
          <a:xfrm>
            <a:off x="4050750" y="4090375"/>
            <a:ext cx="669900" cy="112500"/>
          </a:xfrm>
          <a:prstGeom prst="rightArrow">
            <a:avLst>
              <a:gd fmla="val 50000" name="adj1"/>
              <a:gd fmla="val 50000" name="adj2"/>
            </a:avLst>
          </a:prstGeom>
          <a:noFill/>
          <a:ln cap="flat" cmpd="sng" w="9525">
            <a:solidFill>
              <a:srgbClr val="8E7CC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43"/>
          <p:cNvSpPr/>
          <p:nvPr/>
        </p:nvSpPr>
        <p:spPr>
          <a:xfrm>
            <a:off x="4050750" y="3199338"/>
            <a:ext cx="669900" cy="112500"/>
          </a:xfrm>
          <a:prstGeom prst="rightArrow">
            <a:avLst>
              <a:gd fmla="val 50000" name="adj1"/>
              <a:gd fmla="val 50000" name="adj2"/>
            </a:avLst>
          </a:prstGeom>
          <a:noFill/>
          <a:ln cap="flat" cmpd="sng" w="9525">
            <a:solidFill>
              <a:srgbClr val="8E7CC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43"/>
          <p:cNvSpPr/>
          <p:nvPr/>
        </p:nvSpPr>
        <p:spPr>
          <a:xfrm>
            <a:off x="4050750" y="2308313"/>
            <a:ext cx="669900" cy="112500"/>
          </a:xfrm>
          <a:prstGeom prst="rightArrow">
            <a:avLst>
              <a:gd fmla="val 50000" name="adj1"/>
              <a:gd fmla="val 50000" name="adj2"/>
            </a:avLst>
          </a:prstGeom>
          <a:noFill/>
          <a:ln cap="flat" cmpd="sng" w="9525">
            <a:solidFill>
              <a:srgbClr val="8E7CC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43"/>
          <p:cNvSpPr txBox="1"/>
          <p:nvPr/>
        </p:nvSpPr>
        <p:spPr>
          <a:xfrm>
            <a:off x="4720675" y="1949375"/>
            <a:ext cx="1079700" cy="2526000"/>
          </a:xfrm>
          <a:prstGeom prst="rect">
            <a:avLst/>
          </a:prstGeom>
          <a:noFill/>
          <a:ln cap="flat" cmpd="sng" w="9525">
            <a:solidFill>
              <a:srgbClr val="FF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Lato"/>
              <a:ea typeface="Lato"/>
              <a:cs typeface="Lato"/>
              <a:sym typeface="Lato"/>
            </a:endParaRPr>
          </a:p>
        </p:txBody>
      </p:sp>
      <p:sp>
        <p:nvSpPr>
          <p:cNvPr id="405" name="Google Shape;405;p43"/>
          <p:cNvSpPr txBox="1"/>
          <p:nvPr/>
        </p:nvSpPr>
        <p:spPr>
          <a:xfrm>
            <a:off x="6970550" y="1992588"/>
            <a:ext cx="1079700" cy="2526000"/>
          </a:xfrm>
          <a:prstGeom prst="rect">
            <a:avLst/>
          </a:prstGeom>
          <a:noFill/>
          <a:ln cap="flat" cmpd="sng" w="9525">
            <a:solidFill>
              <a:srgbClr val="FF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Lato"/>
              <a:ea typeface="Lato"/>
              <a:cs typeface="Lato"/>
              <a:sym typeface="Lato"/>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9" name="Shape 409"/>
        <p:cNvGrpSpPr/>
        <p:nvPr/>
      </p:nvGrpSpPr>
      <p:grpSpPr>
        <a:xfrm>
          <a:off x="0" y="0"/>
          <a:ext cx="0" cy="0"/>
          <a:chOff x="0" y="0"/>
          <a:chExt cx="0" cy="0"/>
        </a:xfrm>
      </p:grpSpPr>
      <p:sp>
        <p:nvSpPr>
          <p:cNvPr id="410" name="Google Shape;410;p4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Key Notes About All 3 Cross Validated Models</a:t>
            </a:r>
            <a:endParaRPr/>
          </a:p>
        </p:txBody>
      </p:sp>
      <p:sp>
        <p:nvSpPr>
          <p:cNvPr id="411" name="Google Shape;411;p44"/>
          <p:cNvSpPr txBox="1"/>
          <p:nvPr/>
        </p:nvSpPr>
        <p:spPr>
          <a:xfrm>
            <a:off x="729450" y="2176025"/>
            <a:ext cx="5771100" cy="16185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SzPts val="1400"/>
              <a:buFont typeface="Lato"/>
              <a:buChar char="●"/>
            </a:pPr>
            <a:r>
              <a:rPr lang="en">
                <a:latin typeface="Lato"/>
                <a:ea typeface="Lato"/>
                <a:cs typeface="Lato"/>
                <a:sym typeface="Lato"/>
              </a:rPr>
              <a:t>The original R-Squared values for the model with 3 predictors was higher than that of 2 predictors, yet the RMSE and MAE is greater. This clearly shows  how forward/backwise stepwise chose a model that overfitted the data because the Bidirectional Stepwise procedure chose a model that has less predictors and a greater </a:t>
            </a:r>
            <a:r>
              <a:rPr lang="en">
                <a:latin typeface="Lato"/>
                <a:ea typeface="Lato"/>
                <a:cs typeface="Lato"/>
                <a:sym typeface="Lato"/>
              </a:rPr>
              <a:t>predictive</a:t>
            </a:r>
            <a:r>
              <a:rPr lang="en">
                <a:latin typeface="Lato"/>
                <a:ea typeface="Lato"/>
                <a:cs typeface="Lato"/>
                <a:sym typeface="Lato"/>
              </a:rPr>
              <a:t> </a:t>
            </a:r>
            <a:r>
              <a:rPr lang="en">
                <a:latin typeface="Lato"/>
                <a:ea typeface="Lato"/>
                <a:cs typeface="Lato"/>
                <a:sym typeface="Lato"/>
              </a:rPr>
              <a:t>capability</a:t>
            </a:r>
            <a:endParaRPr>
              <a:latin typeface="Lato"/>
              <a:ea typeface="Lato"/>
              <a:cs typeface="Lato"/>
              <a:sym typeface="Lato"/>
            </a:endParaRPr>
          </a:p>
        </p:txBody>
      </p:sp>
      <p:sp>
        <p:nvSpPr>
          <p:cNvPr id="412" name="Google Shape;412;p44"/>
          <p:cNvSpPr txBox="1"/>
          <p:nvPr/>
        </p:nvSpPr>
        <p:spPr>
          <a:xfrm>
            <a:off x="4624050" y="4110350"/>
            <a:ext cx="4185900" cy="804600"/>
          </a:xfrm>
          <a:prstGeom prst="rect">
            <a:avLst/>
          </a:prstGeom>
          <a:noFill/>
          <a:ln cap="flat" cmpd="sng" w="9525">
            <a:solidFill>
              <a:srgbClr val="FF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980000"/>
                </a:solidFill>
                <a:latin typeface="Lato"/>
                <a:ea typeface="Lato"/>
                <a:cs typeface="Lato"/>
                <a:sym typeface="Lato"/>
              </a:rPr>
              <a:t>Don't</a:t>
            </a:r>
            <a:r>
              <a:rPr lang="en" sz="1000">
                <a:solidFill>
                  <a:srgbClr val="980000"/>
                </a:solidFill>
                <a:latin typeface="Lato"/>
                <a:ea typeface="Lato"/>
                <a:cs typeface="Lato"/>
                <a:sym typeface="Lato"/>
              </a:rPr>
              <a:t> mistake this example with the claim that less predictors means a greater predictive capability. There is an ideal amount of predictors  for every model and in this example it is a </a:t>
            </a:r>
            <a:r>
              <a:rPr lang="en" sz="1000">
                <a:solidFill>
                  <a:srgbClr val="980000"/>
                </a:solidFill>
                <a:latin typeface="Lato"/>
                <a:ea typeface="Lato"/>
                <a:cs typeface="Lato"/>
                <a:sym typeface="Lato"/>
              </a:rPr>
              <a:t>coincidence</a:t>
            </a:r>
            <a:r>
              <a:rPr lang="en" sz="1000">
                <a:solidFill>
                  <a:srgbClr val="980000"/>
                </a:solidFill>
                <a:latin typeface="Lato"/>
                <a:ea typeface="Lato"/>
                <a:cs typeface="Lato"/>
                <a:sym typeface="Lato"/>
              </a:rPr>
              <a:t> that the three models had an increased predictive power with EVERY decrease in predictors.</a:t>
            </a:r>
            <a:endParaRPr sz="1000">
              <a:solidFill>
                <a:srgbClr val="980000"/>
              </a:solidFill>
              <a:latin typeface="Lato"/>
              <a:ea typeface="Lato"/>
              <a:cs typeface="Lato"/>
              <a:sym typeface="Lato"/>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6" name="Shape 416"/>
        <p:cNvGrpSpPr/>
        <p:nvPr/>
      </p:nvGrpSpPr>
      <p:grpSpPr>
        <a:xfrm>
          <a:off x="0" y="0"/>
          <a:ext cx="0" cy="0"/>
          <a:chOff x="0" y="0"/>
          <a:chExt cx="0" cy="0"/>
        </a:xfrm>
      </p:grpSpPr>
      <p:sp>
        <p:nvSpPr>
          <p:cNvPr id="417" name="Google Shape;417;p4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One Single Metric Is Not  Enough To Validate A Model’s Predictive Strength!</a:t>
            </a:r>
            <a:endParaRPr/>
          </a:p>
        </p:txBody>
      </p:sp>
      <p:sp>
        <p:nvSpPr>
          <p:cNvPr id="418" name="Google Shape;418;p45"/>
          <p:cNvSpPr txBox="1"/>
          <p:nvPr>
            <p:ph idx="1" type="body"/>
          </p:nvPr>
        </p:nvSpPr>
        <p:spPr>
          <a:xfrm>
            <a:off x="729450" y="2267700"/>
            <a:ext cx="2930700" cy="220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rgbClr val="434343"/>
              </a:solidFill>
              <a:latin typeface="Times New Roman"/>
              <a:ea typeface="Times New Roman"/>
              <a:cs typeface="Times New Roman"/>
              <a:sym typeface="Times New Roman"/>
            </a:endParaRPr>
          </a:p>
          <a:p>
            <a:pPr indent="0" lvl="0" marL="0" rtl="0" algn="l">
              <a:spcBef>
                <a:spcPts val="1600"/>
              </a:spcBef>
              <a:spcAft>
                <a:spcPts val="0"/>
              </a:spcAft>
              <a:buNone/>
            </a:pPr>
            <a:r>
              <a:rPr b="1" lang="en" sz="1400">
                <a:solidFill>
                  <a:srgbClr val="434343"/>
                </a:solidFill>
                <a:highlight>
                  <a:srgbClr val="FFFFFF"/>
                </a:highlight>
                <a:latin typeface="Times New Roman"/>
                <a:ea typeface="Times New Roman"/>
                <a:cs typeface="Times New Roman"/>
                <a:sym typeface="Times New Roman"/>
              </a:rPr>
              <a:t>RMSE:</a:t>
            </a:r>
            <a:r>
              <a:rPr lang="en" sz="1200">
                <a:solidFill>
                  <a:srgbClr val="434343"/>
                </a:solidFill>
                <a:highlight>
                  <a:srgbClr val="FFFFFF"/>
                </a:highlight>
                <a:latin typeface="Times New Roman"/>
                <a:ea typeface="Times New Roman"/>
                <a:cs typeface="Times New Roman"/>
                <a:sym typeface="Times New Roman"/>
              </a:rPr>
              <a:t> Root Mean Square Error</a:t>
            </a:r>
            <a:endParaRPr sz="1200">
              <a:solidFill>
                <a:srgbClr val="434343"/>
              </a:solidFill>
              <a:highlight>
                <a:srgbClr val="FFFFFF"/>
              </a:highlight>
              <a:latin typeface="Times New Roman"/>
              <a:ea typeface="Times New Roman"/>
              <a:cs typeface="Times New Roman"/>
              <a:sym typeface="Times New Roman"/>
            </a:endParaRPr>
          </a:p>
          <a:p>
            <a:pPr indent="0" lvl="0" marL="0" marR="88900" rtl="0" algn="l">
              <a:lnSpc>
                <a:spcPct val="142857"/>
              </a:lnSpc>
              <a:spcBef>
                <a:spcPts val="1600"/>
              </a:spcBef>
              <a:spcAft>
                <a:spcPts val="0"/>
              </a:spcAft>
              <a:buNone/>
            </a:pPr>
            <a:r>
              <a:rPr b="1" lang="en" sz="1400">
                <a:solidFill>
                  <a:srgbClr val="434343"/>
                </a:solidFill>
                <a:highlight>
                  <a:srgbClr val="FFFFFF"/>
                </a:highlight>
                <a:latin typeface="Times New Roman"/>
                <a:ea typeface="Times New Roman"/>
                <a:cs typeface="Times New Roman"/>
                <a:sym typeface="Times New Roman"/>
              </a:rPr>
              <a:t>R Squared:</a:t>
            </a:r>
            <a:r>
              <a:rPr lang="en" sz="1200">
                <a:solidFill>
                  <a:srgbClr val="434343"/>
                </a:solidFill>
                <a:highlight>
                  <a:srgbClr val="FFFFFF"/>
                </a:highlight>
                <a:latin typeface="Times New Roman"/>
                <a:ea typeface="Times New Roman"/>
                <a:cs typeface="Times New Roman"/>
                <a:sym typeface="Times New Roman"/>
              </a:rPr>
              <a:t> Coefficient of determination </a:t>
            </a:r>
            <a:endParaRPr sz="1200">
              <a:solidFill>
                <a:srgbClr val="434343"/>
              </a:solidFill>
              <a:highlight>
                <a:srgbClr val="FFFFFF"/>
              </a:highlight>
              <a:latin typeface="Times New Roman"/>
              <a:ea typeface="Times New Roman"/>
              <a:cs typeface="Times New Roman"/>
              <a:sym typeface="Times New Roman"/>
            </a:endParaRPr>
          </a:p>
          <a:p>
            <a:pPr indent="0" lvl="0" marL="0" marR="88900" rtl="0" algn="l">
              <a:lnSpc>
                <a:spcPct val="142857"/>
              </a:lnSpc>
              <a:spcBef>
                <a:spcPts val="800"/>
              </a:spcBef>
              <a:spcAft>
                <a:spcPts val="0"/>
              </a:spcAft>
              <a:buNone/>
            </a:pPr>
            <a:r>
              <a:rPr b="1" lang="en" sz="1400">
                <a:solidFill>
                  <a:srgbClr val="434343"/>
                </a:solidFill>
                <a:highlight>
                  <a:srgbClr val="FFFFFF"/>
                </a:highlight>
                <a:latin typeface="Times New Roman"/>
                <a:ea typeface="Times New Roman"/>
                <a:cs typeface="Times New Roman"/>
                <a:sym typeface="Times New Roman"/>
              </a:rPr>
              <a:t>MAE: </a:t>
            </a:r>
            <a:r>
              <a:rPr lang="en" sz="1200">
                <a:solidFill>
                  <a:srgbClr val="434343"/>
                </a:solidFill>
                <a:highlight>
                  <a:srgbClr val="FFFFFF"/>
                </a:highlight>
                <a:latin typeface="Times New Roman"/>
                <a:ea typeface="Times New Roman"/>
                <a:cs typeface="Times New Roman"/>
                <a:sym typeface="Times New Roman"/>
              </a:rPr>
              <a:t>Mean Absolute Error</a:t>
            </a:r>
            <a:endParaRPr sz="1200">
              <a:solidFill>
                <a:srgbClr val="434343"/>
              </a:solidFill>
              <a:highlight>
                <a:srgbClr val="FFFFFF"/>
              </a:highlight>
              <a:latin typeface="Times New Roman"/>
              <a:ea typeface="Times New Roman"/>
              <a:cs typeface="Times New Roman"/>
              <a:sym typeface="Times New Roman"/>
            </a:endParaRPr>
          </a:p>
          <a:p>
            <a:pPr indent="0" lvl="0" marL="0" rtl="0" algn="l">
              <a:spcBef>
                <a:spcPts val="800"/>
              </a:spcBef>
              <a:spcAft>
                <a:spcPts val="1600"/>
              </a:spcAft>
              <a:buNone/>
            </a:pPr>
            <a:r>
              <a:t/>
            </a:r>
            <a:endParaRPr/>
          </a:p>
        </p:txBody>
      </p:sp>
      <p:sp>
        <p:nvSpPr>
          <p:cNvPr id="419" name="Google Shape;419;p45"/>
          <p:cNvSpPr txBox="1"/>
          <p:nvPr/>
        </p:nvSpPr>
        <p:spPr>
          <a:xfrm>
            <a:off x="4367125" y="2475575"/>
            <a:ext cx="4173000" cy="53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Lato"/>
              <a:ea typeface="Lato"/>
              <a:cs typeface="Lato"/>
              <a:sym typeface="Lato"/>
            </a:endParaRPr>
          </a:p>
        </p:txBody>
      </p:sp>
      <p:pic>
        <p:nvPicPr>
          <p:cNvPr descr="Bracket Clipart - Transparent Curly Brackets Png , Transparent ..." id="420" name="Google Shape;420;p45"/>
          <p:cNvPicPr preferRelativeResize="0"/>
          <p:nvPr/>
        </p:nvPicPr>
        <p:blipFill rotWithShape="1">
          <a:blip r:embed="rId3">
            <a:alphaModFix/>
          </a:blip>
          <a:srcRect b="0" l="27294" r="19778" t="0"/>
          <a:stretch/>
        </p:blipFill>
        <p:spPr>
          <a:xfrm>
            <a:off x="3660150" y="2183308"/>
            <a:ext cx="706975" cy="2170592"/>
          </a:xfrm>
          <a:prstGeom prst="rect">
            <a:avLst/>
          </a:prstGeom>
          <a:noFill/>
          <a:ln>
            <a:noFill/>
          </a:ln>
        </p:spPr>
      </p:pic>
      <p:sp>
        <p:nvSpPr>
          <p:cNvPr id="421" name="Google Shape;421;p45"/>
          <p:cNvSpPr txBox="1"/>
          <p:nvPr/>
        </p:nvSpPr>
        <p:spPr>
          <a:xfrm>
            <a:off x="4491925" y="2302200"/>
            <a:ext cx="3923400" cy="53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These are a few of many metrics that can be used to find the most predictive model</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sp>
        <p:nvSpPr>
          <p:cNvPr id="422" name="Google Shape;422;p45"/>
          <p:cNvSpPr txBox="1"/>
          <p:nvPr/>
        </p:nvSpPr>
        <p:spPr>
          <a:xfrm>
            <a:off x="5739650" y="3061575"/>
            <a:ext cx="582300" cy="41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Lato"/>
                <a:ea typeface="Lato"/>
                <a:cs typeface="Lato"/>
                <a:sym typeface="Lato"/>
              </a:rPr>
              <a:t>BUT</a:t>
            </a:r>
            <a:endParaRPr b="1">
              <a:latin typeface="Lato"/>
              <a:ea typeface="Lato"/>
              <a:cs typeface="Lato"/>
              <a:sym typeface="Lato"/>
            </a:endParaRPr>
          </a:p>
        </p:txBody>
      </p:sp>
      <p:sp>
        <p:nvSpPr>
          <p:cNvPr id="423" name="Google Shape;423;p45"/>
          <p:cNvSpPr txBox="1"/>
          <p:nvPr/>
        </p:nvSpPr>
        <p:spPr>
          <a:xfrm>
            <a:off x="4572000" y="3579463"/>
            <a:ext cx="3372000" cy="53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In combination, the strength and validity of the model greatly increases</a:t>
            </a:r>
            <a:endParaRPr>
              <a:latin typeface="Lato"/>
              <a:ea typeface="Lato"/>
              <a:cs typeface="Lato"/>
              <a:sym typeface="Lato"/>
            </a:endParaRPr>
          </a:p>
        </p:txBody>
      </p:sp>
      <p:sp>
        <p:nvSpPr>
          <p:cNvPr id="424" name="Google Shape;424;p45"/>
          <p:cNvSpPr txBox="1"/>
          <p:nvPr/>
        </p:nvSpPr>
        <p:spPr>
          <a:xfrm>
            <a:off x="5442000" y="4626850"/>
            <a:ext cx="3030900" cy="32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Lato"/>
              <a:ea typeface="Lato"/>
              <a:cs typeface="Lato"/>
              <a:sym typeface="Lato"/>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8" name="Shape 428"/>
        <p:cNvGrpSpPr/>
        <p:nvPr/>
      </p:nvGrpSpPr>
      <p:grpSpPr>
        <a:xfrm>
          <a:off x="0" y="0"/>
          <a:ext cx="0" cy="0"/>
          <a:chOff x="0" y="0"/>
          <a:chExt cx="0" cy="0"/>
        </a:xfrm>
      </p:grpSpPr>
      <p:sp>
        <p:nvSpPr>
          <p:cNvPr id="429" name="Google Shape;429;p4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Extra Information:  </a:t>
            </a:r>
            <a:endParaRPr/>
          </a:p>
        </p:txBody>
      </p:sp>
      <p:sp>
        <p:nvSpPr>
          <p:cNvPr id="430" name="Google Shape;430;p46"/>
          <p:cNvSpPr txBox="1"/>
          <p:nvPr>
            <p:ph idx="1" type="body"/>
          </p:nvPr>
        </p:nvSpPr>
        <p:spPr>
          <a:xfrm>
            <a:off x="6392025" y="2239950"/>
            <a:ext cx="1713600" cy="64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000000"/>
                </a:solidFill>
              </a:rPr>
              <a:t>The data used to create my model  </a:t>
            </a:r>
            <a:endParaRPr/>
          </a:p>
        </p:txBody>
      </p:sp>
      <p:pic>
        <p:nvPicPr>
          <p:cNvPr id="431" name="Google Shape;431;p46"/>
          <p:cNvPicPr preferRelativeResize="0"/>
          <p:nvPr/>
        </p:nvPicPr>
        <p:blipFill rotWithShape="1">
          <a:blip r:embed="rId3">
            <a:alphaModFix/>
          </a:blip>
          <a:srcRect b="5990" l="820" r="-819" t="-5990"/>
          <a:stretch/>
        </p:blipFill>
        <p:spPr>
          <a:xfrm>
            <a:off x="544100" y="2063373"/>
            <a:ext cx="5560223" cy="1016750"/>
          </a:xfrm>
          <a:prstGeom prst="rect">
            <a:avLst/>
          </a:prstGeom>
          <a:noFill/>
          <a:ln>
            <a:noFill/>
          </a:ln>
        </p:spPr>
      </p:pic>
      <p:pic>
        <p:nvPicPr>
          <p:cNvPr id="432" name="Google Shape;432;p46"/>
          <p:cNvPicPr preferRelativeResize="0"/>
          <p:nvPr/>
        </p:nvPicPr>
        <p:blipFill>
          <a:blip r:embed="rId4">
            <a:alphaModFix/>
          </a:blip>
          <a:stretch>
            <a:fillRect/>
          </a:stretch>
        </p:blipFill>
        <p:spPr>
          <a:xfrm>
            <a:off x="544100" y="3437075"/>
            <a:ext cx="1961600" cy="1478975"/>
          </a:xfrm>
          <a:prstGeom prst="rect">
            <a:avLst/>
          </a:prstGeom>
          <a:noFill/>
          <a:ln>
            <a:noFill/>
          </a:ln>
        </p:spPr>
      </p:pic>
      <p:sp>
        <p:nvSpPr>
          <p:cNvPr id="433" name="Google Shape;433;p46"/>
          <p:cNvSpPr txBox="1"/>
          <p:nvPr/>
        </p:nvSpPr>
        <p:spPr>
          <a:xfrm>
            <a:off x="2989625" y="3672125"/>
            <a:ext cx="1238400" cy="58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Lato"/>
                <a:ea typeface="Lato"/>
                <a:cs typeface="Lato"/>
                <a:sym typeface="Lato"/>
              </a:rPr>
              <a:t>Libraries and packages used</a:t>
            </a:r>
            <a:endParaRPr sz="1200">
              <a:latin typeface="Lato"/>
              <a:ea typeface="Lato"/>
              <a:cs typeface="Lato"/>
              <a:sym typeface="Lato"/>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7" name="Shape 437"/>
        <p:cNvGrpSpPr/>
        <p:nvPr/>
      </p:nvGrpSpPr>
      <p:grpSpPr>
        <a:xfrm>
          <a:off x="0" y="0"/>
          <a:ext cx="0" cy="0"/>
          <a:chOff x="0" y="0"/>
          <a:chExt cx="0" cy="0"/>
        </a:xfrm>
      </p:grpSpPr>
      <p:sp>
        <p:nvSpPr>
          <p:cNvPr id="438" name="Google Shape;438;p4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Sources:</a:t>
            </a:r>
            <a:endParaRPr/>
          </a:p>
        </p:txBody>
      </p:sp>
      <p:sp>
        <p:nvSpPr>
          <p:cNvPr id="439" name="Google Shape;439;p4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100" u="sng">
                <a:solidFill>
                  <a:schemeClr val="accent5"/>
                </a:solidFill>
                <a:latin typeface="Arial"/>
                <a:ea typeface="Arial"/>
                <a:cs typeface="Arial"/>
                <a:sym typeface="Arial"/>
                <a:hlinkClick r:id="rId3"/>
              </a:rPr>
              <a:t>https://www.statisticshowto.com/rmse/</a:t>
            </a:r>
            <a:endParaRPr/>
          </a:p>
          <a:p>
            <a:pPr indent="0" lvl="0" marL="0" rtl="0" algn="l">
              <a:lnSpc>
                <a:spcPct val="100000"/>
              </a:lnSpc>
              <a:spcBef>
                <a:spcPts val="0"/>
              </a:spcBef>
              <a:spcAft>
                <a:spcPts val="0"/>
              </a:spcAft>
              <a:buNone/>
            </a:pPr>
            <a:r>
              <a:rPr lang="en" sz="1100" u="sng">
                <a:solidFill>
                  <a:schemeClr val="accent5"/>
                </a:solidFill>
                <a:latin typeface="Arial"/>
                <a:ea typeface="Arial"/>
                <a:cs typeface="Arial"/>
                <a:sym typeface="Arial"/>
                <a:hlinkClick r:id="rId4"/>
              </a:rPr>
              <a:t>https://medium.com/datadriveninvestor/k-fold-cross-validation-6b8518070833</a:t>
            </a:r>
            <a:endParaRPr/>
          </a:p>
          <a:p>
            <a:pPr indent="0" lvl="0" marL="0" rtl="0" algn="l">
              <a:lnSpc>
                <a:spcPct val="100000"/>
              </a:lnSpc>
              <a:spcBef>
                <a:spcPts val="0"/>
              </a:spcBef>
              <a:spcAft>
                <a:spcPts val="0"/>
              </a:spcAft>
              <a:buNone/>
            </a:pPr>
            <a:r>
              <a:rPr lang="en" sz="1100" u="sng">
                <a:solidFill>
                  <a:schemeClr val="accent5"/>
                </a:solidFill>
                <a:latin typeface="Arial"/>
                <a:ea typeface="Arial"/>
                <a:cs typeface="Arial"/>
                <a:sym typeface="Arial"/>
                <a:hlinkClick r:id="rId5"/>
              </a:rPr>
              <a:t>https://machinelearningmastery.com/k-fold-cross-validation/</a:t>
            </a:r>
            <a:endParaRPr/>
          </a:p>
          <a:p>
            <a:pPr indent="0" lvl="0" marL="0" rtl="0" algn="l">
              <a:lnSpc>
                <a:spcPct val="100000"/>
              </a:lnSpc>
              <a:spcBef>
                <a:spcPts val="0"/>
              </a:spcBef>
              <a:spcAft>
                <a:spcPts val="0"/>
              </a:spcAft>
              <a:buNone/>
            </a:pPr>
            <a:r>
              <a:rPr lang="en" sz="1100" u="sng">
                <a:solidFill>
                  <a:schemeClr val="accent5"/>
                </a:solidFill>
                <a:latin typeface="Arial"/>
                <a:ea typeface="Arial"/>
                <a:cs typeface="Arial"/>
                <a:sym typeface="Arial"/>
                <a:hlinkClick r:id="rId6"/>
              </a:rPr>
              <a:t>https://stattrek.com/statistics/dictionary.aspx?definition=coefficient_of_determination</a:t>
            </a:r>
            <a:endParaRPr/>
          </a:p>
          <a:p>
            <a:pPr indent="0" lvl="0" marL="0" rtl="0" algn="l">
              <a:lnSpc>
                <a:spcPct val="100000"/>
              </a:lnSpc>
              <a:spcBef>
                <a:spcPts val="0"/>
              </a:spcBef>
              <a:spcAft>
                <a:spcPts val="0"/>
              </a:spcAft>
              <a:buNone/>
            </a:pPr>
            <a:r>
              <a:rPr lang="en" sz="1100" u="sng">
                <a:solidFill>
                  <a:schemeClr val="accent5"/>
                </a:solidFill>
                <a:latin typeface="Arial"/>
                <a:ea typeface="Arial"/>
                <a:cs typeface="Arial"/>
                <a:sym typeface="Arial"/>
                <a:hlinkClick r:id="rId7"/>
              </a:rPr>
              <a:t>https://link.springer.com/article/10.1186/s40537-018-0143-6</a:t>
            </a:r>
            <a:endParaRPr sz="11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rPr lang="en" sz="1100" u="sng">
                <a:solidFill>
                  <a:schemeClr val="accent5"/>
                </a:solidFill>
                <a:latin typeface="Arial"/>
                <a:ea typeface="Arial"/>
                <a:cs typeface="Arial"/>
                <a:sym typeface="Arial"/>
                <a:hlinkClick r:id="rId8"/>
              </a:rPr>
              <a:t>https://repository.upenn.edu/cgi/viewcontent.cgi?article=1377&amp;context=statistics_papers</a:t>
            </a:r>
            <a:endParaRPr/>
          </a:p>
          <a:p>
            <a:pPr indent="0" lvl="0" marL="0" rtl="0" algn="l">
              <a:lnSpc>
                <a:spcPct val="100000"/>
              </a:lnSpc>
              <a:spcBef>
                <a:spcPts val="0"/>
              </a:spcBef>
              <a:spcAft>
                <a:spcPts val="0"/>
              </a:spcAft>
              <a:buNone/>
            </a:pPr>
            <a:r>
              <a:rPr lang="en" sz="1100" u="sng">
                <a:solidFill>
                  <a:schemeClr val="accent5"/>
                </a:solidFill>
                <a:latin typeface="Arial"/>
                <a:ea typeface="Arial"/>
                <a:cs typeface="Arial"/>
                <a:sym typeface="Arial"/>
                <a:hlinkClick r:id="rId9"/>
              </a:rPr>
              <a:t>https://www.statisticshowto.com/forward-selection/</a:t>
            </a:r>
            <a:endParaRPr/>
          </a:p>
          <a:p>
            <a:pPr indent="0" lvl="0" marL="0" rtl="0" algn="l">
              <a:lnSpc>
                <a:spcPct val="100000"/>
              </a:lnSpc>
              <a:spcBef>
                <a:spcPts val="0"/>
              </a:spcBef>
              <a:spcAft>
                <a:spcPts val="0"/>
              </a:spcAft>
              <a:buNone/>
            </a:pPr>
            <a:r>
              <a:rPr lang="en" sz="1100" u="sng">
                <a:solidFill>
                  <a:schemeClr val="accent5"/>
                </a:solidFill>
                <a:latin typeface="Arial"/>
                <a:ea typeface="Arial"/>
                <a:cs typeface="Arial"/>
                <a:sym typeface="Arial"/>
                <a:hlinkClick r:id="rId10"/>
              </a:rPr>
              <a:t>https://statisticsbyjim.com/regression/overfitting-regression-models/</a:t>
            </a:r>
            <a:endParaRPr sz="11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rPr lang="en" sz="1100" u="sng">
                <a:solidFill>
                  <a:schemeClr val="accent5"/>
                </a:solidFill>
                <a:latin typeface="Arial"/>
                <a:ea typeface="Arial"/>
                <a:cs typeface="Arial"/>
                <a:sym typeface="Arial"/>
                <a:hlinkClick r:id="rId11"/>
              </a:rPr>
              <a:t>https://machinelearningmastery.com/overfitting-and-underfitting-with-machine-learning-algorithms/</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n"/>
              <a:t>Special Mention: Professor Jack Mardekian Rutgers University</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1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Step 1: </a:t>
            </a:r>
            <a:r>
              <a:rPr lang="en"/>
              <a:t>Use Data to Create a Linear Model</a:t>
            </a:r>
            <a:endParaRPr/>
          </a:p>
        </p:txBody>
      </p:sp>
      <p:pic>
        <p:nvPicPr>
          <p:cNvPr id="111" name="Google Shape;111;p16"/>
          <p:cNvPicPr preferRelativeResize="0"/>
          <p:nvPr/>
        </p:nvPicPr>
        <p:blipFill>
          <a:blip r:embed="rId3">
            <a:alphaModFix/>
          </a:blip>
          <a:stretch>
            <a:fillRect/>
          </a:stretch>
        </p:blipFill>
        <p:spPr>
          <a:xfrm>
            <a:off x="387800" y="2015800"/>
            <a:ext cx="5425325" cy="2762600"/>
          </a:xfrm>
          <a:prstGeom prst="rect">
            <a:avLst/>
          </a:prstGeom>
          <a:noFill/>
          <a:ln>
            <a:noFill/>
          </a:ln>
        </p:spPr>
      </p:pic>
      <p:sp>
        <p:nvSpPr>
          <p:cNvPr id="112" name="Google Shape;112;p16"/>
          <p:cNvSpPr/>
          <p:nvPr/>
        </p:nvSpPr>
        <p:spPr>
          <a:xfrm>
            <a:off x="5691550" y="2326650"/>
            <a:ext cx="1363500" cy="112500"/>
          </a:xfrm>
          <a:prstGeom prst="rightArrow">
            <a:avLst>
              <a:gd fmla="val 50000" name="adj1"/>
              <a:gd fmla="val 50000" name="adj2"/>
            </a:avLst>
          </a:prstGeom>
          <a:noFill/>
          <a:ln cap="flat" cmpd="sng" w="9525">
            <a:solidFill>
              <a:srgbClr val="8E7CC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6"/>
          <p:cNvSpPr txBox="1"/>
          <p:nvPr/>
        </p:nvSpPr>
        <p:spPr>
          <a:xfrm>
            <a:off x="7055050" y="1870050"/>
            <a:ext cx="1876200" cy="1025700"/>
          </a:xfrm>
          <a:prstGeom prst="rect">
            <a:avLst/>
          </a:prstGeom>
          <a:noFill/>
          <a:ln cap="flat" cmpd="sng" w="9525">
            <a:solidFill>
              <a:srgbClr val="8E7CC3"/>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200"/>
              <a:t>The table stores the data into a frame that can be used to summarize the dataset.</a:t>
            </a:r>
            <a:endParaRPr sz="1200"/>
          </a:p>
        </p:txBody>
      </p:sp>
      <p:sp>
        <p:nvSpPr>
          <p:cNvPr id="114" name="Google Shape;114;p16"/>
          <p:cNvSpPr/>
          <p:nvPr/>
        </p:nvSpPr>
        <p:spPr>
          <a:xfrm>
            <a:off x="4328050" y="3877750"/>
            <a:ext cx="1363500" cy="112500"/>
          </a:xfrm>
          <a:prstGeom prst="rightArrow">
            <a:avLst>
              <a:gd fmla="val 50000" name="adj1"/>
              <a:gd fmla="val 50000" name="adj2"/>
            </a:avLst>
          </a:prstGeom>
          <a:noFill/>
          <a:ln cap="flat" cmpd="sng" w="9525">
            <a:solidFill>
              <a:srgbClr val="8E7CC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6"/>
          <p:cNvSpPr txBox="1"/>
          <p:nvPr/>
        </p:nvSpPr>
        <p:spPr>
          <a:xfrm>
            <a:off x="5691550" y="3452500"/>
            <a:ext cx="2489400" cy="1025700"/>
          </a:xfrm>
          <a:prstGeom prst="rect">
            <a:avLst/>
          </a:prstGeom>
          <a:noFill/>
          <a:ln cap="flat" cmpd="sng" w="9525">
            <a:solidFill>
              <a:srgbClr val="8E7CC3"/>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200"/>
              <a:t>Pullups, Situps (Repetitions)</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Bench Press</a:t>
            </a:r>
            <a:r>
              <a:rPr lang="en" sz="1200"/>
              <a:t>, </a:t>
            </a:r>
            <a:r>
              <a:rPr lang="en" sz="1200"/>
              <a:t>Shoulder Press</a:t>
            </a:r>
            <a:r>
              <a:rPr lang="en" sz="1200"/>
              <a:t>, Squat, Deadlift (Lbs)</a:t>
            </a:r>
            <a:endParaRPr sz="1200"/>
          </a:p>
        </p:txBody>
      </p:sp>
      <p:sp>
        <p:nvSpPr>
          <p:cNvPr id="116" name="Google Shape;116;p16"/>
          <p:cNvSpPr txBox="1"/>
          <p:nvPr/>
        </p:nvSpPr>
        <p:spPr>
          <a:xfrm>
            <a:off x="3207625" y="4662650"/>
            <a:ext cx="3372000" cy="337800"/>
          </a:xfrm>
          <a:prstGeom prst="rect">
            <a:avLst/>
          </a:prstGeom>
          <a:noFill/>
          <a:ln cap="flat" cmpd="sng" w="9525">
            <a:solidFill>
              <a:srgbClr val="FF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990000"/>
                </a:solidFill>
              </a:rPr>
              <a:t>For exact data and libraries used, refer to the last slide</a:t>
            </a:r>
            <a:endParaRPr sz="1000">
              <a:solidFill>
                <a:srgbClr val="99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Google Shape;121;p1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Step 1 Extended</a:t>
            </a:r>
            <a:endParaRPr/>
          </a:p>
        </p:txBody>
      </p:sp>
      <p:pic>
        <p:nvPicPr>
          <p:cNvPr id="122" name="Google Shape;122;p17"/>
          <p:cNvPicPr preferRelativeResize="0"/>
          <p:nvPr/>
        </p:nvPicPr>
        <p:blipFill rotWithShape="1">
          <a:blip r:embed="rId3">
            <a:alphaModFix/>
          </a:blip>
          <a:srcRect b="0" l="0" r="20810" t="0"/>
          <a:stretch/>
        </p:blipFill>
        <p:spPr>
          <a:xfrm>
            <a:off x="306450" y="1973850"/>
            <a:ext cx="5672799" cy="2704474"/>
          </a:xfrm>
          <a:prstGeom prst="rect">
            <a:avLst/>
          </a:prstGeom>
          <a:noFill/>
          <a:ln>
            <a:noFill/>
          </a:ln>
        </p:spPr>
      </p:pic>
      <p:sp>
        <p:nvSpPr>
          <p:cNvPr id="123" name="Google Shape;123;p17"/>
          <p:cNvSpPr/>
          <p:nvPr/>
        </p:nvSpPr>
        <p:spPr>
          <a:xfrm>
            <a:off x="5804125" y="2140225"/>
            <a:ext cx="1013100" cy="112500"/>
          </a:xfrm>
          <a:prstGeom prst="rightArrow">
            <a:avLst>
              <a:gd fmla="val 50000" name="adj1"/>
              <a:gd fmla="val 50000" name="adj2"/>
            </a:avLst>
          </a:prstGeom>
          <a:noFill/>
          <a:ln cap="flat" cmpd="sng" w="9525">
            <a:solidFill>
              <a:srgbClr val="8E7CC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7"/>
          <p:cNvSpPr txBox="1"/>
          <p:nvPr/>
        </p:nvSpPr>
        <p:spPr>
          <a:xfrm>
            <a:off x="6817225" y="1540075"/>
            <a:ext cx="2226600" cy="1456500"/>
          </a:xfrm>
          <a:prstGeom prst="rect">
            <a:avLst/>
          </a:prstGeom>
          <a:noFill/>
          <a:ln cap="flat" cmpd="sng" w="9525">
            <a:solidFill>
              <a:srgbClr val="8E7CC3"/>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Lato"/>
                <a:ea typeface="Lato"/>
                <a:cs typeface="Lato"/>
                <a:sym typeface="Lato"/>
              </a:rPr>
              <a:t>Creating the linear model called </a:t>
            </a:r>
            <a:r>
              <a:rPr i="1" lang="en" sz="1200">
                <a:latin typeface="Lato"/>
                <a:ea typeface="Lato"/>
                <a:cs typeface="Lato"/>
                <a:sym typeface="Lato"/>
              </a:rPr>
              <a:t>benchLinearModel</a:t>
            </a:r>
            <a:endParaRPr i="1" sz="1200">
              <a:latin typeface="Lato"/>
              <a:ea typeface="Lato"/>
              <a:cs typeface="Lato"/>
              <a:sym typeface="Lato"/>
            </a:endParaRPr>
          </a:p>
          <a:p>
            <a:pPr indent="0" lvl="0" marL="0" rtl="0" algn="l">
              <a:spcBef>
                <a:spcPts val="0"/>
              </a:spcBef>
              <a:spcAft>
                <a:spcPts val="0"/>
              </a:spcAft>
              <a:buNone/>
            </a:pPr>
            <a:r>
              <a:t/>
            </a:r>
            <a:endParaRPr i="1" sz="1200">
              <a:latin typeface="Lato"/>
              <a:ea typeface="Lato"/>
              <a:cs typeface="Lato"/>
              <a:sym typeface="Lato"/>
            </a:endParaRPr>
          </a:p>
          <a:p>
            <a:pPr indent="0" lvl="0" marL="0" rtl="0" algn="l">
              <a:spcBef>
                <a:spcPts val="0"/>
              </a:spcBef>
              <a:spcAft>
                <a:spcPts val="0"/>
              </a:spcAft>
              <a:buNone/>
            </a:pPr>
            <a:r>
              <a:rPr b="1" lang="en" sz="1200">
                <a:latin typeface="Lato"/>
                <a:ea typeface="Lato"/>
                <a:cs typeface="Lato"/>
                <a:sym typeface="Lato"/>
              </a:rPr>
              <a:t>Response variable:</a:t>
            </a:r>
            <a:r>
              <a:rPr lang="en" sz="1200">
                <a:latin typeface="Lato"/>
                <a:ea typeface="Lato"/>
                <a:cs typeface="Lato"/>
                <a:sym typeface="Lato"/>
              </a:rPr>
              <a:t> </a:t>
            </a:r>
            <a:r>
              <a:rPr i="1" lang="en" sz="1200">
                <a:latin typeface="Lato"/>
                <a:ea typeface="Lato"/>
                <a:cs typeface="Lato"/>
                <a:sym typeface="Lato"/>
              </a:rPr>
              <a:t>benchPress</a:t>
            </a:r>
            <a:endParaRPr i="1" sz="1200">
              <a:latin typeface="Lato"/>
              <a:ea typeface="Lato"/>
              <a:cs typeface="Lato"/>
              <a:sym typeface="Lato"/>
            </a:endParaRPr>
          </a:p>
          <a:p>
            <a:pPr indent="0" lvl="0" marL="0" rtl="0" algn="l">
              <a:spcBef>
                <a:spcPts val="0"/>
              </a:spcBef>
              <a:spcAft>
                <a:spcPts val="0"/>
              </a:spcAft>
              <a:buNone/>
            </a:pPr>
            <a:r>
              <a:t/>
            </a:r>
            <a:endParaRPr i="1" sz="1200">
              <a:latin typeface="Lato"/>
              <a:ea typeface="Lato"/>
              <a:cs typeface="Lato"/>
              <a:sym typeface="Lato"/>
            </a:endParaRPr>
          </a:p>
          <a:p>
            <a:pPr indent="0" lvl="0" marL="0" rtl="0" algn="l">
              <a:spcBef>
                <a:spcPts val="0"/>
              </a:spcBef>
              <a:spcAft>
                <a:spcPts val="0"/>
              </a:spcAft>
              <a:buNone/>
            </a:pPr>
            <a:r>
              <a:rPr b="1" lang="en" sz="1200">
                <a:latin typeface="Lato"/>
                <a:ea typeface="Lato"/>
                <a:cs typeface="Lato"/>
                <a:sym typeface="Lato"/>
              </a:rPr>
              <a:t>Predictors:</a:t>
            </a:r>
            <a:r>
              <a:rPr lang="en" sz="1200">
                <a:latin typeface="Lato"/>
                <a:ea typeface="Lato"/>
                <a:cs typeface="Lato"/>
                <a:sym typeface="Lato"/>
              </a:rPr>
              <a:t> </a:t>
            </a:r>
            <a:r>
              <a:rPr i="1" lang="en" sz="1200">
                <a:latin typeface="Lato"/>
                <a:ea typeface="Lato"/>
                <a:cs typeface="Lato"/>
                <a:sym typeface="Lato"/>
              </a:rPr>
              <a:t>pullups, deadlifts, shoulderPress, squat, situps</a:t>
            </a:r>
            <a:endParaRPr i="1" sz="1200">
              <a:latin typeface="Lato"/>
              <a:ea typeface="Lato"/>
              <a:cs typeface="Lato"/>
              <a:sym typeface="Lato"/>
            </a:endParaRPr>
          </a:p>
        </p:txBody>
      </p:sp>
      <p:sp>
        <p:nvSpPr>
          <p:cNvPr id="125" name="Google Shape;125;p17"/>
          <p:cNvSpPr txBox="1"/>
          <p:nvPr/>
        </p:nvSpPr>
        <p:spPr>
          <a:xfrm>
            <a:off x="6392075" y="3607325"/>
            <a:ext cx="2226600" cy="1071000"/>
          </a:xfrm>
          <a:prstGeom prst="rect">
            <a:avLst/>
          </a:prstGeom>
          <a:noFill/>
          <a:ln cap="flat" cmpd="sng" w="9525">
            <a:solidFill>
              <a:srgbClr val="FF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980000"/>
                </a:solidFill>
                <a:latin typeface="Lato"/>
                <a:ea typeface="Lato"/>
                <a:cs typeface="Lato"/>
                <a:sym typeface="Lato"/>
              </a:rPr>
              <a:t>The predictor variables  also called the independent variables are what is being used to predict the response variable. The response variable or what is being predicted is also called the dependent variable.</a:t>
            </a:r>
            <a:endParaRPr sz="1000">
              <a:solidFill>
                <a:srgbClr val="980000"/>
              </a:solidFill>
              <a:latin typeface="Lato"/>
              <a:ea typeface="Lato"/>
              <a:cs typeface="Lato"/>
              <a:sym typeface="Lato"/>
            </a:endParaRPr>
          </a:p>
        </p:txBody>
      </p:sp>
      <p:sp>
        <p:nvSpPr>
          <p:cNvPr id="126" name="Google Shape;126;p17"/>
          <p:cNvSpPr txBox="1"/>
          <p:nvPr/>
        </p:nvSpPr>
        <p:spPr>
          <a:xfrm>
            <a:off x="4690875" y="3026088"/>
            <a:ext cx="1413600" cy="600000"/>
          </a:xfrm>
          <a:prstGeom prst="rect">
            <a:avLst/>
          </a:prstGeom>
          <a:noFill/>
          <a:ln cap="flat" cmpd="sng" w="9525">
            <a:solidFill>
              <a:srgbClr val="8E7CC3"/>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Lato"/>
                <a:ea typeface="Lato"/>
                <a:cs typeface="Lato"/>
                <a:sym typeface="Lato"/>
              </a:rPr>
              <a:t>The first six values for each predictor</a:t>
            </a:r>
            <a:endParaRPr i="1" sz="1200">
              <a:latin typeface="Lato"/>
              <a:ea typeface="Lato"/>
              <a:cs typeface="Lato"/>
              <a:sym typeface="Lato"/>
            </a:endParaRPr>
          </a:p>
        </p:txBody>
      </p:sp>
      <p:sp>
        <p:nvSpPr>
          <p:cNvPr id="127" name="Google Shape;127;p17"/>
          <p:cNvSpPr/>
          <p:nvPr/>
        </p:nvSpPr>
        <p:spPr>
          <a:xfrm rot="5400000">
            <a:off x="1147700" y="4650950"/>
            <a:ext cx="369000" cy="275100"/>
          </a:xfrm>
          <a:prstGeom prst="bentUpArrow">
            <a:avLst>
              <a:gd fmla="val 25000" name="adj1"/>
              <a:gd fmla="val 25000" name="adj2"/>
              <a:gd fmla="val 25000" name="adj3"/>
            </a:avLst>
          </a:prstGeom>
          <a:noFill/>
          <a:ln cap="flat" cmpd="sng" w="9525">
            <a:solidFill>
              <a:srgbClr val="8E7CC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7"/>
          <p:cNvSpPr txBox="1"/>
          <p:nvPr/>
        </p:nvSpPr>
        <p:spPr>
          <a:xfrm>
            <a:off x="1469750" y="4741600"/>
            <a:ext cx="2633100" cy="344100"/>
          </a:xfrm>
          <a:prstGeom prst="rect">
            <a:avLst/>
          </a:prstGeom>
          <a:noFill/>
          <a:ln cap="flat" cmpd="sng" w="9525">
            <a:solidFill>
              <a:srgbClr val="8E7CC3"/>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Lato"/>
                <a:ea typeface="Lato"/>
                <a:cs typeface="Lato"/>
                <a:sym typeface="Lato"/>
              </a:rPr>
              <a:t>The first six values for the response</a:t>
            </a:r>
            <a:endParaRPr i="1" sz="1200">
              <a:latin typeface="Lato"/>
              <a:ea typeface="Lato"/>
              <a:cs typeface="Lato"/>
              <a:sym typeface="Lato"/>
            </a:endParaRPr>
          </a:p>
        </p:txBody>
      </p:sp>
      <p:sp>
        <p:nvSpPr>
          <p:cNvPr id="129" name="Google Shape;129;p17"/>
          <p:cNvSpPr/>
          <p:nvPr/>
        </p:nvSpPr>
        <p:spPr>
          <a:xfrm>
            <a:off x="4102850" y="3269850"/>
            <a:ext cx="600300" cy="112500"/>
          </a:xfrm>
          <a:prstGeom prst="rightArrow">
            <a:avLst>
              <a:gd fmla="val 50000" name="adj1"/>
              <a:gd fmla="val 50000" name="adj2"/>
            </a:avLst>
          </a:prstGeom>
          <a:noFill/>
          <a:ln cap="flat" cmpd="sng" w="9525">
            <a:solidFill>
              <a:srgbClr val="8E7CC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Step 2: Perform </a:t>
            </a:r>
            <a:r>
              <a:rPr lang="en"/>
              <a:t>Stepwise</a:t>
            </a:r>
            <a:r>
              <a:rPr lang="en"/>
              <a:t> Regressions To Choose Necessary Predictors</a:t>
            </a:r>
            <a:endParaRPr/>
          </a:p>
        </p:txBody>
      </p:sp>
      <p:pic>
        <p:nvPicPr>
          <p:cNvPr id="135" name="Google Shape;135;p18"/>
          <p:cNvPicPr preferRelativeResize="0"/>
          <p:nvPr/>
        </p:nvPicPr>
        <p:blipFill rotWithShape="1">
          <a:blip r:embed="rId3">
            <a:alphaModFix/>
          </a:blip>
          <a:srcRect b="0" l="0" r="6375" t="0"/>
          <a:stretch/>
        </p:blipFill>
        <p:spPr>
          <a:xfrm>
            <a:off x="243925" y="2384125"/>
            <a:ext cx="5872924" cy="1723225"/>
          </a:xfrm>
          <a:prstGeom prst="rect">
            <a:avLst/>
          </a:prstGeom>
          <a:noFill/>
          <a:ln>
            <a:noFill/>
          </a:ln>
        </p:spPr>
      </p:pic>
      <p:sp>
        <p:nvSpPr>
          <p:cNvPr id="136" name="Google Shape;136;p18"/>
          <p:cNvSpPr/>
          <p:nvPr/>
        </p:nvSpPr>
        <p:spPr>
          <a:xfrm>
            <a:off x="4446900" y="3426305"/>
            <a:ext cx="1013100" cy="76200"/>
          </a:xfrm>
          <a:prstGeom prst="rightArrow">
            <a:avLst>
              <a:gd fmla="val 50000" name="adj1"/>
              <a:gd fmla="val 50000" name="adj2"/>
            </a:avLst>
          </a:prstGeom>
          <a:noFill/>
          <a:ln cap="flat" cmpd="sng" w="9525">
            <a:solidFill>
              <a:srgbClr val="8E7CC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8"/>
          <p:cNvSpPr txBox="1"/>
          <p:nvPr/>
        </p:nvSpPr>
        <p:spPr>
          <a:xfrm>
            <a:off x="5460000" y="3196800"/>
            <a:ext cx="2226600" cy="535200"/>
          </a:xfrm>
          <a:prstGeom prst="rect">
            <a:avLst/>
          </a:prstGeom>
          <a:noFill/>
          <a:ln cap="flat" cmpd="sng" w="9525">
            <a:solidFill>
              <a:srgbClr val="8E7CC3"/>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200"/>
              <a:t>Performs a</a:t>
            </a:r>
            <a:r>
              <a:rPr b="1" lang="en" sz="1200"/>
              <a:t> Forward Stepwise Procedure </a:t>
            </a:r>
            <a:endParaRPr sz="1200"/>
          </a:p>
        </p:txBody>
      </p:sp>
      <p:sp>
        <p:nvSpPr>
          <p:cNvPr id="138" name="Google Shape;138;p18"/>
          <p:cNvSpPr txBox="1"/>
          <p:nvPr/>
        </p:nvSpPr>
        <p:spPr>
          <a:xfrm>
            <a:off x="4145450" y="4295350"/>
            <a:ext cx="3198000" cy="603600"/>
          </a:xfrm>
          <a:prstGeom prst="rect">
            <a:avLst/>
          </a:prstGeom>
          <a:noFill/>
          <a:ln cap="flat" cmpd="sng" w="9525">
            <a:solidFill>
              <a:srgbClr val="FF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980000"/>
                </a:solidFill>
              </a:rPr>
              <a:t>But Wait! Why do we perform this procedure, and what even is a Forward Stepwise? See the next slide to find out!</a:t>
            </a:r>
            <a:endParaRPr sz="1000">
              <a:solidFill>
                <a:srgbClr val="98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1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Forward Stepwise</a:t>
            </a:r>
            <a:endParaRPr/>
          </a:p>
        </p:txBody>
      </p:sp>
      <p:sp>
        <p:nvSpPr>
          <p:cNvPr id="144" name="Google Shape;144;p19"/>
          <p:cNvSpPr txBox="1"/>
          <p:nvPr>
            <p:ph idx="1" type="body"/>
          </p:nvPr>
        </p:nvSpPr>
        <p:spPr>
          <a:xfrm>
            <a:off x="457675" y="2793550"/>
            <a:ext cx="3535200" cy="830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000">
                <a:solidFill>
                  <a:srgbClr val="434343"/>
                </a:solidFill>
                <a:highlight>
                  <a:srgbClr val="FFFFFF"/>
                </a:highlight>
                <a:latin typeface="Arial"/>
                <a:ea typeface="Arial"/>
                <a:cs typeface="Arial"/>
                <a:sym typeface="Arial"/>
              </a:rPr>
              <a:t>Forward selection</a:t>
            </a:r>
            <a:r>
              <a:rPr lang="en" sz="1000">
                <a:solidFill>
                  <a:srgbClr val="434343"/>
                </a:solidFill>
                <a:highlight>
                  <a:srgbClr val="FFFFFF"/>
                </a:highlight>
                <a:latin typeface="Arial"/>
                <a:ea typeface="Arial"/>
                <a:cs typeface="Arial"/>
                <a:sym typeface="Arial"/>
              </a:rPr>
              <a:t> is a type of </a:t>
            </a:r>
            <a:r>
              <a:rPr lang="en" sz="1000">
                <a:solidFill>
                  <a:srgbClr val="434343"/>
                </a:solidFill>
                <a:highlight>
                  <a:srgbClr val="FFFFFF"/>
                </a:highlight>
                <a:uFill>
                  <a:noFill/>
                </a:uFill>
                <a:latin typeface="Arial"/>
                <a:ea typeface="Arial"/>
                <a:cs typeface="Arial"/>
                <a:sym typeface="Arial"/>
                <a:hlinkClick r:id="rId3"/>
              </a:rPr>
              <a:t>stepwise regression</a:t>
            </a:r>
            <a:r>
              <a:rPr lang="en" sz="1000">
                <a:solidFill>
                  <a:srgbClr val="434343"/>
                </a:solidFill>
                <a:highlight>
                  <a:srgbClr val="FFFFFF"/>
                </a:highlight>
                <a:latin typeface="Arial"/>
                <a:ea typeface="Arial"/>
                <a:cs typeface="Arial"/>
                <a:sym typeface="Arial"/>
              </a:rPr>
              <a:t> which begins with an empty model and adds in </a:t>
            </a:r>
            <a:r>
              <a:rPr lang="en" sz="1000">
                <a:solidFill>
                  <a:srgbClr val="434343"/>
                </a:solidFill>
                <a:highlight>
                  <a:srgbClr val="FFFFFF"/>
                </a:highlight>
                <a:uFill>
                  <a:noFill/>
                </a:uFill>
                <a:latin typeface="Arial"/>
                <a:ea typeface="Arial"/>
                <a:cs typeface="Arial"/>
                <a:sym typeface="Arial"/>
                <a:hlinkClick r:id="rId4"/>
              </a:rPr>
              <a:t>variables </a:t>
            </a:r>
            <a:r>
              <a:rPr lang="en" sz="1000">
                <a:solidFill>
                  <a:srgbClr val="434343"/>
                </a:solidFill>
                <a:highlight>
                  <a:srgbClr val="FFFFFF"/>
                </a:highlight>
                <a:latin typeface="Arial"/>
                <a:ea typeface="Arial"/>
                <a:cs typeface="Arial"/>
                <a:sym typeface="Arial"/>
              </a:rPr>
              <a:t>one by one. In each forward step, you add the one variable that gives the single best improvement to your model.</a:t>
            </a:r>
            <a:endParaRPr sz="1000">
              <a:solidFill>
                <a:srgbClr val="434343"/>
              </a:solidFill>
              <a:highlight>
                <a:srgbClr val="FFFFFF"/>
              </a:highlight>
              <a:latin typeface="Arial"/>
              <a:ea typeface="Arial"/>
              <a:cs typeface="Arial"/>
              <a:sym typeface="Arial"/>
            </a:endParaRPr>
          </a:p>
          <a:p>
            <a:pPr indent="0" lvl="0" marL="0" rtl="0" algn="l">
              <a:spcBef>
                <a:spcPts val="1600"/>
              </a:spcBef>
              <a:spcAft>
                <a:spcPts val="0"/>
              </a:spcAft>
              <a:buNone/>
            </a:pPr>
            <a:r>
              <a:t/>
            </a:r>
            <a:endParaRPr sz="1000">
              <a:solidFill>
                <a:srgbClr val="777777"/>
              </a:solidFill>
              <a:highlight>
                <a:srgbClr val="FFFFFF"/>
              </a:highlight>
              <a:latin typeface="Arial"/>
              <a:ea typeface="Arial"/>
              <a:cs typeface="Arial"/>
              <a:sym typeface="Arial"/>
            </a:endParaRPr>
          </a:p>
          <a:p>
            <a:pPr indent="0" lvl="0" marL="0" rtl="0" algn="l">
              <a:spcBef>
                <a:spcPts val="1600"/>
              </a:spcBef>
              <a:spcAft>
                <a:spcPts val="1600"/>
              </a:spcAft>
              <a:buNone/>
            </a:pPr>
            <a:r>
              <a:t/>
            </a:r>
            <a:endParaRPr sz="1000">
              <a:solidFill>
                <a:srgbClr val="777777"/>
              </a:solidFill>
              <a:highlight>
                <a:srgbClr val="FFFFFF"/>
              </a:highlight>
              <a:latin typeface="Arial"/>
              <a:ea typeface="Arial"/>
              <a:cs typeface="Arial"/>
              <a:sym typeface="Arial"/>
            </a:endParaRPr>
          </a:p>
        </p:txBody>
      </p:sp>
      <p:sp>
        <p:nvSpPr>
          <p:cNvPr id="145" name="Google Shape;145;p19"/>
          <p:cNvSpPr txBox="1"/>
          <p:nvPr>
            <p:ph idx="1" type="body"/>
          </p:nvPr>
        </p:nvSpPr>
        <p:spPr>
          <a:xfrm>
            <a:off x="5096525" y="2044675"/>
            <a:ext cx="3535200" cy="2686500"/>
          </a:xfrm>
          <a:prstGeom prst="rect">
            <a:avLst/>
          </a:prstGeom>
        </p:spPr>
        <p:txBody>
          <a:bodyPr anchorCtr="0" anchor="t" bIns="91425" lIns="91425" spcFirstLastPara="1" rIns="91425" wrap="square" tIns="91425">
            <a:noAutofit/>
          </a:bodyPr>
          <a:lstStyle/>
          <a:p>
            <a:pPr indent="-292100" lvl="0" marL="457200" marR="0" rtl="0" algn="l">
              <a:spcBef>
                <a:spcPts val="0"/>
              </a:spcBef>
              <a:spcAft>
                <a:spcPts val="0"/>
              </a:spcAft>
              <a:buClr>
                <a:srgbClr val="434343"/>
              </a:buClr>
              <a:buSzPts val="1000"/>
              <a:buFont typeface="Arial"/>
              <a:buAutoNum type="arabicPeriod"/>
            </a:pPr>
            <a:r>
              <a:rPr lang="en" sz="1000">
                <a:solidFill>
                  <a:srgbClr val="434343"/>
                </a:solidFill>
                <a:highlight>
                  <a:srgbClr val="FFFFFF"/>
                </a:highlight>
                <a:latin typeface="Arial"/>
                <a:ea typeface="Arial"/>
                <a:cs typeface="Arial"/>
                <a:sym typeface="Arial"/>
              </a:rPr>
              <a:t>Start with the best single predictor variable by searching through all the individual models </a:t>
            </a:r>
            <a:r>
              <a:rPr lang="en" sz="1000">
                <a:solidFill>
                  <a:srgbClr val="434343"/>
                </a:solidFill>
                <a:highlight>
                  <a:srgbClr val="FFFFFF"/>
                </a:highlight>
                <a:latin typeface="Arial"/>
                <a:ea typeface="Arial"/>
                <a:cs typeface="Arial"/>
                <a:sym typeface="Arial"/>
              </a:rPr>
              <a:t>and choosing the one with the least residual sum of squares or the model that has the lowest p value only if that model has a p value below the value chosen.</a:t>
            </a:r>
            <a:endParaRPr sz="1000">
              <a:solidFill>
                <a:srgbClr val="434343"/>
              </a:solidFill>
              <a:highlight>
                <a:srgbClr val="FFFFFF"/>
              </a:highlight>
              <a:latin typeface="Arial"/>
              <a:ea typeface="Arial"/>
              <a:cs typeface="Arial"/>
              <a:sym typeface="Arial"/>
            </a:endParaRPr>
          </a:p>
          <a:p>
            <a:pPr indent="0" lvl="0" marL="0" marR="0" rtl="0" algn="l">
              <a:spcBef>
                <a:spcPts val="0"/>
              </a:spcBef>
              <a:spcAft>
                <a:spcPts val="0"/>
              </a:spcAft>
              <a:buNone/>
            </a:pPr>
            <a:r>
              <a:t/>
            </a:r>
            <a:endParaRPr sz="1000">
              <a:solidFill>
                <a:srgbClr val="434343"/>
              </a:solidFill>
              <a:highlight>
                <a:srgbClr val="FFFFFF"/>
              </a:highlight>
              <a:latin typeface="Arial"/>
              <a:ea typeface="Arial"/>
              <a:cs typeface="Arial"/>
              <a:sym typeface="Arial"/>
            </a:endParaRPr>
          </a:p>
          <a:p>
            <a:pPr indent="-292100" lvl="0" marL="457200" marR="0" rtl="0" algn="l">
              <a:spcBef>
                <a:spcPts val="0"/>
              </a:spcBef>
              <a:spcAft>
                <a:spcPts val="0"/>
              </a:spcAft>
              <a:buClr>
                <a:srgbClr val="434343"/>
              </a:buClr>
              <a:buSzPts val="1000"/>
              <a:buFont typeface="Arial"/>
              <a:buAutoNum type="arabicPeriod"/>
            </a:pPr>
            <a:r>
              <a:rPr lang="en" sz="1000">
                <a:solidFill>
                  <a:srgbClr val="434343"/>
                </a:solidFill>
                <a:highlight>
                  <a:srgbClr val="FFFFFF"/>
                </a:highlight>
                <a:latin typeface="Arial"/>
                <a:ea typeface="Arial"/>
                <a:cs typeface="Arial"/>
                <a:sym typeface="Arial"/>
              </a:rPr>
              <a:t>You continue building on the model by adding one predictor variable at a time based on the same criteria for the next best model (2 var model with the next lowest p value)</a:t>
            </a:r>
            <a:endParaRPr sz="1000">
              <a:solidFill>
                <a:srgbClr val="434343"/>
              </a:solidFill>
              <a:highlight>
                <a:srgbClr val="FFFFFF"/>
              </a:highlight>
              <a:latin typeface="Arial"/>
              <a:ea typeface="Arial"/>
              <a:cs typeface="Arial"/>
              <a:sym typeface="Arial"/>
            </a:endParaRPr>
          </a:p>
          <a:p>
            <a:pPr indent="0" lvl="0" marL="0" marR="0" rtl="0" algn="l">
              <a:spcBef>
                <a:spcPts val="0"/>
              </a:spcBef>
              <a:spcAft>
                <a:spcPts val="0"/>
              </a:spcAft>
              <a:buNone/>
            </a:pPr>
            <a:r>
              <a:t/>
            </a:r>
            <a:endParaRPr sz="1000">
              <a:solidFill>
                <a:srgbClr val="434343"/>
              </a:solidFill>
              <a:highlight>
                <a:srgbClr val="FFFFFF"/>
              </a:highlight>
              <a:latin typeface="Arial"/>
              <a:ea typeface="Arial"/>
              <a:cs typeface="Arial"/>
              <a:sym typeface="Arial"/>
            </a:endParaRPr>
          </a:p>
          <a:p>
            <a:pPr indent="-292100" lvl="0" marL="457200" marR="0" rtl="0" algn="l">
              <a:spcBef>
                <a:spcPts val="0"/>
              </a:spcBef>
              <a:spcAft>
                <a:spcPts val="0"/>
              </a:spcAft>
              <a:buClr>
                <a:srgbClr val="434343"/>
              </a:buClr>
              <a:buSzPts val="1000"/>
              <a:buFont typeface="Arial"/>
              <a:buAutoNum type="arabicPeriod"/>
            </a:pPr>
            <a:r>
              <a:rPr lang="en" sz="1000">
                <a:solidFill>
                  <a:srgbClr val="434343"/>
                </a:solidFill>
                <a:highlight>
                  <a:srgbClr val="FFFFFF"/>
                </a:highlight>
                <a:latin typeface="Arial"/>
                <a:ea typeface="Arial"/>
                <a:cs typeface="Arial"/>
                <a:sym typeface="Arial"/>
              </a:rPr>
              <a:t>Continue until some stopping rule is satisfied, for example when all remaining variables have a p-value above some threshold. </a:t>
            </a:r>
            <a:endParaRPr sz="1000">
              <a:solidFill>
                <a:srgbClr val="777777"/>
              </a:solidFill>
              <a:highlight>
                <a:srgbClr val="FFFFFF"/>
              </a:highlight>
              <a:latin typeface="Arial"/>
              <a:ea typeface="Arial"/>
              <a:cs typeface="Arial"/>
              <a:sym typeface="Arial"/>
            </a:endParaRPr>
          </a:p>
          <a:p>
            <a:pPr indent="0" lvl="0" marL="0" marR="0" rtl="0" algn="l">
              <a:spcBef>
                <a:spcPts val="0"/>
              </a:spcBef>
              <a:spcAft>
                <a:spcPts val="0"/>
              </a:spcAft>
              <a:buNone/>
            </a:pPr>
            <a:r>
              <a:t/>
            </a:r>
            <a:endParaRPr sz="1000">
              <a:solidFill>
                <a:srgbClr val="777777"/>
              </a:solidFill>
              <a:highlight>
                <a:srgbClr val="FFFFFF"/>
              </a:highlight>
              <a:latin typeface="Arial"/>
              <a:ea typeface="Arial"/>
              <a:cs typeface="Arial"/>
              <a:sym typeface="Arial"/>
            </a:endParaRPr>
          </a:p>
          <a:p>
            <a:pPr indent="0" lvl="0" marL="0" marR="0" rtl="0" algn="l">
              <a:spcBef>
                <a:spcPts val="0"/>
              </a:spcBef>
              <a:spcAft>
                <a:spcPts val="0"/>
              </a:spcAft>
              <a:buNone/>
            </a:pPr>
            <a:r>
              <a:t/>
            </a:r>
            <a:endParaRPr/>
          </a:p>
        </p:txBody>
      </p:sp>
      <p:pic>
        <p:nvPicPr>
          <p:cNvPr descr="Bracket Clipart - Transparent Curly Brackets Png , Transparent ..." id="146" name="Google Shape;146;p19"/>
          <p:cNvPicPr preferRelativeResize="0"/>
          <p:nvPr/>
        </p:nvPicPr>
        <p:blipFill rotWithShape="1">
          <a:blip r:embed="rId5">
            <a:alphaModFix/>
          </a:blip>
          <a:srcRect b="0" l="27294" r="19778" t="0"/>
          <a:stretch/>
        </p:blipFill>
        <p:spPr>
          <a:xfrm>
            <a:off x="4186413" y="2163077"/>
            <a:ext cx="716550" cy="2199998"/>
          </a:xfrm>
          <a:prstGeom prst="rect">
            <a:avLst/>
          </a:prstGeom>
          <a:noFill/>
          <a:ln>
            <a:noFill/>
          </a:ln>
        </p:spPr>
      </p:pic>
      <p:sp>
        <p:nvSpPr>
          <p:cNvPr id="147" name="Google Shape;147;p19"/>
          <p:cNvSpPr txBox="1"/>
          <p:nvPr/>
        </p:nvSpPr>
        <p:spPr>
          <a:xfrm>
            <a:off x="432325" y="4563650"/>
            <a:ext cx="3585900" cy="390000"/>
          </a:xfrm>
          <a:prstGeom prst="rect">
            <a:avLst/>
          </a:prstGeom>
          <a:noFill/>
          <a:ln cap="flat" cmpd="sng" w="9525">
            <a:solidFill>
              <a:srgbClr val="FF000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 sz="1000">
                <a:solidFill>
                  <a:srgbClr val="990000"/>
                </a:solidFill>
                <a:highlight>
                  <a:srgbClr val="FFFFFF"/>
                </a:highlight>
              </a:rPr>
              <a:t>The program cutoff value is a model with p value above 0.3</a:t>
            </a:r>
            <a:r>
              <a:rPr lang="en" sz="1200">
                <a:solidFill>
                  <a:srgbClr val="990000"/>
                </a:solidFill>
                <a:highlight>
                  <a:srgbClr val="FFFFFF"/>
                </a:highlight>
                <a:latin typeface="Roboto"/>
                <a:ea typeface="Roboto"/>
                <a:cs typeface="Roboto"/>
                <a:sym typeface="Roboto"/>
              </a:rPr>
              <a:t>. </a:t>
            </a:r>
            <a:endParaRPr sz="1000">
              <a:solidFill>
                <a:srgbClr val="990000"/>
              </a:solidFill>
              <a:highlight>
                <a:srgbClr val="FFFFFF"/>
              </a:highlight>
            </a:endParaRPr>
          </a:p>
          <a:p>
            <a:pPr indent="0" lvl="0" marL="0" rtl="0" algn="l">
              <a:spcBef>
                <a:spcPts val="0"/>
              </a:spcBef>
              <a:spcAft>
                <a:spcPts val="0"/>
              </a:spcAft>
              <a:buNone/>
            </a:pPr>
            <a:r>
              <a:t/>
            </a:r>
            <a:endParaRPr sz="1100">
              <a:solidFill>
                <a:srgbClr val="980000"/>
              </a:solidFill>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2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Step 2 Extended</a:t>
            </a:r>
            <a:endParaRPr/>
          </a:p>
        </p:txBody>
      </p:sp>
      <p:pic>
        <p:nvPicPr>
          <p:cNvPr id="153" name="Google Shape;153;p20"/>
          <p:cNvPicPr preferRelativeResize="0"/>
          <p:nvPr/>
        </p:nvPicPr>
        <p:blipFill rotWithShape="1">
          <a:blip r:embed="rId3">
            <a:alphaModFix/>
          </a:blip>
          <a:srcRect b="16982" l="0" r="0" t="22367"/>
          <a:stretch/>
        </p:blipFill>
        <p:spPr>
          <a:xfrm>
            <a:off x="139525" y="1931249"/>
            <a:ext cx="5409123" cy="762000"/>
          </a:xfrm>
          <a:prstGeom prst="rect">
            <a:avLst/>
          </a:prstGeom>
          <a:noFill/>
          <a:ln cap="flat" cmpd="sng" w="9525">
            <a:solidFill>
              <a:srgbClr val="999999"/>
            </a:solidFill>
            <a:prstDash val="solid"/>
            <a:round/>
            <a:headEnd len="sm" w="sm" type="none"/>
            <a:tailEnd len="sm" w="sm" type="none"/>
          </a:ln>
        </p:spPr>
      </p:pic>
      <p:pic>
        <p:nvPicPr>
          <p:cNvPr id="154" name="Google Shape;154;p20"/>
          <p:cNvPicPr preferRelativeResize="0"/>
          <p:nvPr/>
        </p:nvPicPr>
        <p:blipFill rotWithShape="1">
          <a:blip r:embed="rId4">
            <a:alphaModFix/>
          </a:blip>
          <a:srcRect b="10441" l="0" r="0" t="14545"/>
          <a:stretch/>
        </p:blipFill>
        <p:spPr>
          <a:xfrm>
            <a:off x="139525" y="2859590"/>
            <a:ext cx="5409126" cy="943486"/>
          </a:xfrm>
          <a:prstGeom prst="rect">
            <a:avLst/>
          </a:prstGeom>
          <a:noFill/>
          <a:ln cap="flat" cmpd="sng" w="9525">
            <a:solidFill>
              <a:srgbClr val="999999"/>
            </a:solidFill>
            <a:prstDash val="solid"/>
            <a:round/>
            <a:headEnd len="sm" w="sm" type="none"/>
            <a:tailEnd len="sm" w="sm" type="none"/>
          </a:ln>
        </p:spPr>
      </p:pic>
      <p:pic>
        <p:nvPicPr>
          <p:cNvPr id="155" name="Google Shape;155;p20"/>
          <p:cNvPicPr preferRelativeResize="0"/>
          <p:nvPr/>
        </p:nvPicPr>
        <p:blipFill>
          <a:blip r:embed="rId5">
            <a:alphaModFix/>
          </a:blip>
          <a:stretch>
            <a:fillRect/>
          </a:stretch>
        </p:blipFill>
        <p:spPr>
          <a:xfrm>
            <a:off x="139525" y="3969432"/>
            <a:ext cx="5409124" cy="980792"/>
          </a:xfrm>
          <a:prstGeom prst="rect">
            <a:avLst/>
          </a:prstGeom>
          <a:noFill/>
          <a:ln cap="flat" cmpd="sng" w="9525">
            <a:solidFill>
              <a:srgbClr val="999999"/>
            </a:solidFill>
            <a:prstDash val="solid"/>
            <a:round/>
            <a:headEnd len="sm" w="sm" type="none"/>
            <a:tailEnd len="sm" w="sm" type="none"/>
          </a:ln>
        </p:spPr>
      </p:pic>
      <p:sp>
        <p:nvSpPr>
          <p:cNvPr id="156" name="Google Shape;156;p20"/>
          <p:cNvSpPr/>
          <p:nvPr/>
        </p:nvSpPr>
        <p:spPr>
          <a:xfrm>
            <a:off x="5548650" y="2178600"/>
            <a:ext cx="1013100" cy="112500"/>
          </a:xfrm>
          <a:prstGeom prst="rightArrow">
            <a:avLst>
              <a:gd fmla="val 50000" name="adj1"/>
              <a:gd fmla="val 50000" name="adj2"/>
            </a:avLst>
          </a:prstGeom>
          <a:noFill/>
          <a:ln cap="flat" cmpd="sng" w="9525">
            <a:solidFill>
              <a:srgbClr val="8E7CC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20"/>
          <p:cNvSpPr txBox="1"/>
          <p:nvPr/>
        </p:nvSpPr>
        <p:spPr>
          <a:xfrm>
            <a:off x="6561750" y="1916850"/>
            <a:ext cx="2226600" cy="636000"/>
          </a:xfrm>
          <a:prstGeom prst="rect">
            <a:avLst/>
          </a:prstGeom>
          <a:noFill/>
          <a:ln cap="flat" cmpd="sng" w="9525">
            <a:solidFill>
              <a:srgbClr val="8E7CC3"/>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Lato"/>
                <a:ea typeface="Lato"/>
                <a:cs typeface="Lato"/>
                <a:sym typeface="Lato"/>
              </a:rPr>
              <a:t>The </a:t>
            </a:r>
            <a:r>
              <a:rPr i="1" lang="en" sz="1000">
                <a:latin typeface="Lato"/>
                <a:ea typeface="Lato"/>
                <a:cs typeface="Lato"/>
                <a:sym typeface="Lato"/>
              </a:rPr>
              <a:t>squat</a:t>
            </a:r>
            <a:r>
              <a:rPr lang="en" sz="1000">
                <a:latin typeface="Lato"/>
                <a:ea typeface="Lato"/>
                <a:cs typeface="Lato"/>
                <a:sym typeface="Lato"/>
              </a:rPr>
              <a:t> predictor has the lowest significance value and is the first added to the model</a:t>
            </a:r>
            <a:endParaRPr sz="1000">
              <a:latin typeface="Lato"/>
              <a:ea typeface="Lato"/>
              <a:cs typeface="Lato"/>
              <a:sym typeface="Lato"/>
            </a:endParaRPr>
          </a:p>
        </p:txBody>
      </p:sp>
      <p:sp>
        <p:nvSpPr>
          <p:cNvPr id="158" name="Google Shape;158;p20"/>
          <p:cNvSpPr/>
          <p:nvPr/>
        </p:nvSpPr>
        <p:spPr>
          <a:xfrm>
            <a:off x="5548650" y="3275088"/>
            <a:ext cx="1013100" cy="112500"/>
          </a:xfrm>
          <a:prstGeom prst="rightArrow">
            <a:avLst>
              <a:gd fmla="val 50000" name="adj1"/>
              <a:gd fmla="val 50000" name="adj2"/>
            </a:avLst>
          </a:prstGeom>
          <a:noFill/>
          <a:ln cap="flat" cmpd="sng" w="9525">
            <a:solidFill>
              <a:srgbClr val="8E7CC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20"/>
          <p:cNvSpPr txBox="1"/>
          <p:nvPr/>
        </p:nvSpPr>
        <p:spPr>
          <a:xfrm>
            <a:off x="6561750" y="2950351"/>
            <a:ext cx="2226600" cy="762000"/>
          </a:xfrm>
          <a:prstGeom prst="rect">
            <a:avLst/>
          </a:prstGeom>
          <a:noFill/>
          <a:ln cap="flat" cmpd="sng" w="9525">
            <a:solidFill>
              <a:srgbClr val="8E7CC3"/>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Lato"/>
                <a:ea typeface="Lato"/>
                <a:cs typeface="Lato"/>
                <a:sym typeface="Lato"/>
              </a:rPr>
              <a:t>The next predictor added is </a:t>
            </a:r>
            <a:r>
              <a:rPr i="1" lang="en" sz="1000">
                <a:latin typeface="Lato"/>
                <a:ea typeface="Lato"/>
                <a:cs typeface="Lato"/>
                <a:sym typeface="Lato"/>
              </a:rPr>
              <a:t>shoulderPress</a:t>
            </a:r>
            <a:r>
              <a:rPr lang="en" sz="1000">
                <a:latin typeface="Lato"/>
                <a:ea typeface="Lato"/>
                <a:cs typeface="Lato"/>
                <a:sym typeface="Lato"/>
              </a:rPr>
              <a:t>. The significance of this predictor when added to the model is 0 .013 &lt; 0.3</a:t>
            </a:r>
            <a:endParaRPr sz="1000">
              <a:latin typeface="Lato"/>
              <a:ea typeface="Lato"/>
              <a:cs typeface="Lato"/>
              <a:sym typeface="Lato"/>
            </a:endParaRPr>
          </a:p>
        </p:txBody>
      </p:sp>
      <p:sp>
        <p:nvSpPr>
          <p:cNvPr id="160" name="Google Shape;160;p20"/>
          <p:cNvSpPr/>
          <p:nvPr/>
        </p:nvSpPr>
        <p:spPr>
          <a:xfrm>
            <a:off x="5548650" y="4275013"/>
            <a:ext cx="1013100" cy="112500"/>
          </a:xfrm>
          <a:prstGeom prst="rightArrow">
            <a:avLst>
              <a:gd fmla="val 50000" name="adj1"/>
              <a:gd fmla="val 50000" name="adj2"/>
            </a:avLst>
          </a:prstGeom>
          <a:noFill/>
          <a:ln cap="flat" cmpd="sng" w="9525">
            <a:solidFill>
              <a:srgbClr val="8E7CC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20"/>
          <p:cNvSpPr txBox="1"/>
          <p:nvPr/>
        </p:nvSpPr>
        <p:spPr>
          <a:xfrm>
            <a:off x="6561750" y="3950276"/>
            <a:ext cx="2226600" cy="762000"/>
          </a:xfrm>
          <a:prstGeom prst="rect">
            <a:avLst/>
          </a:prstGeom>
          <a:noFill/>
          <a:ln cap="flat" cmpd="sng" w="9525">
            <a:solidFill>
              <a:srgbClr val="8E7CC3"/>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Lato"/>
                <a:ea typeface="Lato"/>
                <a:cs typeface="Lato"/>
                <a:sym typeface="Lato"/>
              </a:rPr>
              <a:t>The final predictor added is </a:t>
            </a:r>
            <a:r>
              <a:rPr i="1" lang="en" sz="1000">
                <a:latin typeface="Lato"/>
                <a:ea typeface="Lato"/>
                <a:cs typeface="Lato"/>
                <a:sym typeface="Lato"/>
              </a:rPr>
              <a:t>deadlift</a:t>
            </a:r>
            <a:r>
              <a:rPr lang="en" sz="1000">
                <a:latin typeface="Lato"/>
                <a:ea typeface="Lato"/>
                <a:cs typeface="Lato"/>
                <a:sym typeface="Lato"/>
              </a:rPr>
              <a:t>. The significance of this predictor when added to the model is 0.233 &lt; 0.3</a:t>
            </a:r>
            <a:endParaRPr sz="1000">
              <a:latin typeface="Lato"/>
              <a:ea typeface="Lato"/>
              <a:cs typeface="Lato"/>
              <a:sym typeface="Lato"/>
            </a:endParaRPr>
          </a:p>
        </p:txBody>
      </p:sp>
      <p:sp>
        <p:nvSpPr>
          <p:cNvPr id="162" name="Google Shape;162;p20"/>
          <p:cNvSpPr txBox="1"/>
          <p:nvPr/>
        </p:nvSpPr>
        <p:spPr>
          <a:xfrm rot="5400000">
            <a:off x="3558825" y="2128800"/>
            <a:ext cx="691200" cy="366900"/>
          </a:xfrm>
          <a:prstGeom prst="rect">
            <a:avLst/>
          </a:prstGeom>
          <a:noFill/>
          <a:ln cap="flat" cmpd="sng" w="9525">
            <a:solidFill>
              <a:srgbClr val="98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sz="1000">
              <a:latin typeface="Lato"/>
              <a:ea typeface="Lato"/>
              <a:cs typeface="Lato"/>
              <a:sym typeface="Lato"/>
            </a:endParaRPr>
          </a:p>
        </p:txBody>
      </p:sp>
      <p:sp>
        <p:nvSpPr>
          <p:cNvPr id="163" name="Google Shape;163;p20"/>
          <p:cNvSpPr txBox="1"/>
          <p:nvPr/>
        </p:nvSpPr>
        <p:spPr>
          <a:xfrm rot="5400000">
            <a:off x="3612475" y="3183300"/>
            <a:ext cx="691200" cy="366900"/>
          </a:xfrm>
          <a:prstGeom prst="rect">
            <a:avLst/>
          </a:prstGeom>
          <a:noFill/>
          <a:ln cap="flat" cmpd="sng" w="9525">
            <a:solidFill>
              <a:srgbClr val="98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sz="1000">
              <a:latin typeface="Lato"/>
              <a:ea typeface="Lato"/>
              <a:cs typeface="Lato"/>
              <a:sym typeface="Lato"/>
            </a:endParaRPr>
          </a:p>
        </p:txBody>
      </p:sp>
      <p:sp>
        <p:nvSpPr>
          <p:cNvPr id="164" name="Google Shape;164;p20"/>
          <p:cNvSpPr txBox="1"/>
          <p:nvPr/>
        </p:nvSpPr>
        <p:spPr>
          <a:xfrm rot="5400000">
            <a:off x="3561750" y="4271375"/>
            <a:ext cx="900000" cy="366900"/>
          </a:xfrm>
          <a:prstGeom prst="rect">
            <a:avLst/>
          </a:prstGeom>
          <a:noFill/>
          <a:ln cap="flat" cmpd="sng" w="9525">
            <a:solidFill>
              <a:srgbClr val="98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sz="1000">
              <a:latin typeface="Lato"/>
              <a:ea typeface="Lato"/>
              <a:cs typeface="Lato"/>
              <a:sym typeface="Lato"/>
            </a:endParaRPr>
          </a:p>
        </p:txBody>
      </p:sp>
      <p:sp>
        <p:nvSpPr>
          <p:cNvPr id="165" name="Google Shape;165;p20"/>
          <p:cNvSpPr txBox="1"/>
          <p:nvPr/>
        </p:nvSpPr>
        <p:spPr>
          <a:xfrm>
            <a:off x="3720975" y="629825"/>
            <a:ext cx="2226600" cy="1039800"/>
          </a:xfrm>
          <a:prstGeom prst="rect">
            <a:avLst/>
          </a:prstGeom>
          <a:noFill/>
          <a:ln cap="flat" cmpd="sng" w="9525">
            <a:solidFill>
              <a:srgbClr val="FF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980000"/>
                </a:solidFill>
                <a:latin typeface="Lato"/>
                <a:ea typeface="Lato"/>
                <a:cs typeface="Lato"/>
                <a:sym typeface="Lato"/>
              </a:rPr>
              <a:t>Take note of how the significance levels of the predictors  when added to the model are increasing towards 0.3. Also, the significance level of predictors already in the model are increasing as well.</a:t>
            </a:r>
            <a:endParaRPr sz="1000">
              <a:solidFill>
                <a:srgbClr val="980000"/>
              </a:solidFill>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Google Shape;170;p21"/>
          <p:cNvSpPr txBox="1"/>
          <p:nvPr>
            <p:ph idx="1" type="body"/>
          </p:nvPr>
        </p:nvSpPr>
        <p:spPr>
          <a:xfrm>
            <a:off x="278700" y="1853850"/>
            <a:ext cx="4690500" cy="298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434343"/>
                </a:solidFill>
                <a:highlight>
                  <a:srgbClr val="FCFCFC"/>
                </a:highlight>
                <a:latin typeface="Arial"/>
                <a:ea typeface="Arial"/>
                <a:cs typeface="Arial"/>
                <a:sym typeface="Arial"/>
              </a:rPr>
              <a:t>It makes sense that the more predictors that you have, the greater the chance that one of the predictors is added to your model when it shouldn't be due to random sampling fluctuations. This is especially true when your sample size is not significantly greater than the amount of predictor variables that you have (n&gt;&gt;p).</a:t>
            </a:r>
            <a:endParaRPr sz="1200">
              <a:solidFill>
                <a:srgbClr val="434343"/>
              </a:solidFill>
              <a:highlight>
                <a:srgbClr val="FCFCFC"/>
              </a:highlight>
              <a:latin typeface="Arial"/>
              <a:ea typeface="Arial"/>
              <a:cs typeface="Arial"/>
              <a:sym typeface="Arial"/>
            </a:endParaRPr>
          </a:p>
          <a:p>
            <a:pPr indent="0" lvl="0" marL="0" rtl="0" algn="l">
              <a:spcBef>
                <a:spcPts val="1600"/>
              </a:spcBef>
              <a:spcAft>
                <a:spcPts val="0"/>
              </a:spcAft>
              <a:buNone/>
            </a:pPr>
            <a:r>
              <a:rPr lang="en" sz="1200">
                <a:solidFill>
                  <a:srgbClr val="434343"/>
                </a:solidFill>
                <a:highlight>
                  <a:srgbClr val="FFFFFF"/>
                </a:highlight>
                <a:latin typeface="Roboto"/>
                <a:ea typeface="Roboto"/>
                <a:cs typeface="Roboto"/>
                <a:sym typeface="Roboto"/>
              </a:rPr>
              <a:t>Each addition of a new feature may render one or more of the already included feature non-significant (p-value&gt;0.05).</a:t>
            </a:r>
            <a:endParaRPr sz="1200">
              <a:solidFill>
                <a:srgbClr val="434343"/>
              </a:solidFill>
              <a:highlight>
                <a:srgbClr val="FCFCFC"/>
              </a:highlight>
              <a:latin typeface="Arial"/>
              <a:ea typeface="Arial"/>
              <a:cs typeface="Arial"/>
              <a:sym typeface="Arial"/>
            </a:endParaRPr>
          </a:p>
          <a:p>
            <a:pPr indent="0" lvl="0" marL="0" rtl="0" algn="l">
              <a:spcBef>
                <a:spcPts val="1600"/>
              </a:spcBef>
              <a:spcAft>
                <a:spcPts val="0"/>
              </a:spcAft>
              <a:buNone/>
            </a:pPr>
            <a:r>
              <a:rPr lang="en" sz="1200">
                <a:solidFill>
                  <a:srgbClr val="434343"/>
                </a:solidFill>
                <a:highlight>
                  <a:srgbClr val="FCFCFC"/>
                </a:highlight>
                <a:latin typeface="Arial"/>
                <a:ea typeface="Arial"/>
                <a:cs typeface="Arial"/>
                <a:sym typeface="Arial"/>
              </a:rPr>
              <a:t>As a result, the model may not accurately include predictors that should be in the model, or underpredict the variables that have been affected by the noise.</a:t>
            </a:r>
            <a:endParaRPr sz="1200">
              <a:solidFill>
                <a:srgbClr val="434343"/>
              </a:solidFill>
              <a:highlight>
                <a:srgbClr val="FCFCFC"/>
              </a:highlight>
              <a:latin typeface="Arial"/>
              <a:ea typeface="Arial"/>
              <a:cs typeface="Arial"/>
              <a:sym typeface="Arial"/>
            </a:endParaRPr>
          </a:p>
          <a:p>
            <a:pPr indent="0" lvl="0" marL="0" rtl="0" algn="l">
              <a:spcBef>
                <a:spcPts val="1600"/>
              </a:spcBef>
              <a:spcAft>
                <a:spcPts val="1600"/>
              </a:spcAft>
              <a:buNone/>
            </a:pPr>
            <a:r>
              <a:t/>
            </a:r>
            <a:endParaRPr sz="1350">
              <a:solidFill>
                <a:srgbClr val="333333"/>
              </a:solidFill>
              <a:highlight>
                <a:srgbClr val="FCFCFC"/>
              </a:highlight>
              <a:latin typeface="Georgia"/>
              <a:ea typeface="Georgia"/>
              <a:cs typeface="Georgia"/>
              <a:sym typeface="Georgia"/>
            </a:endParaRPr>
          </a:p>
        </p:txBody>
      </p:sp>
      <p:sp>
        <p:nvSpPr>
          <p:cNvPr id="171" name="Google Shape;171;p21"/>
          <p:cNvSpPr/>
          <p:nvPr/>
        </p:nvSpPr>
        <p:spPr>
          <a:xfrm>
            <a:off x="5022900" y="3065563"/>
            <a:ext cx="1013100" cy="112500"/>
          </a:xfrm>
          <a:prstGeom prst="rightArrow">
            <a:avLst>
              <a:gd fmla="val 50000" name="adj1"/>
              <a:gd fmla="val 50000" name="adj2"/>
            </a:avLst>
          </a:prstGeom>
          <a:noFill/>
          <a:ln cap="flat" cmpd="sng" w="9525">
            <a:solidFill>
              <a:srgbClr val="8E7CC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21"/>
          <p:cNvSpPr txBox="1"/>
          <p:nvPr/>
        </p:nvSpPr>
        <p:spPr>
          <a:xfrm>
            <a:off x="6036000" y="2724625"/>
            <a:ext cx="2226600" cy="869400"/>
          </a:xfrm>
          <a:prstGeom prst="rect">
            <a:avLst/>
          </a:prstGeom>
          <a:noFill/>
          <a:ln cap="flat" cmpd="sng" w="9525">
            <a:solidFill>
              <a:srgbClr val="8E7CC3"/>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Lato"/>
                <a:ea typeface="Lato"/>
                <a:cs typeface="Lato"/>
                <a:sym typeface="Lato"/>
              </a:rPr>
              <a:t>If you take a look at the previous slide, the procedure becomes less confident of predictors that it may have once been almost certain were related to the model</a:t>
            </a:r>
            <a:endParaRPr sz="1000">
              <a:latin typeface="Lato"/>
              <a:ea typeface="Lato"/>
              <a:cs typeface="Lato"/>
              <a:sym typeface="Lato"/>
            </a:endParaRPr>
          </a:p>
        </p:txBody>
      </p:sp>
      <p:sp>
        <p:nvSpPr>
          <p:cNvPr id="173" name="Google Shape;173;p21"/>
          <p:cNvSpPr txBox="1"/>
          <p:nvPr/>
        </p:nvSpPr>
        <p:spPr>
          <a:xfrm>
            <a:off x="5159225" y="4277950"/>
            <a:ext cx="3585900" cy="486600"/>
          </a:xfrm>
          <a:prstGeom prst="rect">
            <a:avLst/>
          </a:prstGeom>
          <a:noFill/>
          <a:ln cap="flat" cmpd="sng" w="9525">
            <a:solidFill>
              <a:srgbClr val="FF000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 sz="1000">
                <a:solidFill>
                  <a:srgbClr val="990000"/>
                </a:solidFill>
                <a:highlight>
                  <a:srgbClr val="FFFFFF"/>
                </a:highlight>
              </a:rPr>
              <a:t>Take note of the </a:t>
            </a:r>
            <a:r>
              <a:rPr lang="en" sz="1000">
                <a:solidFill>
                  <a:srgbClr val="990000"/>
                </a:solidFill>
                <a:highlight>
                  <a:srgbClr val="FFFFFF"/>
                </a:highlight>
              </a:rPr>
              <a:t>counterintuitive </a:t>
            </a:r>
            <a:r>
              <a:rPr lang="en" sz="1000">
                <a:solidFill>
                  <a:srgbClr val="990000"/>
                </a:solidFill>
                <a:highlight>
                  <a:srgbClr val="FFFFFF"/>
                </a:highlight>
              </a:rPr>
              <a:t>thought process. More predictors does not mean a better predictive model</a:t>
            </a:r>
            <a:endParaRPr sz="1000">
              <a:solidFill>
                <a:srgbClr val="990000"/>
              </a:solidFill>
              <a:highlight>
                <a:srgbClr val="FFFFFF"/>
              </a:highlight>
            </a:endParaRPr>
          </a:p>
          <a:p>
            <a:pPr indent="0" lvl="0" marL="0" rtl="0" algn="l">
              <a:spcBef>
                <a:spcPts val="0"/>
              </a:spcBef>
              <a:spcAft>
                <a:spcPts val="0"/>
              </a:spcAft>
              <a:buNone/>
            </a:pPr>
            <a:r>
              <a:t/>
            </a:r>
            <a:endParaRPr sz="1100">
              <a:solidFill>
                <a:srgbClr val="980000"/>
              </a:solidFill>
              <a:latin typeface="Lato"/>
              <a:ea typeface="Lato"/>
              <a:cs typeface="Lato"/>
              <a:sym typeface="Lato"/>
            </a:endParaRPr>
          </a:p>
        </p:txBody>
      </p:sp>
      <p:sp>
        <p:nvSpPr>
          <p:cNvPr id="174" name="Google Shape;174;p2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Is there a Downside to Forward Stepwise?</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