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5" r:id="rId8"/>
    <p:sldId id="263" r:id="rId9"/>
    <p:sldId id="268" r:id="rId10"/>
    <p:sldId id="269" r:id="rId11"/>
    <p:sldId id="266" r:id="rId12"/>
    <p:sldId id="267"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6B51-094B-423C-8616-330F56D05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AD3440-AF29-432C-8D3F-D21AB13A6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77AE8-4279-4809-ADFA-6029D60364E6}"/>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C623823A-CC75-4A6C-95B7-08D3D4D22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EF1A7-9465-4BDB-A6F3-7CB4F86AA2B4}"/>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402151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88EE-05EA-4D26-A3FD-F95E87A799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6CCDA-1624-4A79-9061-C133384A3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A790D-2D42-42CA-ADA4-93E8DB0D200D}"/>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155E7A7C-437B-47F3-BE95-B4BE4824D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83659-B658-4048-85E0-D8B9ABA087B4}"/>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411241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3A726-0652-44A4-AB48-1D1992D40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ACC0B-A872-4AD4-8692-3D1639630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71EA9-3E6E-4A5F-AA9D-B26BF97F5D98}"/>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96F2958B-61FE-4999-93ED-10FE21592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CDE31-FDA3-4454-BAE3-9747FA97F373}"/>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92119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36D7-86EC-41E7-A6A9-AE3691318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B0E40-BBBC-4971-8601-8BD034011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1EEAA-46AD-4684-9731-E0F47532DB1F}"/>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31B60C43-A19B-46A4-AD53-BC81AEB12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182DF-861A-415A-B0AF-5394547A5715}"/>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318428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3374-1D79-4620-818A-1BC8A9D45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6FBC3-C679-4034-B751-7ED9A71FA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CAC30-B3CF-4A49-B434-F58E9DCCA715}"/>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FBFD3965-0BB1-4573-9362-E63B5EF0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6D8E2-8DC5-443B-940C-F11F781467E6}"/>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85602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5221-C375-4DC5-86C8-BEAE60CAA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14612-961B-4F17-8522-8E296E415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5A49C4-1FE1-4FDE-8EAF-304DFDD2F2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62E7DE-D3B1-45CE-9412-7CAC51AEBAB8}"/>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6" name="Footer Placeholder 5">
            <a:extLst>
              <a:ext uri="{FF2B5EF4-FFF2-40B4-BE49-F238E27FC236}">
                <a16:creationId xmlns:a16="http://schemas.microsoft.com/office/drawing/2014/main" id="{2B927B29-2A56-4316-B5A0-1D5158928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06C67-0C10-431B-B8CC-5DA90694A118}"/>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370929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B467-4882-4C43-B4D0-C04966DEC8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398549-AA9E-4CD7-B33F-9F244CF62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04DD2-CCB1-4912-B0E9-F5153C6F9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299F5-C162-40B4-A57D-C8438AE84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4579D-69B0-4F48-B354-31FB9E90C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BEBE8-3F8E-427C-9B31-746B2AF8BC35}"/>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8" name="Footer Placeholder 7">
            <a:extLst>
              <a:ext uri="{FF2B5EF4-FFF2-40B4-BE49-F238E27FC236}">
                <a16:creationId xmlns:a16="http://schemas.microsoft.com/office/drawing/2014/main" id="{D93320CD-5AE5-4CF5-A2C5-A8E8421B65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2169D-345E-48EC-BB22-42362EDD6D96}"/>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11953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BAA7-4B5C-46FD-97DB-0879C69D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F4FF1-8261-4ABC-BB2D-01E6F6AF7FDA}"/>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4" name="Footer Placeholder 3">
            <a:extLst>
              <a:ext uri="{FF2B5EF4-FFF2-40B4-BE49-F238E27FC236}">
                <a16:creationId xmlns:a16="http://schemas.microsoft.com/office/drawing/2014/main" id="{3C7B47F9-F248-42F5-9ABE-FC21C683DF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E2E1E-4A89-4BDB-AFE5-195213187CEF}"/>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369046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3D744-B6A0-4A1C-9A22-0BCA3EAAAD6E}"/>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3" name="Footer Placeholder 2">
            <a:extLst>
              <a:ext uri="{FF2B5EF4-FFF2-40B4-BE49-F238E27FC236}">
                <a16:creationId xmlns:a16="http://schemas.microsoft.com/office/drawing/2014/main" id="{C24BEDB6-52D4-4253-8C26-A4E053ABD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4C289-F5DF-4AD3-81DF-063EE866AA50}"/>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23684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74BD-1A07-4A72-B031-CB8519582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F9C09-9922-4AB0-BE49-D27364E94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E19A7-5AB2-4FAC-889F-609296ADD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29B64-D8DE-47BA-9139-21CED654731B}"/>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6" name="Footer Placeholder 5">
            <a:extLst>
              <a:ext uri="{FF2B5EF4-FFF2-40B4-BE49-F238E27FC236}">
                <a16:creationId xmlns:a16="http://schemas.microsoft.com/office/drawing/2014/main" id="{20005526-05CC-4DC4-B8CA-53CD82DC1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97221-29F7-43DA-BB2F-C2DAAB85C912}"/>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266287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11E0-748C-485A-83D2-5047AD303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053E5A-1EDE-42EF-960F-76657632B8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D5BC51-C4B3-4F82-B4F7-38BAAB01F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EB42-B7E8-4DD8-A468-9FA9EE39C456}"/>
              </a:ext>
            </a:extLst>
          </p:cNvPr>
          <p:cNvSpPr>
            <a:spLocks noGrp="1"/>
          </p:cNvSpPr>
          <p:nvPr>
            <p:ph type="dt" sz="half" idx="10"/>
          </p:nvPr>
        </p:nvSpPr>
        <p:spPr/>
        <p:txBody>
          <a:bodyPr/>
          <a:lstStyle/>
          <a:p>
            <a:fld id="{C25129BE-AF36-438A-A176-8B3F8BBA3129}" type="datetimeFigureOut">
              <a:rPr lang="en-US" smtClean="0"/>
              <a:t>4/20/2020</a:t>
            </a:fld>
            <a:endParaRPr lang="en-US"/>
          </a:p>
        </p:txBody>
      </p:sp>
      <p:sp>
        <p:nvSpPr>
          <p:cNvPr id="6" name="Footer Placeholder 5">
            <a:extLst>
              <a:ext uri="{FF2B5EF4-FFF2-40B4-BE49-F238E27FC236}">
                <a16:creationId xmlns:a16="http://schemas.microsoft.com/office/drawing/2014/main" id="{61AC601F-F722-4D73-9648-139015A2D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CCBB0-EB81-4207-9FCA-55589D21BFE6}"/>
              </a:ext>
            </a:extLst>
          </p:cNvPr>
          <p:cNvSpPr>
            <a:spLocks noGrp="1"/>
          </p:cNvSpPr>
          <p:nvPr>
            <p:ph type="sldNum" sz="quarter" idx="12"/>
          </p:nvPr>
        </p:nvSpPr>
        <p:spPr/>
        <p:txBody>
          <a:bodyPr/>
          <a:lstStyle/>
          <a:p>
            <a:fld id="{25C85B2F-3B15-42CC-BAB4-432C54875324}" type="slidenum">
              <a:rPr lang="en-US" smtClean="0"/>
              <a:t>‹#›</a:t>
            </a:fld>
            <a:endParaRPr lang="en-US"/>
          </a:p>
        </p:txBody>
      </p:sp>
    </p:spTree>
    <p:extLst>
      <p:ext uri="{BB962C8B-B14F-4D97-AF65-F5344CB8AC3E}">
        <p14:creationId xmlns:p14="http://schemas.microsoft.com/office/powerpoint/2010/main" val="306307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3EA10-B53F-46A9-949F-DB4980064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DBE86F-B53B-4635-8EA8-9190E69FD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F1FC9-DC83-49FF-A031-C32EC6503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129BE-AF36-438A-A176-8B3F8BBA3129}" type="datetimeFigureOut">
              <a:rPr lang="en-US" smtClean="0"/>
              <a:t>4/20/2020</a:t>
            </a:fld>
            <a:endParaRPr lang="en-US"/>
          </a:p>
        </p:txBody>
      </p:sp>
      <p:sp>
        <p:nvSpPr>
          <p:cNvPr id="5" name="Footer Placeholder 4">
            <a:extLst>
              <a:ext uri="{FF2B5EF4-FFF2-40B4-BE49-F238E27FC236}">
                <a16:creationId xmlns:a16="http://schemas.microsoft.com/office/drawing/2014/main" id="{BAD30BFA-518B-4717-8D8E-C3B2A9BE0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2D29AB-0276-4BB0-9BA0-04F4A4C5A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85B2F-3B15-42CC-BAB4-432C54875324}" type="slidenum">
              <a:rPr lang="en-US" smtClean="0"/>
              <a:t>‹#›</a:t>
            </a:fld>
            <a:endParaRPr lang="en-US"/>
          </a:p>
        </p:txBody>
      </p:sp>
    </p:spTree>
    <p:extLst>
      <p:ext uri="{BB962C8B-B14F-4D97-AF65-F5344CB8AC3E}">
        <p14:creationId xmlns:p14="http://schemas.microsoft.com/office/powerpoint/2010/main" val="2222935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utgers.instructure.com/courses/39556/files/7987990?module_item_id=2199891" TargetMode="External"/><Relationship Id="rId2" Type="http://schemas.openxmlformats.org/officeDocument/2006/relationships/hyperlink" Target="https://campus.datacamp.com/courses/harvardx-data-science-probability-ph1253x/24242?ex=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ulette Wallpapers - Top Free Roulette Backgrounds - WallpaperAccess">
            <a:extLst>
              <a:ext uri="{FF2B5EF4-FFF2-40B4-BE49-F238E27FC236}">
                <a16:creationId xmlns:a16="http://schemas.microsoft.com/office/drawing/2014/main" id="{8AB022EB-C078-4995-83D8-C8F5317054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98"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DC7E06-A7A0-4944-B2E0-809137666EE8}"/>
              </a:ext>
            </a:extLst>
          </p:cNvPr>
          <p:cNvSpPr>
            <a:spLocks noGrp="1"/>
          </p:cNvSpPr>
          <p:nvPr>
            <p:ph type="ctrTitle"/>
          </p:nvPr>
        </p:nvSpPr>
        <p:spPr>
          <a:xfrm>
            <a:off x="477981" y="1122363"/>
            <a:ext cx="4023360" cy="3204134"/>
          </a:xfrm>
        </p:spPr>
        <p:txBody>
          <a:bodyPr anchor="b">
            <a:normAutofit/>
          </a:bodyPr>
          <a:lstStyle/>
          <a:p>
            <a:pPr algn="l"/>
            <a:r>
              <a:rPr lang="en-US" sz="4800" dirty="0"/>
              <a:t>Monte Carlo Simulation of American Roulette in R</a:t>
            </a:r>
          </a:p>
        </p:txBody>
      </p:sp>
      <p:sp>
        <p:nvSpPr>
          <p:cNvPr id="3" name="Subtitle 2">
            <a:extLst>
              <a:ext uri="{FF2B5EF4-FFF2-40B4-BE49-F238E27FC236}">
                <a16:creationId xmlns:a16="http://schemas.microsoft.com/office/drawing/2014/main" id="{A1664A9A-934A-43D4-BA41-9DADD2DFCC41}"/>
              </a:ext>
            </a:extLst>
          </p:cNvPr>
          <p:cNvSpPr>
            <a:spLocks noGrp="1"/>
          </p:cNvSpPr>
          <p:nvPr>
            <p:ph type="subTitle" idx="1"/>
          </p:nvPr>
        </p:nvSpPr>
        <p:spPr>
          <a:xfrm>
            <a:off x="477980" y="4872922"/>
            <a:ext cx="4023359" cy="1208141"/>
          </a:xfrm>
        </p:spPr>
        <p:txBody>
          <a:bodyPr>
            <a:normAutofit/>
          </a:bodyPr>
          <a:lstStyle/>
          <a:p>
            <a:pPr algn="l"/>
            <a:r>
              <a:rPr lang="en-US" sz="2000" dirty="0"/>
              <a:t>Matthew Wechsler</a:t>
            </a:r>
          </a:p>
          <a:p>
            <a:pPr algn="l"/>
            <a:r>
              <a:rPr lang="en-US" sz="2000" dirty="0"/>
              <a:t>4/10/2020</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0548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5CA8-1181-45E9-88AD-798FCA1DD51F}"/>
              </a:ext>
            </a:extLst>
          </p:cNvPr>
          <p:cNvSpPr>
            <a:spLocks noGrp="1"/>
          </p:cNvSpPr>
          <p:nvPr>
            <p:ph type="title"/>
          </p:nvPr>
        </p:nvSpPr>
        <p:spPr/>
        <p:txBody>
          <a:bodyPr/>
          <a:lstStyle/>
          <a:p>
            <a:pPr algn="ctr"/>
            <a:r>
              <a:rPr lang="en-US" dirty="0"/>
              <a:t>Histograms</a:t>
            </a:r>
          </a:p>
        </p:txBody>
      </p:sp>
      <p:sp>
        <p:nvSpPr>
          <p:cNvPr id="3" name="Text Placeholder 2">
            <a:extLst>
              <a:ext uri="{FF2B5EF4-FFF2-40B4-BE49-F238E27FC236}">
                <a16:creationId xmlns:a16="http://schemas.microsoft.com/office/drawing/2014/main" id="{F6469DA8-E499-41FE-A4DB-B48EF81C52C4}"/>
              </a:ext>
            </a:extLst>
          </p:cNvPr>
          <p:cNvSpPr>
            <a:spLocks noGrp="1"/>
          </p:cNvSpPr>
          <p:nvPr>
            <p:ph type="body" idx="1"/>
          </p:nvPr>
        </p:nvSpPr>
        <p:spPr/>
        <p:txBody>
          <a:bodyPr/>
          <a:lstStyle/>
          <a:p>
            <a:pPr algn="ctr"/>
            <a:r>
              <a:rPr lang="en-US" dirty="0"/>
              <a:t>Green</a:t>
            </a:r>
          </a:p>
        </p:txBody>
      </p:sp>
      <p:pic>
        <p:nvPicPr>
          <p:cNvPr id="8" name="Content Placeholder 7">
            <a:extLst>
              <a:ext uri="{FF2B5EF4-FFF2-40B4-BE49-F238E27FC236}">
                <a16:creationId xmlns:a16="http://schemas.microsoft.com/office/drawing/2014/main" id="{3570B92A-6FE6-4558-8EEE-8B4F45CB2AA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73007" y="2505075"/>
            <a:ext cx="3691348" cy="3684588"/>
          </a:xfrm>
        </p:spPr>
      </p:pic>
      <p:sp>
        <p:nvSpPr>
          <p:cNvPr id="5" name="Text Placeholder 4">
            <a:extLst>
              <a:ext uri="{FF2B5EF4-FFF2-40B4-BE49-F238E27FC236}">
                <a16:creationId xmlns:a16="http://schemas.microsoft.com/office/drawing/2014/main" id="{8EFE702E-1770-458E-8303-AB126D5F4F06}"/>
              </a:ext>
            </a:extLst>
          </p:cNvPr>
          <p:cNvSpPr>
            <a:spLocks noGrp="1"/>
          </p:cNvSpPr>
          <p:nvPr>
            <p:ph type="body" sz="quarter" idx="3"/>
          </p:nvPr>
        </p:nvSpPr>
        <p:spPr/>
        <p:txBody>
          <a:bodyPr/>
          <a:lstStyle/>
          <a:p>
            <a:pPr algn="ctr"/>
            <a:r>
              <a:rPr lang="en-US" dirty="0"/>
              <a:t>Color and Even</a:t>
            </a:r>
          </a:p>
        </p:txBody>
      </p:sp>
      <p:pic>
        <p:nvPicPr>
          <p:cNvPr id="10" name="Content Placeholder 9">
            <a:extLst>
              <a:ext uri="{FF2B5EF4-FFF2-40B4-BE49-F238E27FC236}">
                <a16:creationId xmlns:a16="http://schemas.microsoft.com/office/drawing/2014/main" id="{11EB5BF7-AE0C-4E5F-BAE3-650B80676D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8120" y="2505075"/>
            <a:ext cx="3691348" cy="3684588"/>
          </a:xfrm>
        </p:spPr>
      </p:pic>
    </p:spTree>
    <p:extLst>
      <p:ext uri="{BB962C8B-B14F-4D97-AF65-F5344CB8AC3E}">
        <p14:creationId xmlns:p14="http://schemas.microsoft.com/office/powerpoint/2010/main" val="409853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5CD6-EDA3-4F65-8F47-78D456A8FEE7}"/>
              </a:ext>
            </a:extLst>
          </p:cNvPr>
          <p:cNvSpPr>
            <a:spLocks noGrp="1"/>
          </p:cNvSpPr>
          <p:nvPr>
            <p:ph type="title"/>
          </p:nvPr>
        </p:nvSpPr>
        <p:spPr/>
        <p:txBody>
          <a:bodyPr/>
          <a:lstStyle/>
          <a:p>
            <a:r>
              <a:rPr lang="en-US" dirty="0"/>
              <a:t>Stem and Leaf Plots</a:t>
            </a:r>
          </a:p>
        </p:txBody>
      </p:sp>
      <p:sp>
        <p:nvSpPr>
          <p:cNvPr id="3" name="Text Placeholder 2">
            <a:extLst>
              <a:ext uri="{FF2B5EF4-FFF2-40B4-BE49-F238E27FC236}">
                <a16:creationId xmlns:a16="http://schemas.microsoft.com/office/drawing/2014/main" id="{6D23C3AD-EA2D-453D-9D52-FE1C28BBF036}"/>
              </a:ext>
            </a:extLst>
          </p:cNvPr>
          <p:cNvSpPr>
            <a:spLocks noGrp="1"/>
          </p:cNvSpPr>
          <p:nvPr>
            <p:ph type="body" idx="1"/>
          </p:nvPr>
        </p:nvSpPr>
        <p:spPr/>
        <p:txBody>
          <a:bodyPr/>
          <a:lstStyle/>
          <a:p>
            <a:pPr algn="ctr"/>
            <a:r>
              <a:rPr lang="en-US" dirty="0"/>
              <a:t>Color</a:t>
            </a:r>
          </a:p>
        </p:txBody>
      </p:sp>
      <p:pic>
        <p:nvPicPr>
          <p:cNvPr id="7" name="Content Placeholder 6">
            <a:extLst>
              <a:ext uri="{FF2B5EF4-FFF2-40B4-BE49-F238E27FC236}">
                <a16:creationId xmlns:a16="http://schemas.microsoft.com/office/drawing/2014/main" id="{93368148-1C91-40D3-8B5D-150992727FE9}"/>
              </a:ext>
            </a:extLst>
          </p:cNvPr>
          <p:cNvPicPr>
            <a:picLocks noGrp="1" noChangeAspect="1"/>
          </p:cNvPicPr>
          <p:nvPr>
            <p:ph sz="half" idx="2"/>
          </p:nvPr>
        </p:nvPicPr>
        <p:blipFill rotWithShape="1">
          <a:blip r:embed="rId2"/>
          <a:srcRect t="38096" r="51791" b="17576"/>
          <a:stretch/>
        </p:blipFill>
        <p:spPr>
          <a:xfrm>
            <a:off x="839788" y="2901120"/>
            <a:ext cx="4719613" cy="2439917"/>
          </a:xfrm>
          <a:prstGeom prst="rect">
            <a:avLst/>
          </a:prstGeom>
        </p:spPr>
      </p:pic>
      <p:sp>
        <p:nvSpPr>
          <p:cNvPr id="5" name="Text Placeholder 4">
            <a:extLst>
              <a:ext uri="{FF2B5EF4-FFF2-40B4-BE49-F238E27FC236}">
                <a16:creationId xmlns:a16="http://schemas.microsoft.com/office/drawing/2014/main" id="{C72D4098-336D-42C1-A1BC-353BC9DAB4F0}"/>
              </a:ext>
            </a:extLst>
          </p:cNvPr>
          <p:cNvSpPr>
            <a:spLocks noGrp="1"/>
          </p:cNvSpPr>
          <p:nvPr>
            <p:ph type="body" sz="quarter" idx="3"/>
          </p:nvPr>
        </p:nvSpPr>
        <p:spPr/>
        <p:txBody>
          <a:bodyPr/>
          <a:lstStyle/>
          <a:p>
            <a:pPr algn="ctr"/>
            <a:r>
              <a:rPr lang="en-US" dirty="0"/>
              <a:t>Number</a:t>
            </a:r>
          </a:p>
        </p:txBody>
      </p:sp>
      <p:pic>
        <p:nvPicPr>
          <p:cNvPr id="8" name="Content Placeholder 7">
            <a:extLst>
              <a:ext uri="{FF2B5EF4-FFF2-40B4-BE49-F238E27FC236}">
                <a16:creationId xmlns:a16="http://schemas.microsoft.com/office/drawing/2014/main" id="{F2FC2A31-4414-40E5-B449-22986E99D3D2}"/>
              </a:ext>
            </a:extLst>
          </p:cNvPr>
          <p:cNvPicPr>
            <a:picLocks noGrp="1" noChangeAspect="1"/>
          </p:cNvPicPr>
          <p:nvPr>
            <p:ph sz="quarter" idx="4"/>
          </p:nvPr>
        </p:nvPicPr>
        <p:blipFill rotWithShape="1">
          <a:blip r:embed="rId3"/>
          <a:srcRect t="31941" r="51102" b="15218"/>
          <a:stretch/>
        </p:blipFill>
        <p:spPr>
          <a:xfrm>
            <a:off x="6172200" y="2628417"/>
            <a:ext cx="5357191" cy="3254784"/>
          </a:xfrm>
          <a:prstGeom prst="rect">
            <a:avLst/>
          </a:prstGeom>
        </p:spPr>
      </p:pic>
    </p:spTree>
    <p:extLst>
      <p:ext uri="{BB962C8B-B14F-4D97-AF65-F5344CB8AC3E}">
        <p14:creationId xmlns:p14="http://schemas.microsoft.com/office/powerpoint/2010/main" val="206619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D80C-F760-4CD6-8C37-76481F5F8B02}"/>
              </a:ext>
            </a:extLst>
          </p:cNvPr>
          <p:cNvSpPr>
            <a:spLocks noGrp="1"/>
          </p:cNvSpPr>
          <p:nvPr>
            <p:ph type="title"/>
          </p:nvPr>
        </p:nvSpPr>
        <p:spPr/>
        <p:txBody>
          <a:bodyPr/>
          <a:lstStyle/>
          <a:p>
            <a:r>
              <a:rPr lang="en-US" dirty="0"/>
              <a:t>Stem and Leaf Plots</a:t>
            </a:r>
          </a:p>
        </p:txBody>
      </p:sp>
      <p:sp>
        <p:nvSpPr>
          <p:cNvPr id="3" name="Text Placeholder 2">
            <a:extLst>
              <a:ext uri="{FF2B5EF4-FFF2-40B4-BE49-F238E27FC236}">
                <a16:creationId xmlns:a16="http://schemas.microsoft.com/office/drawing/2014/main" id="{788A0C03-C717-4308-8BB9-6802F268719D}"/>
              </a:ext>
            </a:extLst>
          </p:cNvPr>
          <p:cNvSpPr>
            <a:spLocks noGrp="1"/>
          </p:cNvSpPr>
          <p:nvPr>
            <p:ph type="body" idx="1"/>
          </p:nvPr>
        </p:nvSpPr>
        <p:spPr/>
        <p:txBody>
          <a:bodyPr/>
          <a:lstStyle/>
          <a:p>
            <a:pPr algn="ctr"/>
            <a:r>
              <a:rPr lang="en-US" dirty="0"/>
              <a:t>Green</a:t>
            </a:r>
          </a:p>
        </p:txBody>
      </p:sp>
      <p:pic>
        <p:nvPicPr>
          <p:cNvPr id="7" name="Content Placeholder 6">
            <a:extLst>
              <a:ext uri="{FF2B5EF4-FFF2-40B4-BE49-F238E27FC236}">
                <a16:creationId xmlns:a16="http://schemas.microsoft.com/office/drawing/2014/main" id="{A4F9FD98-2733-4A1B-AA6D-070D837003F9}"/>
              </a:ext>
            </a:extLst>
          </p:cNvPr>
          <p:cNvPicPr>
            <a:picLocks noGrp="1" noChangeAspect="1"/>
          </p:cNvPicPr>
          <p:nvPr>
            <p:ph sz="half" idx="2"/>
          </p:nvPr>
        </p:nvPicPr>
        <p:blipFill rotWithShape="1">
          <a:blip r:embed="rId2"/>
          <a:srcRect t="45865" r="51791" b="10721"/>
          <a:stretch/>
        </p:blipFill>
        <p:spPr>
          <a:xfrm>
            <a:off x="407110" y="2505075"/>
            <a:ext cx="4985508" cy="2524239"/>
          </a:xfrm>
          <a:prstGeom prst="rect">
            <a:avLst/>
          </a:prstGeom>
        </p:spPr>
      </p:pic>
      <p:sp>
        <p:nvSpPr>
          <p:cNvPr id="5" name="Text Placeholder 4">
            <a:extLst>
              <a:ext uri="{FF2B5EF4-FFF2-40B4-BE49-F238E27FC236}">
                <a16:creationId xmlns:a16="http://schemas.microsoft.com/office/drawing/2014/main" id="{B335A255-7632-4E00-BC84-A8F715631FAD}"/>
              </a:ext>
            </a:extLst>
          </p:cNvPr>
          <p:cNvSpPr>
            <a:spLocks noGrp="1"/>
          </p:cNvSpPr>
          <p:nvPr>
            <p:ph type="body" sz="quarter" idx="3"/>
          </p:nvPr>
        </p:nvSpPr>
        <p:spPr/>
        <p:txBody>
          <a:bodyPr/>
          <a:lstStyle/>
          <a:p>
            <a:pPr algn="ctr"/>
            <a:r>
              <a:rPr lang="en-US" dirty="0"/>
              <a:t>Color and Even</a:t>
            </a:r>
          </a:p>
        </p:txBody>
      </p:sp>
      <p:pic>
        <p:nvPicPr>
          <p:cNvPr id="8" name="Content Placeholder 7">
            <a:extLst>
              <a:ext uri="{FF2B5EF4-FFF2-40B4-BE49-F238E27FC236}">
                <a16:creationId xmlns:a16="http://schemas.microsoft.com/office/drawing/2014/main" id="{F8A5E36C-F6C7-43B2-BD48-6FF8A262ED61}"/>
              </a:ext>
            </a:extLst>
          </p:cNvPr>
          <p:cNvPicPr>
            <a:picLocks noGrp="1" noChangeAspect="1"/>
          </p:cNvPicPr>
          <p:nvPr>
            <p:ph sz="quarter" idx="4"/>
          </p:nvPr>
        </p:nvPicPr>
        <p:blipFill rotWithShape="1">
          <a:blip r:embed="rId3"/>
          <a:srcRect t="50191" r="51613" b="17735"/>
          <a:stretch/>
        </p:blipFill>
        <p:spPr>
          <a:xfrm>
            <a:off x="5706027" y="2441088"/>
            <a:ext cx="6330654" cy="2359359"/>
          </a:xfrm>
          <a:prstGeom prst="rect">
            <a:avLst/>
          </a:prstGeom>
        </p:spPr>
      </p:pic>
    </p:spTree>
    <p:extLst>
      <p:ext uri="{BB962C8B-B14F-4D97-AF65-F5344CB8AC3E}">
        <p14:creationId xmlns:p14="http://schemas.microsoft.com/office/powerpoint/2010/main" val="207725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55F5811-CA6A-42AB-A42D-804BC3419C6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Discussion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BBEADE-49D4-4E47-B078-BFD7D7BDBC5C}"/>
              </a:ext>
            </a:extLst>
          </p:cNvPr>
          <p:cNvSpPr>
            <a:spLocks noGrp="1"/>
          </p:cNvSpPr>
          <p:nvPr>
            <p:ph idx="1"/>
          </p:nvPr>
        </p:nvSpPr>
        <p:spPr>
          <a:xfrm>
            <a:off x="4379709" y="686862"/>
            <a:ext cx="7037591" cy="5475129"/>
          </a:xfrm>
        </p:spPr>
        <p:txBody>
          <a:bodyPr anchor="ctr">
            <a:normAutofit/>
          </a:bodyPr>
          <a:lstStyle/>
          <a:p>
            <a:pPr marL="0" indent="0">
              <a:buNone/>
            </a:pPr>
            <a:r>
              <a:rPr lang="en-US" sz="2600"/>
              <a:t>After running all of the tests and examining the data I was first disappointed that none of them came out to give out positive returns. I was also very surprised that betting a color and even was the worst bet by far. After examining the data, betting on a single number seems like the bet with the most upside if you are going to be at the table for a while. It is not a good bet if you are not playing for long because as seen in the stem and leaf plot, there were over 600 times that the single number was not pulled at all and there was a return of -$100. </a:t>
            </a:r>
          </a:p>
        </p:txBody>
      </p:sp>
    </p:spTree>
    <p:extLst>
      <p:ext uri="{BB962C8B-B14F-4D97-AF65-F5344CB8AC3E}">
        <p14:creationId xmlns:p14="http://schemas.microsoft.com/office/powerpoint/2010/main" val="274473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225D2E0-C060-4CE6-8360-D86C9B387414}"/>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Discussion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6393EF-D934-4588-A29A-87984AB10979}"/>
              </a:ext>
            </a:extLst>
          </p:cNvPr>
          <p:cNvSpPr>
            <a:spLocks noGrp="1"/>
          </p:cNvSpPr>
          <p:nvPr>
            <p:ph idx="1"/>
          </p:nvPr>
        </p:nvSpPr>
        <p:spPr>
          <a:xfrm>
            <a:off x="4379709" y="686862"/>
            <a:ext cx="7037591" cy="5475129"/>
          </a:xfrm>
        </p:spPr>
        <p:txBody>
          <a:bodyPr anchor="ctr">
            <a:normAutofit/>
          </a:bodyPr>
          <a:lstStyle/>
          <a:p>
            <a:pPr marL="0" indent="0">
              <a:buNone/>
            </a:pPr>
            <a:r>
              <a:rPr lang="en-US" sz="2600"/>
              <a:t>In conclusion I found that roulette is not a safe game to play because of the average negative returns it gives. There is however a chance for great returns if luck is in your hand. If I was going to play I would choose what to bet on based on the amount of time I was planning on playing. If I was only playing for a short time I would bet on a color because it comes with the least risk as most of the time you either lose a small amount or win a small amount. If I was planning on playing for a long time, I would bet on either a single number or green. I would now be aware however that if I am going to win, it can take a long time and once you win, you should get out because odds are you will not win again for a long time.</a:t>
            </a:r>
          </a:p>
        </p:txBody>
      </p:sp>
    </p:spTree>
    <p:extLst>
      <p:ext uri="{BB962C8B-B14F-4D97-AF65-F5344CB8AC3E}">
        <p14:creationId xmlns:p14="http://schemas.microsoft.com/office/powerpoint/2010/main" val="226409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18A5-5FC4-4E9D-958A-A84E2C3D597C}"/>
              </a:ext>
            </a:extLst>
          </p:cNvPr>
          <p:cNvSpPr>
            <a:spLocks noGrp="1"/>
          </p:cNvSpPr>
          <p:nvPr>
            <p:ph type="title"/>
          </p:nvPr>
        </p:nvSpPr>
        <p:spPr/>
        <p:txBody>
          <a:bodyPr/>
          <a:lstStyle/>
          <a:p>
            <a:r>
              <a:rPr lang="en-US" dirty="0"/>
              <a:t>Work that helped me</a:t>
            </a:r>
          </a:p>
        </p:txBody>
      </p:sp>
      <p:sp>
        <p:nvSpPr>
          <p:cNvPr id="3" name="Content Placeholder 2">
            <a:extLst>
              <a:ext uri="{FF2B5EF4-FFF2-40B4-BE49-F238E27FC236}">
                <a16:creationId xmlns:a16="http://schemas.microsoft.com/office/drawing/2014/main" id="{16D1A197-59FF-4564-A4DD-A103E9436DFB}"/>
              </a:ext>
            </a:extLst>
          </p:cNvPr>
          <p:cNvSpPr>
            <a:spLocks noGrp="1"/>
          </p:cNvSpPr>
          <p:nvPr>
            <p:ph idx="1"/>
          </p:nvPr>
        </p:nvSpPr>
        <p:spPr/>
        <p:txBody>
          <a:bodyPr/>
          <a:lstStyle/>
          <a:p>
            <a:r>
              <a:rPr lang="en-US" dirty="0"/>
              <a:t>I used a Harvard online lesson to help me come up with the code to make the simulation in R. That lesson can be found here:</a:t>
            </a:r>
          </a:p>
          <a:p>
            <a:pPr lvl="1"/>
            <a:r>
              <a:rPr lang="en-US" dirty="0">
                <a:hlinkClick r:id="rId2"/>
              </a:rPr>
              <a:t>https://campus.datacamp.com/courses/harvardx-data-science-probability-ph1253x/24242?ex=2</a:t>
            </a:r>
            <a:endParaRPr lang="en-US" dirty="0"/>
          </a:p>
          <a:p>
            <a:r>
              <a:rPr lang="en-US" dirty="0"/>
              <a:t>I used our classes Monte Carlo lessons that can be found here:</a:t>
            </a:r>
          </a:p>
          <a:p>
            <a:pPr lvl="1"/>
            <a:r>
              <a:rPr lang="en-US" dirty="0">
                <a:hlinkClick r:id="rId3"/>
              </a:rPr>
              <a:t>https://rutgers.instructure.com/courses/39556/files/7987990?module_item_id=2199891</a:t>
            </a:r>
            <a:endParaRPr lang="en-US" dirty="0"/>
          </a:p>
        </p:txBody>
      </p:sp>
    </p:spTree>
    <p:extLst>
      <p:ext uri="{BB962C8B-B14F-4D97-AF65-F5344CB8AC3E}">
        <p14:creationId xmlns:p14="http://schemas.microsoft.com/office/powerpoint/2010/main" val="332840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57341F-F8B5-42CD-BC8A-899B8A5738BE}"/>
              </a:ext>
            </a:extLst>
          </p:cNvPr>
          <p:cNvSpPr>
            <a:spLocks noGrp="1"/>
          </p:cNvSpPr>
          <p:nvPr>
            <p:ph type="title"/>
          </p:nvPr>
        </p:nvSpPr>
        <p:spPr>
          <a:xfrm>
            <a:off x="621792" y="1161288"/>
            <a:ext cx="3602736" cy="4526280"/>
          </a:xfrm>
        </p:spPr>
        <p:txBody>
          <a:bodyPr>
            <a:normAutofit/>
          </a:bodyPr>
          <a:lstStyle/>
          <a:p>
            <a:r>
              <a:rPr lang="en-US" sz="4000"/>
              <a:t>Abstract – What did I do in a Nutshell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608BFB-763B-49E7-A4F1-BEF8A194229C}"/>
              </a:ext>
            </a:extLst>
          </p:cNvPr>
          <p:cNvSpPr>
            <a:spLocks noGrp="1"/>
          </p:cNvSpPr>
          <p:nvPr>
            <p:ph idx="1"/>
          </p:nvPr>
        </p:nvSpPr>
        <p:spPr>
          <a:xfrm>
            <a:off x="5434149" y="932688"/>
            <a:ext cx="5916603" cy="4992624"/>
          </a:xfrm>
        </p:spPr>
        <p:txBody>
          <a:bodyPr anchor="ctr">
            <a:normAutofit/>
          </a:bodyPr>
          <a:lstStyle/>
          <a:p>
            <a:pPr marL="0" indent="0">
              <a:buNone/>
            </a:pPr>
            <a:r>
              <a:rPr lang="en-US" dirty="0"/>
              <a:t>I decided to create a roulette wheel simulation using R. I created a simulation of 100 spins of a roulette wheel where I bet the same thing all 100 times. I repeated that test 10,000 times to create a Monte Carlo Simulation and repeated this multiple times with different bets to see the outcomes.</a:t>
            </a:r>
          </a:p>
        </p:txBody>
      </p:sp>
    </p:spTree>
    <p:extLst>
      <p:ext uri="{BB962C8B-B14F-4D97-AF65-F5344CB8AC3E}">
        <p14:creationId xmlns:p14="http://schemas.microsoft.com/office/powerpoint/2010/main" val="400017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3BA89E8-AED7-4223-BD40-59E2D3190080}"/>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Introduction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1B5277-F298-4BDB-A75F-CF7F611A70C0}"/>
              </a:ext>
            </a:extLst>
          </p:cNvPr>
          <p:cNvSpPr>
            <a:spLocks noGrp="1"/>
          </p:cNvSpPr>
          <p:nvPr>
            <p:ph idx="1"/>
          </p:nvPr>
        </p:nvSpPr>
        <p:spPr>
          <a:xfrm>
            <a:off x="4379709" y="686862"/>
            <a:ext cx="7037591" cy="5475129"/>
          </a:xfrm>
        </p:spPr>
        <p:txBody>
          <a:bodyPr anchor="ctr">
            <a:normAutofit/>
          </a:bodyPr>
          <a:lstStyle/>
          <a:p>
            <a:pPr marL="0" indent="0">
              <a:buNone/>
            </a:pPr>
            <a:r>
              <a:rPr lang="en-US" sz="2400" dirty="0"/>
              <a:t>I decided to choose this topic because I recently went to a casino and played roulette for a few hours (even though it only felt like 5 minutes). At first, I was only betting on red or black. I was betting very small amounts (somewhere between $1 and $3 every time) so I got very bored very fast because I was not making money quickly. Because of this I decided to start betting on specific numbers. I got extremely lucky and my number hit 3 times in 20 spins. I began to wonder what the odds of that were and what I would win if I sat at that table 8 hours a day playing that number. I also wondered what the optimal bet was to win as much money as possible. Because of this, I decided to put the American Roulette wheel into R and try to answer some of my questions.</a:t>
            </a:r>
          </a:p>
        </p:txBody>
      </p:sp>
      <p:pic>
        <p:nvPicPr>
          <p:cNvPr id="2050" name="Picture 2" descr="Choosing New Online Casinos: Things to Consider in Evaluating the ...">
            <a:extLst>
              <a:ext uri="{FF2B5EF4-FFF2-40B4-BE49-F238E27FC236}">
                <a16:creationId xmlns:a16="http://schemas.microsoft.com/office/drawing/2014/main" id="{56754D8C-016C-4BEC-98F3-65AD851BB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3" y="4422337"/>
            <a:ext cx="3414369" cy="198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9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54E2EA-B0F1-4CE2-9D37-9A48760766B9}"/>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en-US" sz="3600">
                <a:solidFill>
                  <a:srgbClr val="3F3F3F"/>
                </a:solidFill>
              </a:rPr>
              <a:t>Monte Carlo Procedure</a:t>
            </a:r>
          </a:p>
        </p:txBody>
      </p:sp>
      <p:sp>
        <p:nvSpPr>
          <p:cNvPr id="3" name="Content Placeholder 2">
            <a:extLst>
              <a:ext uri="{FF2B5EF4-FFF2-40B4-BE49-F238E27FC236}">
                <a16:creationId xmlns:a16="http://schemas.microsoft.com/office/drawing/2014/main" id="{A30FC6F5-1972-4ADE-8D2C-F62C0D08DAE2}"/>
              </a:ext>
            </a:extLst>
          </p:cNvPr>
          <p:cNvSpPr>
            <a:spLocks noGrp="1"/>
          </p:cNvSpPr>
          <p:nvPr>
            <p:ph sz="half" idx="1"/>
          </p:nvPr>
        </p:nvSpPr>
        <p:spPr>
          <a:xfrm>
            <a:off x="1476915" y="2888250"/>
            <a:ext cx="4297351" cy="2959777"/>
          </a:xfrm>
        </p:spPr>
        <p:txBody>
          <a:bodyPr anchor="t">
            <a:normAutofit/>
          </a:bodyPr>
          <a:lstStyle/>
          <a:p>
            <a:pPr marL="0" indent="0">
              <a:buNone/>
            </a:pPr>
            <a:r>
              <a:rPr lang="en-US" sz="1700"/>
              <a:t>Procedure: </a:t>
            </a:r>
          </a:p>
          <a:p>
            <a:pPr marL="0" indent="0">
              <a:buNone/>
            </a:pPr>
            <a:r>
              <a:rPr lang="en-US" sz="1700"/>
              <a:t>1. Describe the experiment and all of its possible outcomes</a:t>
            </a:r>
          </a:p>
          <a:p>
            <a:pPr marL="0" indent="0">
              <a:buNone/>
            </a:pPr>
            <a:r>
              <a:rPr lang="en-US" sz="1700"/>
              <a:t>2. Characterize the probabilities associated with each outcome</a:t>
            </a:r>
          </a:p>
          <a:p>
            <a:pPr marL="0" indent="0">
              <a:buNone/>
            </a:pPr>
            <a:r>
              <a:rPr lang="en-US" sz="1700"/>
              <a:t>3. Match these probabilities up with what is produced by some random number generator</a:t>
            </a:r>
          </a:p>
          <a:p>
            <a:pPr marL="0" indent="0">
              <a:buNone/>
            </a:pPr>
            <a:r>
              <a:rPr lang="en-US" sz="1700"/>
              <a:t>4. Generate a large number of random experiments according to this rule</a:t>
            </a:r>
          </a:p>
          <a:p>
            <a:pPr marL="0" indent="0">
              <a:buNone/>
            </a:pPr>
            <a:endParaRPr lang="en-US" sz="1700"/>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9E8569-A6DB-4D2E-9B54-52B8EC01AF41}"/>
              </a:ext>
            </a:extLst>
          </p:cNvPr>
          <p:cNvSpPr>
            <a:spLocks noGrp="1"/>
          </p:cNvSpPr>
          <p:nvPr>
            <p:ph sz="half" idx="2"/>
          </p:nvPr>
        </p:nvSpPr>
        <p:spPr>
          <a:xfrm>
            <a:off x="6417731" y="2888250"/>
            <a:ext cx="4292594" cy="2959778"/>
          </a:xfrm>
        </p:spPr>
        <p:txBody>
          <a:bodyPr anchor="t">
            <a:normAutofit/>
          </a:bodyPr>
          <a:lstStyle/>
          <a:p>
            <a:pPr marL="0" indent="0">
              <a:buNone/>
            </a:pPr>
            <a:r>
              <a:rPr lang="en-US" sz="1700"/>
              <a:t>Procedure</a:t>
            </a:r>
          </a:p>
          <a:p>
            <a:pPr marL="514350" indent="-514350">
              <a:buAutoNum type="arabicPeriod"/>
            </a:pPr>
            <a:r>
              <a:rPr lang="en-US" sz="1700"/>
              <a:t>I gave each experiment 2 outcomes, win and lose</a:t>
            </a:r>
          </a:p>
          <a:p>
            <a:pPr marL="514350" indent="-514350">
              <a:buAutoNum type="arabicPeriod"/>
            </a:pPr>
            <a:r>
              <a:rPr lang="en-US" sz="1700"/>
              <a:t>I gave each of those outcomes a probability. The probability changed depending on what I was testing</a:t>
            </a:r>
          </a:p>
          <a:p>
            <a:pPr marL="514350" indent="-514350">
              <a:buAutoNum type="arabicPeriod"/>
            </a:pPr>
            <a:r>
              <a:rPr lang="en-US" sz="1700"/>
              <a:t>I created a simulation of 100 spins and took the total winnings of those 100 spins</a:t>
            </a:r>
          </a:p>
          <a:p>
            <a:pPr marL="514350" indent="-514350">
              <a:buAutoNum type="arabicPeriod"/>
            </a:pPr>
            <a:r>
              <a:rPr lang="en-US" sz="1700"/>
              <a:t>I repeated those 100 spins 10,000 times</a:t>
            </a:r>
          </a:p>
          <a:p>
            <a:pPr marL="514350" indent="-514350">
              <a:buAutoNum type="arabicPeriod"/>
            </a:pPr>
            <a:endParaRPr lang="en-US" sz="1700"/>
          </a:p>
        </p:txBody>
      </p:sp>
    </p:spTree>
    <p:extLst>
      <p:ext uri="{BB962C8B-B14F-4D97-AF65-F5344CB8AC3E}">
        <p14:creationId xmlns:p14="http://schemas.microsoft.com/office/powerpoint/2010/main" val="374835898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8A08316-F4DD-42FC-A3D9-DEAD12E3B800}"/>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How did I solve the problem?</a:t>
            </a:r>
          </a:p>
        </p:txBody>
      </p:sp>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2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12F27F-E42E-4BCC-9990-8FE0D67A4E4C}"/>
              </a:ext>
            </a:extLst>
          </p:cNvPr>
          <p:cNvSpPr>
            <a:spLocks noGrp="1"/>
          </p:cNvSpPr>
          <p:nvPr>
            <p:ph idx="1"/>
          </p:nvPr>
        </p:nvSpPr>
        <p:spPr>
          <a:xfrm>
            <a:off x="4379709" y="686862"/>
            <a:ext cx="7037591" cy="5475129"/>
          </a:xfrm>
        </p:spPr>
        <p:txBody>
          <a:bodyPr anchor="ctr">
            <a:normAutofit/>
          </a:bodyPr>
          <a:lstStyle/>
          <a:p>
            <a:pPr marL="0" indent="0">
              <a:buNone/>
            </a:pPr>
            <a:r>
              <a:rPr lang="en-US" sz="2600"/>
              <a:t>I found it very hard to find actual data on specific spins on a real roulette wheel at a casino. I am not sure if they keep track of every spin or if they release that data to the public. Because of this, I decided to create my own data. I created an American Roulette Wheel simulation in R. The simulation spun the wheel 100 times and gives back the total winnings. So for example, when I ran the simulation on betting a specific number, if that number did not hit once in the 100 spins, the simulation would show -$100. If it hit 10 times and lost it would show $260. The simulation spun the wheel 100 times for 10,000 trials which totals to 1,000,000 spins.</a:t>
            </a:r>
          </a:p>
        </p:txBody>
      </p:sp>
    </p:spTree>
    <p:extLst>
      <p:ext uri="{BB962C8B-B14F-4D97-AF65-F5344CB8AC3E}">
        <p14:creationId xmlns:p14="http://schemas.microsoft.com/office/powerpoint/2010/main" val="409232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FEFDE55-7CDC-42A1-9794-4DFD3AEB6636}"/>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How did I solve the problem?</a:t>
            </a:r>
          </a:p>
        </p:txBody>
      </p:sp>
      <p:sp>
        <p:nvSpPr>
          <p:cNvPr id="19" name="Rectangle 1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Rectangle 2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CBA288-01C7-4B83-A994-56139EBAA666}"/>
              </a:ext>
            </a:extLst>
          </p:cNvPr>
          <p:cNvSpPr>
            <a:spLocks noGrp="1"/>
          </p:cNvSpPr>
          <p:nvPr>
            <p:ph idx="1"/>
          </p:nvPr>
        </p:nvSpPr>
        <p:spPr>
          <a:xfrm>
            <a:off x="4379709" y="686862"/>
            <a:ext cx="7037591" cy="5475129"/>
          </a:xfrm>
        </p:spPr>
        <p:txBody>
          <a:bodyPr anchor="ctr">
            <a:normAutofit/>
          </a:bodyPr>
          <a:lstStyle/>
          <a:p>
            <a:pPr marL="0" indent="0">
              <a:buNone/>
            </a:pPr>
            <a:r>
              <a:rPr lang="en-US" sz="2600"/>
              <a:t>I decided to test multiple bets because I wanted to find out which of them was the best. The first one I tested was betting black or red. The probability of winning this on an American wheel is 18/38(.474). If the wheel lands on red, you win $1. Next, I tested betting green. The probability of landing on green in 2/38(.052) and if it lands on green, you win $18. Next, I tested betting on a single number. The probability of winning this is 1/38(.026) and if it lands on your number, you win $35. Lastly, I tested betting on two things at once; red or black and even or odd. I hypothesized that this would be the best chance to win because you have 27 chances to win. </a:t>
            </a:r>
          </a:p>
        </p:txBody>
      </p:sp>
    </p:spTree>
    <p:extLst>
      <p:ext uri="{BB962C8B-B14F-4D97-AF65-F5344CB8AC3E}">
        <p14:creationId xmlns:p14="http://schemas.microsoft.com/office/powerpoint/2010/main" val="337160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C48D-5CEB-4F05-808B-F14527D46E23}"/>
              </a:ext>
            </a:extLst>
          </p:cNvPr>
          <p:cNvSpPr>
            <a:spLocks noGrp="1"/>
          </p:cNvSpPr>
          <p:nvPr>
            <p:ph type="title"/>
          </p:nvPr>
        </p:nvSpPr>
        <p:spPr/>
        <p:txBody>
          <a:bodyPr/>
          <a:lstStyle/>
          <a:p>
            <a:r>
              <a:rPr lang="en-US" dirty="0"/>
              <a:t>R Code Used</a:t>
            </a:r>
          </a:p>
        </p:txBody>
      </p:sp>
      <p:sp>
        <p:nvSpPr>
          <p:cNvPr id="3" name="Content Placeholder 2">
            <a:extLst>
              <a:ext uri="{FF2B5EF4-FFF2-40B4-BE49-F238E27FC236}">
                <a16:creationId xmlns:a16="http://schemas.microsoft.com/office/drawing/2014/main" id="{921ADB93-9A8E-4B42-A8AF-6F8870EA3C23}"/>
              </a:ext>
            </a:extLst>
          </p:cNvPr>
          <p:cNvSpPr>
            <a:spLocks noGrp="1"/>
          </p:cNvSpPr>
          <p:nvPr>
            <p:ph idx="1"/>
          </p:nvPr>
        </p:nvSpPr>
        <p:spPr/>
        <p:txBody>
          <a:bodyPr>
            <a:normAutofit fontScale="55000" lnSpcReduction="20000"/>
          </a:bodyPr>
          <a:lstStyle/>
          <a:p>
            <a:pPr marL="0" indent="0">
              <a:buNone/>
            </a:pPr>
            <a:r>
              <a:rPr lang="en-US" dirty="0" err="1"/>
              <a:t>set.seed</a:t>
            </a:r>
            <a:r>
              <a:rPr lang="en-US" dirty="0"/>
              <a:t>(12543)</a:t>
            </a:r>
          </a:p>
          <a:p>
            <a:pPr marL="0" indent="0">
              <a:buNone/>
            </a:pPr>
            <a:r>
              <a:rPr lang="en-US" dirty="0" err="1"/>
              <a:t>p_win</a:t>
            </a:r>
            <a:r>
              <a:rPr lang="en-US" dirty="0"/>
              <a:t> &lt;- 1/38 #Edited for probability of each bet#</a:t>
            </a:r>
          </a:p>
          <a:p>
            <a:pPr marL="0" indent="0">
              <a:buNone/>
            </a:pPr>
            <a:r>
              <a:rPr lang="en-US" dirty="0" err="1"/>
              <a:t>p_lose</a:t>
            </a:r>
            <a:r>
              <a:rPr lang="en-US" dirty="0"/>
              <a:t> &lt;- 37/38</a:t>
            </a:r>
          </a:p>
          <a:p>
            <a:pPr marL="0" indent="0">
              <a:buNone/>
            </a:pPr>
            <a:r>
              <a:rPr lang="en-US" dirty="0"/>
              <a:t>n &lt;- 100</a:t>
            </a:r>
          </a:p>
          <a:p>
            <a:pPr marL="0" indent="0">
              <a:buNone/>
            </a:pPr>
            <a:r>
              <a:rPr lang="en-US" dirty="0"/>
              <a:t>B &lt;- 10000</a:t>
            </a:r>
          </a:p>
          <a:p>
            <a:pPr marL="0" indent="0">
              <a:buNone/>
            </a:pPr>
            <a:r>
              <a:rPr lang="en-US" dirty="0"/>
              <a:t>test &lt;- replicate(B,{</a:t>
            </a:r>
          </a:p>
          <a:p>
            <a:pPr marL="0" indent="0">
              <a:buNone/>
            </a:pPr>
            <a:r>
              <a:rPr lang="en-US" dirty="0"/>
              <a:t>X &lt;- sample (c(35,-1), size = n, replace = TRUE, prob = c(</a:t>
            </a:r>
            <a:r>
              <a:rPr lang="en-US" dirty="0" err="1"/>
              <a:t>p_win</a:t>
            </a:r>
            <a:r>
              <a:rPr lang="en-US" dirty="0"/>
              <a:t>, </a:t>
            </a:r>
            <a:r>
              <a:rPr lang="en-US" dirty="0" err="1"/>
              <a:t>p_lose</a:t>
            </a:r>
            <a:r>
              <a:rPr lang="en-US" dirty="0"/>
              <a:t>))</a:t>
            </a:r>
          </a:p>
          <a:p>
            <a:pPr marL="0" indent="0">
              <a:buNone/>
            </a:pPr>
            <a:r>
              <a:rPr lang="en-US" dirty="0"/>
              <a:t>sum(X)</a:t>
            </a:r>
          </a:p>
          <a:p>
            <a:pPr marL="0" indent="0">
              <a:buNone/>
            </a:pPr>
            <a:r>
              <a:rPr lang="en-US" dirty="0"/>
              <a:t>}) #edited for winnings of each bet in c(#, #)#</a:t>
            </a:r>
          </a:p>
          <a:p>
            <a:pPr marL="0" indent="0">
              <a:buNone/>
            </a:pPr>
            <a:r>
              <a:rPr lang="en-US" dirty="0"/>
              <a:t>mean(test)</a:t>
            </a:r>
          </a:p>
          <a:p>
            <a:pPr marL="0" indent="0">
              <a:buNone/>
            </a:pPr>
            <a:r>
              <a:rPr lang="en-US" dirty="0" err="1"/>
              <a:t>sd</a:t>
            </a:r>
            <a:r>
              <a:rPr lang="en-US" dirty="0"/>
              <a:t>(test)</a:t>
            </a:r>
          </a:p>
          <a:p>
            <a:pPr marL="0" indent="0">
              <a:buNone/>
            </a:pPr>
            <a:r>
              <a:rPr lang="en-US" dirty="0"/>
              <a:t>hist(test)</a:t>
            </a:r>
          </a:p>
          <a:p>
            <a:pPr marL="0" indent="0">
              <a:buNone/>
            </a:pPr>
            <a:r>
              <a:rPr lang="en-US" dirty="0"/>
              <a:t>stem(test)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51990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25FCE169-4276-4005-8C82-CCC9C80C4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461736"/>
            <a:ext cx="6675119" cy="186629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C5FA18-7CA0-4A61-BC10-0FBD5EFBB9B9}"/>
              </a:ext>
            </a:extLst>
          </p:cNvPr>
          <p:cNvSpPr>
            <a:spLocks noGrp="1"/>
          </p:cNvSpPr>
          <p:nvPr>
            <p:ph type="title"/>
          </p:nvPr>
        </p:nvSpPr>
        <p:spPr>
          <a:xfrm>
            <a:off x="730155" y="730155"/>
            <a:ext cx="6090743" cy="1422871"/>
          </a:xfrm>
        </p:spPr>
        <p:txBody>
          <a:bodyPr>
            <a:normAutofit/>
          </a:bodyPr>
          <a:lstStyle/>
          <a:p>
            <a:r>
              <a:rPr lang="en-US">
                <a:solidFill>
                  <a:srgbClr val="FFFFFF"/>
                </a:solidFill>
              </a:rPr>
              <a:t>What did I find out</a:t>
            </a:r>
          </a:p>
        </p:txBody>
      </p:sp>
      <p:sp>
        <p:nvSpPr>
          <p:cNvPr id="18"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467575"/>
            <a:ext cx="214884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990" y="471340"/>
            <a:ext cx="2148840" cy="1856689"/>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76301"/>
            <a:ext cx="6675119" cy="3922777"/>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4C2469-6CD8-4E41-833A-7525B89A2E3E}"/>
              </a:ext>
            </a:extLst>
          </p:cNvPr>
          <p:cNvSpPr>
            <a:spLocks noGrp="1"/>
          </p:cNvSpPr>
          <p:nvPr>
            <p:ph idx="1"/>
          </p:nvPr>
        </p:nvSpPr>
        <p:spPr>
          <a:xfrm>
            <a:off x="786384" y="2717021"/>
            <a:ext cx="6034514" cy="3410824"/>
          </a:xfrm>
        </p:spPr>
        <p:txBody>
          <a:bodyPr anchor="ctr">
            <a:normAutofit/>
          </a:bodyPr>
          <a:lstStyle/>
          <a:p>
            <a:pPr marL="0" indent="0">
              <a:buNone/>
            </a:pPr>
            <a:r>
              <a:rPr lang="en-US" sz="2000" dirty="0"/>
              <a:t>Firstly, I found out Roulette is not a good game to play if you are trying to make money. All of the bets averaged negative returns though all of them did show very large standard deviations which shows the opportunity for great returns. All of the tests were around -$5 for average returns but all had very large standard deviations. </a:t>
            </a:r>
          </a:p>
        </p:txBody>
      </p:sp>
      <p:sp>
        <p:nvSpPr>
          <p:cNvPr id="17" name="Rectangle 16">
            <a:extLst>
              <a:ext uri="{FF2B5EF4-FFF2-40B4-BE49-F238E27FC236}">
                <a16:creationId xmlns:a16="http://schemas.microsoft.com/office/drawing/2014/main" id="{01955DCA-E99D-4678-99DB-8075105C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9951" y="2480956"/>
            <a:ext cx="4453128" cy="3922776"/>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4">
            <a:extLst>
              <a:ext uri="{FF2B5EF4-FFF2-40B4-BE49-F238E27FC236}">
                <a16:creationId xmlns:a16="http://schemas.microsoft.com/office/drawing/2014/main" id="{D5FC5135-B2AD-4015-97DC-31C070F59D18}"/>
              </a:ext>
            </a:extLst>
          </p:cNvPr>
          <p:cNvGraphicFramePr>
            <a:graphicFrameLocks noGrp="1"/>
          </p:cNvGraphicFramePr>
          <p:nvPr>
            <p:extLst>
              <p:ext uri="{D42A27DB-BD31-4B8C-83A1-F6EECF244321}">
                <p14:modId xmlns:p14="http://schemas.microsoft.com/office/powerpoint/2010/main" val="3804561775"/>
              </p:ext>
            </p:extLst>
          </p:nvPr>
        </p:nvGraphicFramePr>
        <p:xfrm>
          <a:off x="7517695" y="3060902"/>
          <a:ext cx="3977641" cy="2766101"/>
        </p:xfrm>
        <a:graphic>
          <a:graphicData uri="http://schemas.openxmlformats.org/drawingml/2006/table">
            <a:tbl>
              <a:tblPr firstRow="1" bandRow="1">
                <a:tableStyleId>{5C22544A-7EE6-4342-B048-85BDC9FD1C3A}</a:tableStyleId>
              </a:tblPr>
              <a:tblGrid>
                <a:gridCol w="1431073">
                  <a:extLst>
                    <a:ext uri="{9D8B030D-6E8A-4147-A177-3AD203B41FA5}">
                      <a16:colId xmlns:a16="http://schemas.microsoft.com/office/drawing/2014/main" val="3651661458"/>
                    </a:ext>
                  </a:extLst>
                </a:gridCol>
                <a:gridCol w="1177239">
                  <a:extLst>
                    <a:ext uri="{9D8B030D-6E8A-4147-A177-3AD203B41FA5}">
                      <a16:colId xmlns:a16="http://schemas.microsoft.com/office/drawing/2014/main" val="1279801444"/>
                    </a:ext>
                  </a:extLst>
                </a:gridCol>
                <a:gridCol w="1369329">
                  <a:extLst>
                    <a:ext uri="{9D8B030D-6E8A-4147-A177-3AD203B41FA5}">
                      <a16:colId xmlns:a16="http://schemas.microsoft.com/office/drawing/2014/main" val="1219053625"/>
                    </a:ext>
                  </a:extLst>
                </a:gridCol>
              </a:tblGrid>
              <a:tr h="731041">
                <a:tc>
                  <a:txBody>
                    <a:bodyPr/>
                    <a:lstStyle/>
                    <a:p>
                      <a:r>
                        <a:rPr lang="en-US" sz="1900"/>
                        <a:t>Bet</a:t>
                      </a:r>
                    </a:p>
                  </a:txBody>
                  <a:tcPr marL="98789" marR="98789" marT="49395" marB="49395"/>
                </a:tc>
                <a:tc>
                  <a:txBody>
                    <a:bodyPr/>
                    <a:lstStyle/>
                    <a:p>
                      <a:r>
                        <a:rPr lang="en-US" sz="1900"/>
                        <a:t>Mean</a:t>
                      </a:r>
                    </a:p>
                  </a:txBody>
                  <a:tcPr marL="98789" marR="98789" marT="49395" marB="49395"/>
                </a:tc>
                <a:tc>
                  <a:txBody>
                    <a:bodyPr/>
                    <a:lstStyle/>
                    <a:p>
                      <a:r>
                        <a:rPr lang="en-US" sz="1900"/>
                        <a:t>Standard Deviation</a:t>
                      </a:r>
                    </a:p>
                  </a:txBody>
                  <a:tcPr marL="98789" marR="98789" marT="49395" marB="49395"/>
                </a:tc>
                <a:extLst>
                  <a:ext uri="{0D108BD9-81ED-4DB2-BD59-A6C34878D82A}">
                    <a16:rowId xmlns:a16="http://schemas.microsoft.com/office/drawing/2014/main" val="4078777150"/>
                  </a:ext>
                </a:extLst>
              </a:tr>
              <a:tr h="434673">
                <a:tc>
                  <a:txBody>
                    <a:bodyPr/>
                    <a:lstStyle/>
                    <a:p>
                      <a:r>
                        <a:rPr lang="en-US" sz="1900"/>
                        <a:t>Color</a:t>
                      </a:r>
                    </a:p>
                  </a:txBody>
                  <a:tcPr marL="98789" marR="98789" marT="49395" marB="49395"/>
                </a:tc>
                <a:tc>
                  <a:txBody>
                    <a:bodyPr/>
                    <a:lstStyle/>
                    <a:p>
                      <a:r>
                        <a:rPr lang="en-US" sz="1900"/>
                        <a:t>-$5.23</a:t>
                      </a:r>
                    </a:p>
                  </a:txBody>
                  <a:tcPr marL="98789" marR="98789" marT="49395" marB="49395"/>
                </a:tc>
                <a:tc>
                  <a:txBody>
                    <a:bodyPr/>
                    <a:lstStyle/>
                    <a:p>
                      <a:r>
                        <a:rPr lang="en-US" sz="1900"/>
                        <a:t>$10.05</a:t>
                      </a:r>
                    </a:p>
                  </a:txBody>
                  <a:tcPr marL="98789" marR="98789" marT="49395" marB="49395"/>
                </a:tc>
                <a:extLst>
                  <a:ext uri="{0D108BD9-81ED-4DB2-BD59-A6C34878D82A}">
                    <a16:rowId xmlns:a16="http://schemas.microsoft.com/office/drawing/2014/main" val="3272301728"/>
                  </a:ext>
                </a:extLst>
              </a:tr>
              <a:tr h="434673">
                <a:tc>
                  <a:txBody>
                    <a:bodyPr/>
                    <a:lstStyle/>
                    <a:p>
                      <a:r>
                        <a:rPr lang="en-US" sz="1900"/>
                        <a:t>Number</a:t>
                      </a:r>
                    </a:p>
                  </a:txBody>
                  <a:tcPr marL="98789" marR="98789" marT="49395" marB="493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a:t>-$5.44</a:t>
                      </a:r>
                    </a:p>
                  </a:txBody>
                  <a:tcPr marL="98789" marR="98789" marT="49395" marB="49395"/>
                </a:tc>
                <a:tc>
                  <a:txBody>
                    <a:bodyPr/>
                    <a:lstStyle/>
                    <a:p>
                      <a:r>
                        <a:rPr lang="en-US" sz="1900"/>
                        <a:t>$57.49</a:t>
                      </a:r>
                    </a:p>
                  </a:txBody>
                  <a:tcPr marL="98789" marR="98789" marT="49395" marB="49395"/>
                </a:tc>
                <a:extLst>
                  <a:ext uri="{0D108BD9-81ED-4DB2-BD59-A6C34878D82A}">
                    <a16:rowId xmlns:a16="http://schemas.microsoft.com/office/drawing/2014/main" val="1825676242"/>
                  </a:ext>
                </a:extLst>
              </a:tr>
              <a:tr h="434673">
                <a:tc>
                  <a:txBody>
                    <a:bodyPr/>
                    <a:lstStyle/>
                    <a:p>
                      <a:r>
                        <a:rPr lang="en-US" sz="1900"/>
                        <a:t>Green</a:t>
                      </a:r>
                    </a:p>
                  </a:txBody>
                  <a:tcPr marL="98789" marR="98789" marT="49395" marB="49395"/>
                </a:tc>
                <a:tc>
                  <a:txBody>
                    <a:bodyPr/>
                    <a:lstStyle/>
                    <a:p>
                      <a:r>
                        <a:rPr lang="en-US" sz="1900"/>
                        <a:t>-$4.42</a:t>
                      </a:r>
                    </a:p>
                  </a:txBody>
                  <a:tcPr marL="98789" marR="98789" marT="49395" marB="49395"/>
                </a:tc>
                <a:tc>
                  <a:txBody>
                    <a:bodyPr/>
                    <a:lstStyle/>
                    <a:p>
                      <a:r>
                        <a:rPr lang="en-US" sz="1900"/>
                        <a:t>$40.20</a:t>
                      </a:r>
                    </a:p>
                  </a:txBody>
                  <a:tcPr marL="98789" marR="98789" marT="49395" marB="49395"/>
                </a:tc>
                <a:extLst>
                  <a:ext uri="{0D108BD9-81ED-4DB2-BD59-A6C34878D82A}">
                    <a16:rowId xmlns:a16="http://schemas.microsoft.com/office/drawing/2014/main" val="3486389733"/>
                  </a:ext>
                </a:extLst>
              </a:tr>
              <a:tr h="731041">
                <a:tc>
                  <a:txBody>
                    <a:bodyPr/>
                    <a:lstStyle/>
                    <a:p>
                      <a:r>
                        <a:rPr lang="en-US" sz="1900"/>
                        <a:t>Number + Even</a:t>
                      </a:r>
                    </a:p>
                  </a:txBody>
                  <a:tcPr marL="98789" marR="98789" marT="49395" marB="49395"/>
                </a:tc>
                <a:tc>
                  <a:txBody>
                    <a:bodyPr/>
                    <a:lstStyle/>
                    <a:p>
                      <a:r>
                        <a:rPr lang="en-US" sz="1900"/>
                        <a:t>-$33.70</a:t>
                      </a:r>
                    </a:p>
                  </a:txBody>
                  <a:tcPr marL="98789" marR="98789" marT="49395" marB="49395"/>
                </a:tc>
                <a:tc>
                  <a:txBody>
                    <a:bodyPr/>
                    <a:lstStyle/>
                    <a:p>
                      <a:r>
                        <a:rPr lang="en-US" sz="1900"/>
                        <a:t>$12.91</a:t>
                      </a:r>
                    </a:p>
                  </a:txBody>
                  <a:tcPr marL="98789" marR="98789" marT="49395" marB="49395"/>
                </a:tc>
                <a:extLst>
                  <a:ext uri="{0D108BD9-81ED-4DB2-BD59-A6C34878D82A}">
                    <a16:rowId xmlns:a16="http://schemas.microsoft.com/office/drawing/2014/main" val="667133506"/>
                  </a:ext>
                </a:extLst>
              </a:tr>
            </a:tbl>
          </a:graphicData>
        </a:graphic>
      </p:graphicFrame>
    </p:spTree>
    <p:extLst>
      <p:ext uri="{BB962C8B-B14F-4D97-AF65-F5344CB8AC3E}">
        <p14:creationId xmlns:p14="http://schemas.microsoft.com/office/powerpoint/2010/main" val="153856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7862-061D-453C-A017-15A20DB3C0C5}"/>
              </a:ext>
            </a:extLst>
          </p:cNvPr>
          <p:cNvSpPr>
            <a:spLocks noGrp="1"/>
          </p:cNvSpPr>
          <p:nvPr>
            <p:ph type="title"/>
          </p:nvPr>
        </p:nvSpPr>
        <p:spPr/>
        <p:txBody>
          <a:bodyPr/>
          <a:lstStyle/>
          <a:p>
            <a:pPr algn="ctr"/>
            <a:r>
              <a:rPr lang="en-US" dirty="0"/>
              <a:t>Histograms</a:t>
            </a:r>
          </a:p>
        </p:txBody>
      </p:sp>
      <p:sp>
        <p:nvSpPr>
          <p:cNvPr id="3" name="Text Placeholder 2">
            <a:extLst>
              <a:ext uri="{FF2B5EF4-FFF2-40B4-BE49-F238E27FC236}">
                <a16:creationId xmlns:a16="http://schemas.microsoft.com/office/drawing/2014/main" id="{300659C0-08E5-4F95-9E4D-648A066228E1}"/>
              </a:ext>
            </a:extLst>
          </p:cNvPr>
          <p:cNvSpPr>
            <a:spLocks noGrp="1"/>
          </p:cNvSpPr>
          <p:nvPr>
            <p:ph type="body" idx="1"/>
          </p:nvPr>
        </p:nvSpPr>
        <p:spPr/>
        <p:txBody>
          <a:bodyPr/>
          <a:lstStyle/>
          <a:p>
            <a:pPr algn="ctr"/>
            <a:r>
              <a:rPr lang="en-US" dirty="0"/>
              <a:t>Color</a:t>
            </a:r>
          </a:p>
        </p:txBody>
      </p:sp>
      <p:pic>
        <p:nvPicPr>
          <p:cNvPr id="8" name="Content Placeholder 7">
            <a:extLst>
              <a:ext uri="{FF2B5EF4-FFF2-40B4-BE49-F238E27FC236}">
                <a16:creationId xmlns:a16="http://schemas.microsoft.com/office/drawing/2014/main" id="{99007503-1A07-403D-B0B0-7B65D42450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73007" y="2505075"/>
            <a:ext cx="3691348" cy="3684588"/>
          </a:xfrm>
        </p:spPr>
      </p:pic>
      <p:sp>
        <p:nvSpPr>
          <p:cNvPr id="5" name="Text Placeholder 4">
            <a:extLst>
              <a:ext uri="{FF2B5EF4-FFF2-40B4-BE49-F238E27FC236}">
                <a16:creationId xmlns:a16="http://schemas.microsoft.com/office/drawing/2014/main" id="{8E442AA9-6BF6-4CF0-A052-24C0343218D9}"/>
              </a:ext>
            </a:extLst>
          </p:cNvPr>
          <p:cNvSpPr>
            <a:spLocks noGrp="1"/>
          </p:cNvSpPr>
          <p:nvPr>
            <p:ph type="body" sz="quarter" idx="3"/>
          </p:nvPr>
        </p:nvSpPr>
        <p:spPr/>
        <p:txBody>
          <a:bodyPr/>
          <a:lstStyle/>
          <a:p>
            <a:pPr algn="ctr"/>
            <a:r>
              <a:rPr lang="en-US" dirty="0"/>
              <a:t>Number</a:t>
            </a:r>
          </a:p>
        </p:txBody>
      </p:sp>
      <p:pic>
        <p:nvPicPr>
          <p:cNvPr id="10" name="Content Placeholder 9">
            <a:extLst>
              <a:ext uri="{FF2B5EF4-FFF2-40B4-BE49-F238E27FC236}">
                <a16:creationId xmlns:a16="http://schemas.microsoft.com/office/drawing/2014/main" id="{C3F2B6C1-A7E0-4119-8BDD-7CEB0000CFE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8120" y="2505075"/>
            <a:ext cx="3691348" cy="3684588"/>
          </a:xfrm>
        </p:spPr>
      </p:pic>
    </p:spTree>
    <p:extLst>
      <p:ext uri="{BB962C8B-B14F-4D97-AF65-F5344CB8AC3E}">
        <p14:creationId xmlns:p14="http://schemas.microsoft.com/office/powerpoint/2010/main" val="43664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1256</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Monte Carlo Simulation of American Roulette in R</vt:lpstr>
      <vt:lpstr>Abstract – What did I do in a Nutshell</vt:lpstr>
      <vt:lpstr>Introduction</vt:lpstr>
      <vt:lpstr>Monte Carlo Procedure</vt:lpstr>
      <vt:lpstr>How did I solve the problem?</vt:lpstr>
      <vt:lpstr>How did I solve the problem?</vt:lpstr>
      <vt:lpstr>R Code Used</vt:lpstr>
      <vt:lpstr>What did I find out</vt:lpstr>
      <vt:lpstr>Histograms</vt:lpstr>
      <vt:lpstr>Histograms</vt:lpstr>
      <vt:lpstr>Stem and Leaf Plots</vt:lpstr>
      <vt:lpstr>Stem and Leaf Plots</vt:lpstr>
      <vt:lpstr>Discussion</vt:lpstr>
      <vt:lpstr>Discussion</vt:lpstr>
      <vt:lpstr>Work that helped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Simulation of American Roulette in R</dc:title>
  <dc:creator>Matthew Wechsler</dc:creator>
  <cp:lastModifiedBy>Matthew Wechsler</cp:lastModifiedBy>
  <cp:revision>1</cp:revision>
  <dcterms:created xsi:type="dcterms:W3CDTF">2020-04-20T16:23:31Z</dcterms:created>
  <dcterms:modified xsi:type="dcterms:W3CDTF">2020-04-20T16:29:24Z</dcterms:modified>
</cp:coreProperties>
</file>