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4EBE15"/>
    <a:srgbClr val="5AD918"/>
    <a:srgbClr val="2FD912"/>
    <a:srgbClr val="E7FFCE"/>
    <a:srgbClr val="CEFF9D"/>
    <a:srgbClr val="ABFF56"/>
    <a:srgbClr val="D4BA01"/>
    <a:srgbClr val="DAC11E"/>
    <a:srgbClr val="DEF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719"/>
  </p:normalViewPr>
  <p:slideViewPr>
    <p:cSldViewPr snapToGrid="0" snapToObjects="1">
      <p:cViewPr>
        <p:scale>
          <a:sx n="25" d="100"/>
          <a:sy n="25" d="100"/>
        </p:scale>
        <p:origin x="2280" y="1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aron/Downloads/ergodicity_experimen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aron/Downloads/ergodicity_experiment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aron/Downloads/ergodicity_experiment_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Probability of Choosing B vs. Horizon (Additive)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Sheet1!$V$12</c:f>
              <c:strCache>
                <c:ptCount val="1"/>
                <c:pt idx="0">
                  <c:v>Observed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Sheet1!$U$13:$U$20</c:f>
              <c:numCache>
                <c:formatCode>General</c:formatCode>
                <c:ptCount val="8"/>
                <c:pt idx="0">
                  <c:v>1</c:v>
                </c:pt>
                <c:pt idx="1">
                  <c:v>2</c:v>
                </c:pt>
                <c:pt idx="2">
                  <c:v>3</c:v>
                </c:pt>
                <c:pt idx="3">
                  <c:v>4</c:v>
                </c:pt>
                <c:pt idx="4">
                  <c:v>4</c:v>
                </c:pt>
                <c:pt idx="5">
                  <c:v>5</c:v>
                </c:pt>
                <c:pt idx="6">
                  <c:v>6</c:v>
                </c:pt>
                <c:pt idx="7">
                  <c:v>7</c:v>
                </c:pt>
              </c:numCache>
            </c:numRef>
          </c:xVal>
          <c:yVal>
            <c:numRef>
              <c:f>Sheet1!$V$13:$V$20</c:f>
              <c:numCache>
                <c:formatCode>General</c:formatCode>
                <c:ptCount val="8"/>
                <c:pt idx="0">
                  <c:v>5.9829059830000003E-2</c:v>
                </c:pt>
                <c:pt idx="1">
                  <c:v>0.1068376068</c:v>
                </c:pt>
                <c:pt idx="2">
                  <c:v>0.17094017089999999</c:v>
                </c:pt>
                <c:pt idx="3">
                  <c:v>0.55128205129999996</c:v>
                </c:pt>
                <c:pt idx="4">
                  <c:v>0.55128205129999996</c:v>
                </c:pt>
                <c:pt idx="5">
                  <c:v>0.8461538462</c:v>
                </c:pt>
                <c:pt idx="6">
                  <c:v>0.70512820509999996</c:v>
                </c:pt>
                <c:pt idx="7">
                  <c:v>0.89316239320000002</c:v>
                </c:pt>
              </c:numCache>
            </c:numRef>
          </c:yVal>
          <c:smooth val="0"/>
          <c:extLst>
            <c:ext xmlns:c16="http://schemas.microsoft.com/office/drawing/2014/chart" uri="{C3380CC4-5D6E-409C-BE32-E72D297353CC}">
              <c16:uniqueId val="{00000000-2290-434B-8EB6-68D52EBD3F8B}"/>
            </c:ext>
          </c:extLst>
        </c:ser>
        <c:ser>
          <c:idx val="1"/>
          <c:order val="1"/>
          <c:tx>
            <c:strRef>
              <c:f>Sheet1!$W$12</c:f>
              <c:strCache>
                <c:ptCount val="1"/>
                <c:pt idx="0">
                  <c:v>Predicted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Sheet1!$U$13:$U$20</c:f>
              <c:numCache>
                <c:formatCode>General</c:formatCode>
                <c:ptCount val="8"/>
                <c:pt idx="0">
                  <c:v>1</c:v>
                </c:pt>
                <c:pt idx="1">
                  <c:v>2</c:v>
                </c:pt>
                <c:pt idx="2">
                  <c:v>3</c:v>
                </c:pt>
                <c:pt idx="3">
                  <c:v>4</c:v>
                </c:pt>
                <c:pt idx="4">
                  <c:v>4</c:v>
                </c:pt>
                <c:pt idx="5">
                  <c:v>5</c:v>
                </c:pt>
                <c:pt idx="6">
                  <c:v>6</c:v>
                </c:pt>
                <c:pt idx="7">
                  <c:v>7</c:v>
                </c:pt>
              </c:numCache>
            </c:numRef>
          </c:xVal>
          <c:yVal>
            <c:numRef>
              <c:f>Sheet1!$W$13:$W$20</c:f>
              <c:numCache>
                <c:formatCode>General</c:formatCode>
                <c:ptCount val="8"/>
                <c:pt idx="0">
                  <c:v>0</c:v>
                </c:pt>
                <c:pt idx="1">
                  <c:v>0</c:v>
                </c:pt>
                <c:pt idx="2">
                  <c:v>0</c:v>
                </c:pt>
                <c:pt idx="3">
                  <c:v>0</c:v>
                </c:pt>
                <c:pt idx="4">
                  <c:v>1</c:v>
                </c:pt>
                <c:pt idx="5">
                  <c:v>1</c:v>
                </c:pt>
                <c:pt idx="6">
                  <c:v>1</c:v>
                </c:pt>
                <c:pt idx="7">
                  <c:v>1</c:v>
                </c:pt>
              </c:numCache>
            </c:numRef>
          </c:yVal>
          <c:smooth val="0"/>
          <c:extLst>
            <c:ext xmlns:c16="http://schemas.microsoft.com/office/drawing/2014/chart" uri="{C3380CC4-5D6E-409C-BE32-E72D297353CC}">
              <c16:uniqueId val="{00000001-2290-434B-8EB6-68D52EBD3F8B}"/>
            </c:ext>
          </c:extLst>
        </c:ser>
        <c:dLbls>
          <c:showLegendKey val="0"/>
          <c:showVal val="0"/>
          <c:showCatName val="0"/>
          <c:showSerName val="0"/>
          <c:showPercent val="0"/>
          <c:showBubbleSize val="0"/>
        </c:dLbls>
        <c:axId val="1009462328"/>
        <c:axId val="1009467320"/>
      </c:scatterChart>
      <c:valAx>
        <c:axId val="1009462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Horizon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9467320"/>
        <c:crosses val="autoZero"/>
        <c:crossBetween val="midCat"/>
      </c:valAx>
      <c:valAx>
        <c:axId val="1009467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 of Choosing B</a:t>
                </a:r>
              </a:p>
            </c:rich>
          </c:tx>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94623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Probability of Choosing B vs. Horizon (Multiplicative)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Sheet1!$V$23</c:f>
              <c:strCache>
                <c:ptCount val="1"/>
                <c:pt idx="0">
                  <c:v>Observed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Sheet1!$U$24:$U$31</c:f>
              <c:numCache>
                <c:formatCode>General</c:formatCode>
                <c:ptCount val="8"/>
                <c:pt idx="0">
                  <c:v>3</c:v>
                </c:pt>
                <c:pt idx="1">
                  <c:v>4</c:v>
                </c:pt>
                <c:pt idx="2">
                  <c:v>5</c:v>
                </c:pt>
                <c:pt idx="3">
                  <c:v>6</c:v>
                </c:pt>
                <c:pt idx="4">
                  <c:v>6</c:v>
                </c:pt>
                <c:pt idx="5">
                  <c:v>7</c:v>
                </c:pt>
                <c:pt idx="6">
                  <c:v>8</c:v>
                </c:pt>
                <c:pt idx="7">
                  <c:v>9</c:v>
                </c:pt>
              </c:numCache>
            </c:numRef>
          </c:xVal>
          <c:yVal>
            <c:numRef>
              <c:f>Sheet1!$V$24:$V$31</c:f>
              <c:numCache>
                <c:formatCode>General</c:formatCode>
                <c:ptCount val="8"/>
                <c:pt idx="0">
                  <c:v>0.27142857139999998</c:v>
                </c:pt>
                <c:pt idx="1">
                  <c:v>0.53809523810000004</c:v>
                </c:pt>
                <c:pt idx="2">
                  <c:v>0.5904761905</c:v>
                </c:pt>
                <c:pt idx="3">
                  <c:v>0.64285714289999996</c:v>
                </c:pt>
                <c:pt idx="4">
                  <c:v>0.64285714289999996</c:v>
                </c:pt>
                <c:pt idx="5">
                  <c:v>0.78571428570000001</c:v>
                </c:pt>
                <c:pt idx="6">
                  <c:v>0.85714285710000004</c:v>
                </c:pt>
                <c:pt idx="7">
                  <c:v>0.680952381</c:v>
                </c:pt>
              </c:numCache>
            </c:numRef>
          </c:yVal>
          <c:smooth val="0"/>
          <c:extLst>
            <c:ext xmlns:c16="http://schemas.microsoft.com/office/drawing/2014/chart" uri="{C3380CC4-5D6E-409C-BE32-E72D297353CC}">
              <c16:uniqueId val="{00000000-8B6D-5146-B9C2-24320F418FEE}"/>
            </c:ext>
          </c:extLst>
        </c:ser>
        <c:ser>
          <c:idx val="1"/>
          <c:order val="1"/>
          <c:tx>
            <c:strRef>
              <c:f>Sheet1!$W$23</c:f>
              <c:strCache>
                <c:ptCount val="1"/>
                <c:pt idx="0">
                  <c:v>Predicted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Sheet1!$U$24:$U$31</c:f>
              <c:numCache>
                <c:formatCode>General</c:formatCode>
                <c:ptCount val="8"/>
                <c:pt idx="0">
                  <c:v>3</c:v>
                </c:pt>
                <c:pt idx="1">
                  <c:v>4</c:v>
                </c:pt>
                <c:pt idx="2">
                  <c:v>5</c:v>
                </c:pt>
                <c:pt idx="3">
                  <c:v>6</c:v>
                </c:pt>
                <c:pt idx="4">
                  <c:v>6</c:v>
                </c:pt>
                <c:pt idx="5">
                  <c:v>7</c:v>
                </c:pt>
                <c:pt idx="6">
                  <c:v>8</c:v>
                </c:pt>
                <c:pt idx="7">
                  <c:v>9</c:v>
                </c:pt>
              </c:numCache>
            </c:numRef>
          </c:xVal>
          <c:yVal>
            <c:numRef>
              <c:f>Sheet1!$W$24:$W$31</c:f>
              <c:numCache>
                <c:formatCode>General</c:formatCode>
                <c:ptCount val="8"/>
                <c:pt idx="0">
                  <c:v>0</c:v>
                </c:pt>
                <c:pt idx="1">
                  <c:v>0</c:v>
                </c:pt>
                <c:pt idx="2">
                  <c:v>0</c:v>
                </c:pt>
                <c:pt idx="3">
                  <c:v>0</c:v>
                </c:pt>
                <c:pt idx="4">
                  <c:v>1</c:v>
                </c:pt>
                <c:pt idx="5">
                  <c:v>1</c:v>
                </c:pt>
                <c:pt idx="6">
                  <c:v>1</c:v>
                </c:pt>
                <c:pt idx="7">
                  <c:v>1</c:v>
                </c:pt>
              </c:numCache>
            </c:numRef>
          </c:yVal>
          <c:smooth val="0"/>
          <c:extLst>
            <c:ext xmlns:c16="http://schemas.microsoft.com/office/drawing/2014/chart" uri="{C3380CC4-5D6E-409C-BE32-E72D297353CC}">
              <c16:uniqueId val="{00000001-8B6D-5146-B9C2-24320F418FEE}"/>
            </c:ext>
          </c:extLst>
        </c:ser>
        <c:dLbls>
          <c:showLegendKey val="0"/>
          <c:showVal val="0"/>
          <c:showCatName val="0"/>
          <c:showSerName val="0"/>
          <c:showPercent val="0"/>
          <c:showBubbleSize val="0"/>
        </c:dLbls>
        <c:axId val="990605976"/>
        <c:axId val="990615960"/>
      </c:scatterChart>
      <c:valAx>
        <c:axId val="990605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Horizon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615960"/>
        <c:crosses val="autoZero"/>
        <c:crossBetween val="midCat"/>
      </c:valAx>
      <c:valAx>
        <c:axId val="990615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 of Choosing B</a:t>
                </a:r>
              </a:p>
            </c:rich>
          </c:tx>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6059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Probability of Choosing B vs. Horizon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Sheet1!$AB$1</c:f>
              <c:strCache>
                <c:ptCount val="1"/>
                <c:pt idx="0">
                  <c:v>Prob B Add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Sheet1!$AA$2:$AA$12</c:f>
              <c:numCache>
                <c:formatCode>General</c:formatCode>
                <c:ptCount val="11"/>
                <c:pt idx="0">
                  <c:v>1</c:v>
                </c:pt>
                <c:pt idx="1">
                  <c:v>2</c:v>
                </c:pt>
                <c:pt idx="2">
                  <c:v>3</c:v>
                </c:pt>
                <c:pt idx="3">
                  <c:v>4</c:v>
                </c:pt>
                <c:pt idx="4">
                  <c:v>4</c:v>
                </c:pt>
                <c:pt idx="5">
                  <c:v>5</c:v>
                </c:pt>
                <c:pt idx="6">
                  <c:v>6</c:v>
                </c:pt>
                <c:pt idx="7">
                  <c:v>6</c:v>
                </c:pt>
                <c:pt idx="8">
                  <c:v>7</c:v>
                </c:pt>
                <c:pt idx="9">
                  <c:v>8</c:v>
                </c:pt>
                <c:pt idx="10">
                  <c:v>9</c:v>
                </c:pt>
              </c:numCache>
            </c:numRef>
          </c:xVal>
          <c:yVal>
            <c:numRef>
              <c:f>Sheet1!$AB$2:$AB$12</c:f>
              <c:numCache>
                <c:formatCode>General</c:formatCode>
                <c:ptCount val="11"/>
                <c:pt idx="0">
                  <c:v>5.9829059830000003E-2</c:v>
                </c:pt>
                <c:pt idx="1">
                  <c:v>0.1068376068</c:v>
                </c:pt>
                <c:pt idx="2">
                  <c:v>0.17094017089999999</c:v>
                </c:pt>
                <c:pt idx="3">
                  <c:v>0.55128205129999996</c:v>
                </c:pt>
                <c:pt idx="4">
                  <c:v>0.55128205129999996</c:v>
                </c:pt>
                <c:pt idx="5">
                  <c:v>0.8461538462</c:v>
                </c:pt>
                <c:pt idx="6">
                  <c:v>0.70512820509999996</c:v>
                </c:pt>
                <c:pt idx="7">
                  <c:v>0.70512820509999996</c:v>
                </c:pt>
                <c:pt idx="8">
                  <c:v>0.89316239320000002</c:v>
                </c:pt>
              </c:numCache>
            </c:numRef>
          </c:yVal>
          <c:smooth val="0"/>
          <c:extLst>
            <c:ext xmlns:c16="http://schemas.microsoft.com/office/drawing/2014/chart" uri="{C3380CC4-5D6E-409C-BE32-E72D297353CC}">
              <c16:uniqueId val="{00000000-74B0-1346-B510-C6DDE5AE12C5}"/>
            </c:ext>
          </c:extLst>
        </c:ser>
        <c:ser>
          <c:idx val="1"/>
          <c:order val="1"/>
          <c:tx>
            <c:strRef>
              <c:f>Sheet1!$AC$1</c:f>
              <c:strCache>
                <c:ptCount val="1"/>
                <c:pt idx="0">
                  <c:v>Prob B Mult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Sheet1!$AA$2:$AA$12</c:f>
              <c:numCache>
                <c:formatCode>General</c:formatCode>
                <c:ptCount val="11"/>
                <c:pt idx="0">
                  <c:v>1</c:v>
                </c:pt>
                <c:pt idx="1">
                  <c:v>2</c:v>
                </c:pt>
                <c:pt idx="2">
                  <c:v>3</c:v>
                </c:pt>
                <c:pt idx="3">
                  <c:v>4</c:v>
                </c:pt>
                <c:pt idx="4">
                  <c:v>4</c:v>
                </c:pt>
                <c:pt idx="5">
                  <c:v>5</c:v>
                </c:pt>
                <c:pt idx="6">
                  <c:v>6</c:v>
                </c:pt>
                <c:pt idx="7">
                  <c:v>6</c:v>
                </c:pt>
                <c:pt idx="8">
                  <c:v>7</c:v>
                </c:pt>
                <c:pt idx="9">
                  <c:v>8</c:v>
                </c:pt>
                <c:pt idx="10">
                  <c:v>9</c:v>
                </c:pt>
              </c:numCache>
            </c:numRef>
          </c:xVal>
          <c:yVal>
            <c:numRef>
              <c:f>Sheet1!$AC$2:$AC$12</c:f>
              <c:numCache>
                <c:formatCode>General</c:formatCode>
                <c:ptCount val="11"/>
                <c:pt idx="2">
                  <c:v>0.27142857139999998</c:v>
                </c:pt>
                <c:pt idx="3">
                  <c:v>0.53809523810000004</c:v>
                </c:pt>
                <c:pt idx="4">
                  <c:v>0.53809523810000004</c:v>
                </c:pt>
                <c:pt idx="5">
                  <c:v>0.5904761905</c:v>
                </c:pt>
                <c:pt idx="6">
                  <c:v>0.64285714289999996</c:v>
                </c:pt>
                <c:pt idx="7">
                  <c:v>0.64285714289999996</c:v>
                </c:pt>
                <c:pt idx="8">
                  <c:v>0.78571428570000001</c:v>
                </c:pt>
                <c:pt idx="9">
                  <c:v>0.85714285710000004</c:v>
                </c:pt>
                <c:pt idx="10">
                  <c:v>0.680952381</c:v>
                </c:pt>
              </c:numCache>
            </c:numRef>
          </c:yVal>
          <c:smooth val="0"/>
          <c:extLst>
            <c:ext xmlns:c16="http://schemas.microsoft.com/office/drawing/2014/chart" uri="{C3380CC4-5D6E-409C-BE32-E72D297353CC}">
              <c16:uniqueId val="{00000001-74B0-1346-B510-C6DDE5AE12C5}"/>
            </c:ext>
          </c:extLst>
        </c:ser>
        <c:ser>
          <c:idx val="2"/>
          <c:order val="2"/>
          <c:tx>
            <c:strRef>
              <c:f>Sheet1!$AD$1</c:f>
              <c:strCache>
                <c:ptCount val="1"/>
                <c:pt idx="0">
                  <c:v>Pred Prob B Add</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Sheet1!$AA$2:$AA$12</c:f>
              <c:numCache>
                <c:formatCode>General</c:formatCode>
                <c:ptCount val="11"/>
                <c:pt idx="0">
                  <c:v>1</c:v>
                </c:pt>
                <c:pt idx="1">
                  <c:v>2</c:v>
                </c:pt>
                <c:pt idx="2">
                  <c:v>3</c:v>
                </c:pt>
                <c:pt idx="3">
                  <c:v>4</c:v>
                </c:pt>
                <c:pt idx="4">
                  <c:v>4</c:v>
                </c:pt>
                <c:pt idx="5">
                  <c:v>5</c:v>
                </c:pt>
                <c:pt idx="6">
                  <c:v>6</c:v>
                </c:pt>
                <c:pt idx="7">
                  <c:v>6</c:v>
                </c:pt>
                <c:pt idx="8">
                  <c:v>7</c:v>
                </c:pt>
                <c:pt idx="9">
                  <c:v>8</c:v>
                </c:pt>
                <c:pt idx="10">
                  <c:v>9</c:v>
                </c:pt>
              </c:numCache>
            </c:numRef>
          </c:xVal>
          <c:yVal>
            <c:numRef>
              <c:f>Sheet1!$AD$2:$AD$12</c:f>
              <c:numCache>
                <c:formatCode>General</c:formatCode>
                <c:ptCount val="11"/>
                <c:pt idx="0">
                  <c:v>0</c:v>
                </c:pt>
                <c:pt idx="1">
                  <c:v>0</c:v>
                </c:pt>
                <c:pt idx="2">
                  <c:v>0</c:v>
                </c:pt>
                <c:pt idx="3">
                  <c:v>0</c:v>
                </c:pt>
                <c:pt idx="4">
                  <c:v>1</c:v>
                </c:pt>
                <c:pt idx="5">
                  <c:v>1</c:v>
                </c:pt>
                <c:pt idx="6">
                  <c:v>1</c:v>
                </c:pt>
                <c:pt idx="7">
                  <c:v>1</c:v>
                </c:pt>
                <c:pt idx="8">
                  <c:v>1</c:v>
                </c:pt>
              </c:numCache>
            </c:numRef>
          </c:yVal>
          <c:smooth val="0"/>
          <c:extLst>
            <c:ext xmlns:c16="http://schemas.microsoft.com/office/drawing/2014/chart" uri="{C3380CC4-5D6E-409C-BE32-E72D297353CC}">
              <c16:uniqueId val="{00000002-74B0-1346-B510-C6DDE5AE12C5}"/>
            </c:ext>
          </c:extLst>
        </c:ser>
        <c:ser>
          <c:idx val="3"/>
          <c:order val="3"/>
          <c:tx>
            <c:strRef>
              <c:f>Sheet1!$AE$1</c:f>
              <c:strCache>
                <c:ptCount val="1"/>
                <c:pt idx="0">
                  <c:v>Pred Prob B Mult</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Sheet1!$AA$2:$AA$12</c:f>
              <c:numCache>
                <c:formatCode>General</c:formatCode>
                <c:ptCount val="11"/>
                <c:pt idx="0">
                  <c:v>1</c:v>
                </c:pt>
                <c:pt idx="1">
                  <c:v>2</c:v>
                </c:pt>
                <c:pt idx="2">
                  <c:v>3</c:v>
                </c:pt>
                <c:pt idx="3">
                  <c:v>4</c:v>
                </c:pt>
                <c:pt idx="4">
                  <c:v>4</c:v>
                </c:pt>
                <c:pt idx="5">
                  <c:v>5</c:v>
                </c:pt>
                <c:pt idx="6">
                  <c:v>6</c:v>
                </c:pt>
                <c:pt idx="7">
                  <c:v>6</c:v>
                </c:pt>
                <c:pt idx="8">
                  <c:v>7</c:v>
                </c:pt>
                <c:pt idx="9">
                  <c:v>8</c:v>
                </c:pt>
                <c:pt idx="10">
                  <c:v>9</c:v>
                </c:pt>
              </c:numCache>
            </c:numRef>
          </c:xVal>
          <c:yVal>
            <c:numRef>
              <c:f>Sheet1!$AE$2:$AE$12</c:f>
              <c:numCache>
                <c:formatCode>General</c:formatCode>
                <c:ptCount val="11"/>
                <c:pt idx="2">
                  <c:v>0</c:v>
                </c:pt>
                <c:pt idx="3">
                  <c:v>0</c:v>
                </c:pt>
                <c:pt idx="4">
                  <c:v>0</c:v>
                </c:pt>
                <c:pt idx="5">
                  <c:v>0</c:v>
                </c:pt>
                <c:pt idx="6">
                  <c:v>0</c:v>
                </c:pt>
                <c:pt idx="7">
                  <c:v>1</c:v>
                </c:pt>
                <c:pt idx="8">
                  <c:v>1</c:v>
                </c:pt>
                <c:pt idx="9">
                  <c:v>1</c:v>
                </c:pt>
                <c:pt idx="10">
                  <c:v>1</c:v>
                </c:pt>
              </c:numCache>
            </c:numRef>
          </c:yVal>
          <c:smooth val="0"/>
          <c:extLst>
            <c:ext xmlns:c16="http://schemas.microsoft.com/office/drawing/2014/chart" uri="{C3380CC4-5D6E-409C-BE32-E72D297353CC}">
              <c16:uniqueId val="{00000003-74B0-1346-B510-C6DDE5AE12C5}"/>
            </c:ext>
          </c:extLst>
        </c:ser>
        <c:dLbls>
          <c:showLegendKey val="0"/>
          <c:showVal val="0"/>
          <c:showCatName val="0"/>
          <c:showSerName val="0"/>
          <c:showPercent val="0"/>
          <c:showBubbleSize val="0"/>
        </c:dLbls>
        <c:axId val="1788037208"/>
        <c:axId val="1788041368"/>
      </c:scatterChart>
      <c:valAx>
        <c:axId val="17880372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Horizon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041368"/>
        <c:crosses val="autoZero"/>
        <c:crossBetween val="midCat"/>
      </c:valAx>
      <c:valAx>
        <c:axId val="1788041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 of Choosing B</a:t>
                </a:r>
              </a:p>
            </c:rich>
          </c:tx>
          <c:overlay val="0"/>
          <c:spPr>
            <a:noFill/>
            <a:ln>
              <a:noFill/>
            </a:ln>
            <a:effectLst/>
          </c:spPr>
          <c:txPr>
            <a:bodyPr rot="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0372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4/23/20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4/23/20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4/23/20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4/23/20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4/23/20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4/23/20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4/23/20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4" name="TextBox 263"/>
          <p:cNvSpPr txBox="1"/>
          <p:nvPr/>
        </p:nvSpPr>
        <p:spPr>
          <a:xfrm>
            <a:off x="0" y="-32769"/>
            <a:ext cx="43891200" cy="5478423"/>
          </a:xfrm>
          <a:prstGeom prst="rect">
            <a:avLst/>
          </a:prstGeom>
          <a:solidFill>
            <a:schemeClr val="tx2">
              <a:lumMod val="75000"/>
            </a:schemeClr>
          </a:solidFill>
          <a:effectLst>
            <a:glow rad="139700">
              <a:schemeClr val="tx1">
                <a:lumMod val="75000"/>
                <a:lumOff val="25000"/>
                <a:alpha val="75000"/>
              </a:schemeClr>
            </a:glow>
            <a:softEdge rad="635000"/>
          </a:effectLst>
          <a:scene3d>
            <a:camera prst="orthographicFront"/>
            <a:lightRig rig="threePt" dir="t"/>
          </a:scene3d>
          <a:sp3d>
            <a:bevelT/>
            <a:bevelB/>
          </a:sp3d>
        </p:spPr>
        <p:txBody>
          <a:bodyPr wrap="square" rtlCol="0">
            <a:spAutoFit/>
          </a:bodyPr>
          <a:lstStyle/>
          <a:p>
            <a:pPr algn="ctr"/>
            <a:r>
              <a:rPr lang="en-US" altLang="zh-CN" sz="9900" dirty="0">
                <a:solidFill>
                  <a:schemeClr val="bg1"/>
                </a:solidFill>
                <a:ea typeface="SimSun" pitchFamily="2" charset="-122"/>
              </a:rPr>
              <a:t>Intertemporal Choice: A Laboratory Investigation of Choice Behavior under Additive and Compound Wealth Growth</a:t>
            </a:r>
          </a:p>
          <a:p>
            <a:pPr algn="ctr"/>
            <a:r>
              <a:rPr lang="en-US" sz="5400" dirty="0">
                <a:solidFill>
                  <a:schemeClr val="bg1"/>
                </a:solidFill>
                <a:latin typeface="Arial"/>
                <a:cs typeface="Arial"/>
              </a:rPr>
              <a:t>Aaron Scheiner, James Hadley, Himesh Buch, Barry Sopher</a:t>
            </a:r>
          </a:p>
          <a:p>
            <a:pPr algn="ctr"/>
            <a:r>
              <a:rPr lang="en-US" sz="5400" dirty="0">
                <a:solidFill>
                  <a:schemeClr val="bg1"/>
                </a:solidFill>
                <a:latin typeface="Arial" panose="020B0604020202020204" pitchFamily="34" charset="0"/>
                <a:cs typeface="Arial" panose="020B0604020202020204" pitchFamily="34" charset="0"/>
              </a:rPr>
              <a:t>Department of Economics, Rutgers University – New Brunswick</a:t>
            </a:r>
            <a:endParaRPr lang="en-US" sz="5400" baseline="300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pic>
        <p:nvPicPr>
          <p:cNvPr id="132" name="Picture 131" descr="aresty-logo-color.png"/>
          <p:cNvPicPr>
            <a:picLocks noChangeAspect="1"/>
          </p:cNvPicPr>
          <p:nvPr/>
        </p:nvPicPr>
        <p:blipFill>
          <a:blip r:embed="rId3"/>
          <a:stretch>
            <a:fillRect/>
          </a:stretch>
        </p:blipFill>
        <p:spPr>
          <a:xfrm>
            <a:off x="519357" y="2196701"/>
            <a:ext cx="6305487" cy="2461099"/>
          </a:xfrm>
          <a:prstGeom prst="rect">
            <a:avLst/>
          </a:prstGeom>
        </p:spPr>
      </p:pic>
      <p:sp>
        <p:nvSpPr>
          <p:cNvPr id="250" name="TextBox 249"/>
          <p:cNvSpPr txBox="1"/>
          <p:nvPr/>
        </p:nvSpPr>
        <p:spPr>
          <a:xfrm>
            <a:off x="1600205" y="22278211"/>
            <a:ext cx="11506590"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564865" y="6210586"/>
            <a:ext cx="13524522"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564865" y="15797480"/>
            <a:ext cx="13524522" cy="1323439"/>
          </a:xfrm>
          <a:prstGeom prst="rect">
            <a:avLst/>
          </a:prstGeom>
          <a:solidFill>
            <a:schemeClr val="tx2">
              <a:lumMod val="75000"/>
            </a:schemeClr>
          </a:solidFill>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 and Materials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600215" y="6210586"/>
            <a:ext cx="11506590" cy="1384995"/>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Introduction</a:t>
            </a:r>
            <a:endParaRPr lang="en-US" sz="1200" b="1" dirty="0">
              <a:solidFill>
                <a:schemeClr val="bg1"/>
              </a:solidFill>
            </a:endParaRPr>
          </a:p>
        </p:txBody>
      </p:sp>
      <p:sp>
        <p:nvSpPr>
          <p:cNvPr id="260" name="TextBox 259"/>
          <p:cNvSpPr txBox="1"/>
          <p:nvPr/>
        </p:nvSpPr>
        <p:spPr>
          <a:xfrm>
            <a:off x="29547447" y="6210586"/>
            <a:ext cx="12743538" cy="1384995"/>
          </a:xfrm>
          <a:prstGeom prst="rect">
            <a:avLst/>
          </a:prstGeom>
          <a:solidFill>
            <a:schemeClr val="tx2">
              <a:lumMod val="75000"/>
            </a:schemeClr>
          </a:solidFill>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 and Conclusions</a:t>
            </a:r>
            <a:endParaRPr lang="en-US" sz="1200" b="1" dirty="0">
              <a:solidFill>
                <a:schemeClr val="bg1"/>
              </a:solidFill>
            </a:endParaRPr>
          </a:p>
        </p:txBody>
      </p:sp>
      <p:pic>
        <p:nvPicPr>
          <p:cNvPr id="23" name="Picture 45">
            <a:extLst>
              <a:ext uri="{FF2B5EF4-FFF2-40B4-BE49-F238E27FC236}">
                <a16:creationId xmlns:a16="http://schemas.microsoft.com/office/drawing/2014/main" id="{5B9DCC9B-1E4C-5943-87DC-0AB27E36F06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1403" y="1667030"/>
            <a:ext cx="3520440" cy="352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7E9F3AF3-C856-7F47-B093-55E7B7800E1C}"/>
              </a:ext>
            </a:extLst>
          </p:cNvPr>
          <p:cNvSpPr txBox="1"/>
          <p:nvPr/>
        </p:nvSpPr>
        <p:spPr>
          <a:xfrm>
            <a:off x="29547442" y="25304794"/>
            <a:ext cx="12743534" cy="1403020"/>
          </a:xfrm>
          <a:prstGeom prst="rect">
            <a:avLst/>
          </a:prstGeom>
          <a:solidFill>
            <a:schemeClr val="tx2">
              <a:lumMod val="75000"/>
            </a:schemeClr>
          </a:solidFill>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Future Steps and Acknowledgments</a:t>
            </a:r>
            <a:endParaRPr lang="en-US" sz="1200" b="1" dirty="0">
              <a:solidFill>
                <a:schemeClr val="bg1"/>
              </a:solidFill>
            </a:endParaRPr>
          </a:p>
        </p:txBody>
      </p:sp>
      <p:sp>
        <p:nvSpPr>
          <p:cNvPr id="2" name="Frame 1">
            <a:extLst>
              <a:ext uri="{FF2B5EF4-FFF2-40B4-BE49-F238E27FC236}">
                <a16:creationId xmlns:a16="http://schemas.microsoft.com/office/drawing/2014/main" id="{04D6D93C-432E-C94C-B0AE-D39BBAFB9AA1}"/>
              </a:ext>
            </a:extLst>
          </p:cNvPr>
          <p:cNvSpPr/>
          <p:nvPr/>
        </p:nvSpPr>
        <p:spPr>
          <a:xfrm>
            <a:off x="1600209" y="8472960"/>
            <a:ext cx="11506590" cy="12927872"/>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Economic theory has traditionally treated time discounting, or the devaluation in one’s mind of future payoffs compared to present ones, as part of a decision maker’s preferences. A new literature, sometimes referred to as “Ergodicity Economics,” focuses on alternate decision-making models under which time discounting is dependent on environmental factors rather than individual preferences. In this study, we investigate a new model of intertemporal choice that predicts decision makers will choose so as to maximize their rate of growth of wealth.</a:t>
            </a:r>
          </a:p>
          <a:p>
            <a:endParaRPr lang="en-US" sz="3600" dirty="0">
              <a:solidFill>
                <a:schemeClr val="tx1"/>
              </a:solidFill>
            </a:endParaRPr>
          </a:p>
          <a:p>
            <a:r>
              <a:rPr lang="en-US" sz="3600" dirty="0">
                <a:solidFill>
                  <a:schemeClr val="tx1"/>
                </a:solidFill>
              </a:rPr>
              <a:t>We consider the choice between two payment plans, or wealth generation processes. Option A is a plan of small but frequent payments, while Option B is a plan of larger payments over longer intervals, with both options ending after a fixed number of days. We consider this type of choice for both an environment without interest rates and an environment with interest rates. The first environment is founded in additive wealth dynamics, while the second is founded in compound wealth dynamics. In the second environment there are interest earnings on the current balance of each account. The terms “compound” and ”multiplicative” are used interchangeably.</a:t>
            </a:r>
          </a:p>
        </p:txBody>
      </p:sp>
      <p:sp>
        <p:nvSpPr>
          <p:cNvPr id="25" name="Frame 24">
            <a:extLst>
              <a:ext uri="{FF2B5EF4-FFF2-40B4-BE49-F238E27FC236}">
                <a16:creationId xmlns:a16="http://schemas.microsoft.com/office/drawing/2014/main" id="{82EE1D07-0221-464B-BD2D-5F0AC14587F5}"/>
              </a:ext>
            </a:extLst>
          </p:cNvPr>
          <p:cNvSpPr/>
          <p:nvPr/>
        </p:nvSpPr>
        <p:spPr>
          <a:xfrm>
            <a:off x="29547448" y="27201347"/>
            <a:ext cx="12743538" cy="4939814"/>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Our primary focus for the future is to introduce uncertainty about alternative stochastic wealth generation processes. Our theory based on ergodic properties of the wealth generation process makes similarly sharp predictions for this environment as for the deterministic environment studied here.</a:t>
            </a:r>
          </a:p>
          <a:p>
            <a:endParaRPr lang="en-US" sz="3600" dirty="0">
              <a:solidFill>
                <a:schemeClr val="tx1"/>
              </a:solidFill>
            </a:endParaRPr>
          </a:p>
          <a:p>
            <a:r>
              <a:rPr lang="en-US" sz="3600" dirty="0">
                <a:solidFill>
                  <a:schemeClr val="tx1"/>
                </a:solidFill>
              </a:rPr>
              <a:t>Thank you to the Aresty Research Center for hosting the 2019-2020 Research Assistant Program. Thank you to Professor Sopher for mentoring us throughout the school year.</a:t>
            </a:r>
          </a:p>
        </p:txBody>
      </p:sp>
      <p:sp>
        <p:nvSpPr>
          <p:cNvPr id="26" name="Frame 25">
            <a:extLst>
              <a:ext uri="{FF2B5EF4-FFF2-40B4-BE49-F238E27FC236}">
                <a16:creationId xmlns:a16="http://schemas.microsoft.com/office/drawing/2014/main" id="{C99FBF60-64B1-A64A-8167-0F719B8CFC32}"/>
              </a:ext>
            </a:extLst>
          </p:cNvPr>
          <p:cNvSpPr/>
          <p:nvPr/>
        </p:nvSpPr>
        <p:spPr>
          <a:xfrm>
            <a:off x="1600215" y="24315691"/>
            <a:ext cx="11506590" cy="7825470"/>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Experimental studies of intertemporal choice have focused mainly on very simple wealth generation processes in which choices between a smaller, earlier amount of money and a larger, later amount of money are offered. Most studies focus on imputing implicit discount rates implied by choices, with focus on violations of stationarity, most typically interpreted as "present bias." We focus instead on wealth generation processes in which either a smaller sum is received at regular, shorter intervals or in which a larger sum is received at regular, longer intervals. Our theory makes point predictions about the behavior of all participants, rather than relying on weaker consistency requirements as in the earlier studies. By focusing on the objective features of the environment, the theory is a “physical theory.”</a:t>
            </a:r>
          </a:p>
        </p:txBody>
      </p:sp>
      <p:sp>
        <p:nvSpPr>
          <p:cNvPr id="27" name="Frame 26">
            <a:extLst>
              <a:ext uri="{FF2B5EF4-FFF2-40B4-BE49-F238E27FC236}">
                <a16:creationId xmlns:a16="http://schemas.microsoft.com/office/drawing/2014/main" id="{678520F1-3ADA-3445-BC5C-B2B446F44DFB}"/>
              </a:ext>
            </a:extLst>
          </p:cNvPr>
          <p:cNvSpPr/>
          <p:nvPr/>
        </p:nvSpPr>
        <p:spPr>
          <a:xfrm>
            <a:off x="29547446" y="8467860"/>
            <a:ext cx="12743537" cy="16325376"/>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3600" dirty="0">
              <a:solidFill>
                <a:schemeClr val="tx1"/>
              </a:solidFill>
            </a:endParaRPr>
          </a:p>
        </p:txBody>
      </p:sp>
      <p:sp>
        <p:nvSpPr>
          <p:cNvPr id="28" name="Frame 27">
            <a:extLst>
              <a:ext uri="{FF2B5EF4-FFF2-40B4-BE49-F238E27FC236}">
                <a16:creationId xmlns:a16="http://schemas.microsoft.com/office/drawing/2014/main" id="{2045CDDF-B589-9547-974C-1D559969F816}"/>
              </a:ext>
            </a:extLst>
          </p:cNvPr>
          <p:cNvSpPr/>
          <p:nvPr/>
        </p:nvSpPr>
        <p:spPr>
          <a:xfrm>
            <a:off x="14564864" y="17744707"/>
            <a:ext cx="13524520" cy="14396453"/>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9BBAB212-241D-DA45-AC95-EBFA3ECAC353}"/>
              </a:ext>
            </a:extLst>
          </p:cNvPr>
          <p:cNvSpPr/>
          <p:nvPr/>
        </p:nvSpPr>
        <p:spPr>
          <a:xfrm>
            <a:off x="14564863" y="8473369"/>
            <a:ext cx="13524521" cy="6488934"/>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Our main objective is to compare the choices made when wealth generation is additive versus when it is multiplicative. For both, as the interval between payments is increased for the more and less frequent payment processes, there is a point at which the larger, less frequent payment (B) is preferred to the smaller, more frequent payment plan (A). The main prediction concerns the “Horizon” and the “Delay” in the wealth generation processes. The Horizon is the time between payments in Option A, and the Delay is the additional time between payments in Option B. For a given Delay, as the Horizon increases, there is a predicted switch from A to B. The switch point is at a longer interval for the multiplicative process than for the additive one.</a:t>
            </a:r>
          </a:p>
        </p:txBody>
      </p:sp>
      <p:sp>
        <p:nvSpPr>
          <p:cNvPr id="33" name="Frame 32">
            <a:extLst>
              <a:ext uri="{FF2B5EF4-FFF2-40B4-BE49-F238E27FC236}">
                <a16:creationId xmlns:a16="http://schemas.microsoft.com/office/drawing/2014/main" id="{2DF03363-436C-5046-877E-D3DE8F433018}"/>
              </a:ext>
            </a:extLst>
          </p:cNvPr>
          <p:cNvSpPr/>
          <p:nvPr/>
        </p:nvSpPr>
        <p:spPr>
          <a:xfrm>
            <a:off x="14564859" y="17744708"/>
            <a:ext cx="13524526" cy="8394346"/>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Participants were invited into a laboratory where they answered a 21-question survey. Each question let the participants selected their preference or indifference between Options A and B, as demarcated in the theory. These questions were selected such that participants should be indifferent when the Horizon (H) was equal to 4 for the additive processes and 6 for the compound processes. Each group was randomly selected to participate in either the additive or the compound surveys. The Horizon was varied in days from 1 to 7 for the additive survey and 3 to 9 for the compound survey. Also, the total length of time varied from 30 to 70 days in both surveys. Decision makers were also given the option of receiving their payment in 10 days by participating in a lottery that could lower their total earnings. The smaller the total they were willing to accept, the more likely that they’d receive that total early. Below is a graph combining the results of the additive and multiplicative processes.</a:t>
            </a:r>
          </a:p>
        </p:txBody>
      </p:sp>
      <p:sp>
        <p:nvSpPr>
          <p:cNvPr id="35" name="Frame 34">
            <a:extLst>
              <a:ext uri="{FF2B5EF4-FFF2-40B4-BE49-F238E27FC236}">
                <a16:creationId xmlns:a16="http://schemas.microsoft.com/office/drawing/2014/main" id="{4ECF6819-D594-5C45-88C5-10D5B328A0EB}"/>
              </a:ext>
            </a:extLst>
          </p:cNvPr>
          <p:cNvSpPr/>
          <p:nvPr/>
        </p:nvSpPr>
        <p:spPr>
          <a:xfrm>
            <a:off x="29547443" y="8467862"/>
            <a:ext cx="12743538" cy="5151528"/>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The main results are summarized in the two figures showing both the theoretical predictions and empirical results for the additive and compound processes. For both the additive and the compound surveys, the frequency with which Option B is chosen is lower for the values of the Horizon below the switch over point and higher for values above the switch point. The empirical switch over is less sharp than the step function implied by the theory (and demonstrated in the theoretical predictions), but there is a clear jump at the switch over point for the additive survey.</a:t>
            </a:r>
          </a:p>
        </p:txBody>
      </p:sp>
      <p:sp>
        <p:nvSpPr>
          <p:cNvPr id="37" name="Frame 36">
            <a:extLst>
              <a:ext uri="{FF2B5EF4-FFF2-40B4-BE49-F238E27FC236}">
                <a16:creationId xmlns:a16="http://schemas.microsoft.com/office/drawing/2014/main" id="{A310C3DD-1BCC-4341-9963-E304650CB775}"/>
              </a:ext>
            </a:extLst>
          </p:cNvPr>
          <p:cNvSpPr/>
          <p:nvPr/>
        </p:nvSpPr>
        <p:spPr>
          <a:xfrm>
            <a:off x="29547438" y="17308367"/>
            <a:ext cx="12743538" cy="3514563"/>
          </a:xfrm>
          <a:prstGeom prst="frame">
            <a:avLst>
              <a:gd name="adj1" fmla="val 315"/>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schemeClr val="tx1"/>
                </a:solidFill>
              </a:rPr>
              <a:t>The empirically-estimated probability of choosing Option B is less consistent with the theoretical prediction for the compound theory, though it is still in the right direction. We suspect that forecasting compound interest earnings, which were not provided to participants, is a major factor in the weaker consistency between the results and predictions for the compound surveys.</a:t>
            </a:r>
          </a:p>
        </p:txBody>
      </p:sp>
      <p:graphicFrame>
        <p:nvGraphicFramePr>
          <p:cNvPr id="34" name="Chart 33">
            <a:extLst>
              <a:ext uri="{FF2B5EF4-FFF2-40B4-BE49-F238E27FC236}">
                <a16:creationId xmlns:a16="http://schemas.microsoft.com/office/drawing/2014/main" id="{A4A40ABF-BD73-DB4B-9DEC-81C05E392ED8}"/>
              </a:ext>
              <a:ext uri="{147F2762-F138-4A5C-976F-8EAC2B608ADB}">
                <a16:predDERef xmlns:a16="http://schemas.microsoft.com/office/drawing/2014/main" pred="{CE4DEC03-6547-411A-9DDE-1E6A944E6F8F}"/>
              </a:ext>
            </a:extLst>
          </p:cNvPr>
          <p:cNvGraphicFramePr>
            <a:graphicFrameLocks/>
          </p:cNvGraphicFramePr>
          <p:nvPr>
            <p:extLst>
              <p:ext uri="{D42A27DB-BD31-4B8C-83A1-F6EECF244321}">
                <p14:modId xmlns:p14="http://schemas.microsoft.com/office/powerpoint/2010/main" val="253073824"/>
              </p:ext>
            </p:extLst>
          </p:nvPr>
        </p:nvGraphicFramePr>
        <p:xfrm>
          <a:off x="30342942" y="13775363"/>
          <a:ext cx="11152530" cy="337703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0" name="Chart 39">
            <a:extLst>
              <a:ext uri="{FF2B5EF4-FFF2-40B4-BE49-F238E27FC236}">
                <a16:creationId xmlns:a16="http://schemas.microsoft.com/office/drawing/2014/main" id="{949EDDE8-E726-43B8-8B8B-0395EE78B4B2}"/>
              </a:ext>
              <a:ext uri="{147F2762-F138-4A5C-976F-8EAC2B608ADB}">
                <a16:predDERef xmlns:a16="http://schemas.microsoft.com/office/drawing/2014/main" pred="{4BA114F4-62D9-4F39-8C53-D7A545C9DBAC}"/>
              </a:ext>
            </a:extLst>
          </p:cNvPr>
          <p:cNvGraphicFramePr>
            <a:graphicFrameLocks/>
          </p:cNvGraphicFramePr>
          <p:nvPr>
            <p:extLst>
              <p:ext uri="{D42A27DB-BD31-4B8C-83A1-F6EECF244321}">
                <p14:modId xmlns:p14="http://schemas.microsoft.com/office/powerpoint/2010/main" val="400640218"/>
              </p:ext>
            </p:extLst>
          </p:nvPr>
        </p:nvGraphicFramePr>
        <p:xfrm>
          <a:off x="30342942" y="20978903"/>
          <a:ext cx="11152530" cy="365835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2" name="Chart 41">
            <a:extLst>
              <a:ext uri="{FF2B5EF4-FFF2-40B4-BE49-F238E27FC236}">
                <a16:creationId xmlns:a16="http://schemas.microsoft.com/office/drawing/2014/main" id="{CE4DEC03-6547-411A-9DDE-1E6A944E6F8F}"/>
              </a:ext>
              <a:ext uri="{147F2762-F138-4A5C-976F-8EAC2B608ADB}">
                <a16:predDERef xmlns:a16="http://schemas.microsoft.com/office/drawing/2014/main" pred="{39880F43-75F5-4453-9CCC-1A8085060752}"/>
              </a:ext>
            </a:extLst>
          </p:cNvPr>
          <p:cNvGraphicFramePr>
            <a:graphicFrameLocks/>
          </p:cNvGraphicFramePr>
          <p:nvPr>
            <p:extLst>
              <p:ext uri="{D42A27DB-BD31-4B8C-83A1-F6EECF244321}">
                <p14:modId xmlns:p14="http://schemas.microsoft.com/office/powerpoint/2010/main" val="712103645"/>
              </p:ext>
            </p:extLst>
          </p:nvPr>
        </p:nvGraphicFramePr>
        <p:xfrm>
          <a:off x="14850063" y="26305946"/>
          <a:ext cx="12954118" cy="566832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6032</TotalTime>
  <Words>1012</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Aaron Scheiner</cp:lastModifiedBy>
  <cp:revision>137</cp:revision>
  <cp:lastPrinted>2012-08-01T17:44:46Z</cp:lastPrinted>
  <dcterms:created xsi:type="dcterms:W3CDTF">2014-03-07T20:19:06Z</dcterms:created>
  <dcterms:modified xsi:type="dcterms:W3CDTF">2020-04-24T05:58:38Z</dcterms:modified>
</cp:coreProperties>
</file>