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7"/>
    <p:restoredTop sz="94815"/>
  </p:normalViewPr>
  <p:slideViewPr>
    <p:cSldViewPr snapToGrid="0" snapToObjects="1">
      <p:cViewPr varScale="1">
        <p:scale>
          <a:sx n="111" d="100"/>
          <a:sy n="111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0E7E-9921-254D-9471-DBE486B48AF7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A6F4-5D9E-1245-830D-064189F9B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5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0E7E-9921-254D-9471-DBE486B48AF7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A6F4-5D9E-1245-830D-064189F9B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43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0E7E-9921-254D-9471-DBE486B48AF7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A6F4-5D9E-1245-830D-064189F9B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85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0E7E-9921-254D-9471-DBE486B48AF7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A6F4-5D9E-1245-830D-064189F9B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3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0E7E-9921-254D-9471-DBE486B48AF7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A6F4-5D9E-1245-830D-064189F9B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38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0E7E-9921-254D-9471-DBE486B48AF7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A6F4-5D9E-1245-830D-064189F9B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96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0E7E-9921-254D-9471-DBE486B48AF7}" type="datetimeFigureOut">
              <a:rPr lang="en-US" smtClean="0"/>
              <a:t>3/7/19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A6F4-5D9E-1245-830D-064189F9B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35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0E7E-9921-254D-9471-DBE486B48AF7}" type="datetimeFigureOut">
              <a:rPr lang="en-US" smtClean="0"/>
              <a:t>3/7/19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A6F4-5D9E-1245-830D-064189F9B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47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0E7E-9921-254D-9471-DBE486B48AF7}" type="datetimeFigureOut">
              <a:rPr lang="en-US" smtClean="0"/>
              <a:t>3/7/19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A6F4-5D9E-1245-830D-064189F9B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5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0E7E-9921-254D-9471-DBE486B48AF7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A6F4-5D9E-1245-830D-064189F9B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98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0E7E-9921-254D-9471-DBE486B48AF7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A6F4-5D9E-1245-830D-064189F9B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8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40E7E-9921-254D-9471-DBE486B48AF7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8A6F4-5D9E-1245-830D-064189F9B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5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314 Recitation </a:t>
            </a:r>
            <a:r>
              <a:rPr lang="en-US" dirty="0"/>
              <a:t>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Eric Giovannini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78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Scheme</a:t>
            </a:r>
          </a:p>
          <a:p>
            <a:pPr lvl="1"/>
            <a:r>
              <a:rPr lang="en-US" dirty="0" smtClean="0"/>
              <a:t>Recursion</a:t>
            </a:r>
          </a:p>
          <a:p>
            <a:pPr lvl="1"/>
            <a:r>
              <a:rPr lang="en-US" dirty="0" smtClean="0"/>
              <a:t>Higher order </a:t>
            </a:r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Live/interactive coding of some exercises, utilizing:</a:t>
            </a:r>
            <a:endParaRPr lang="en-US" dirty="0"/>
          </a:p>
          <a:p>
            <a:pPr lvl="2"/>
            <a:r>
              <a:rPr lang="en-US" dirty="0" smtClean="0"/>
              <a:t>List operations</a:t>
            </a:r>
          </a:p>
          <a:p>
            <a:pPr lvl="2"/>
            <a:r>
              <a:rPr lang="en-US" dirty="0" smtClean="0"/>
              <a:t>Function definition</a:t>
            </a:r>
          </a:p>
          <a:p>
            <a:pPr lvl="2"/>
            <a:r>
              <a:rPr lang="en-US" dirty="0" smtClean="0"/>
              <a:t>Conditionals</a:t>
            </a:r>
          </a:p>
          <a:p>
            <a:pPr lvl="2"/>
            <a:r>
              <a:rPr lang="en-US" dirty="0" smtClean="0"/>
              <a:t>Recursion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76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on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outline:</a:t>
            </a:r>
          </a:p>
          <a:p>
            <a:pPr lvl="1"/>
            <a:r>
              <a:rPr lang="en-US" dirty="0" smtClean="0"/>
              <a:t>Check if the list is empty; if so, return some value (BASE CASE)</a:t>
            </a:r>
          </a:p>
          <a:p>
            <a:pPr lvl="1"/>
            <a:r>
              <a:rPr lang="en-US" dirty="0" smtClean="0"/>
              <a:t>Do something with the </a:t>
            </a:r>
            <a:r>
              <a:rPr lang="en-US" b="1" dirty="0" smtClean="0"/>
              <a:t>first element </a:t>
            </a:r>
            <a:r>
              <a:rPr lang="en-US" dirty="0" smtClean="0"/>
              <a:t>and the </a:t>
            </a:r>
            <a:r>
              <a:rPr lang="en-US" b="1" dirty="0" smtClean="0"/>
              <a:t>recursive result </a:t>
            </a:r>
            <a:r>
              <a:rPr lang="en-US" dirty="0" smtClean="0"/>
              <a:t>of the function being called on the rest of the list (RECURSIVE CASE)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0" y="3751118"/>
            <a:ext cx="9563100" cy="1905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5856790"/>
            <a:ext cx="10771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Recursive case: the length of l is 1 plus the length of the rest of l. </a:t>
            </a:r>
            <a:r>
              <a:rPr lang="en-US" b="1" dirty="0" smtClean="0"/>
              <a:t>It doesn’t matter what (car l) is, we always count it as 1 single element and don’t </a:t>
            </a:r>
            <a:r>
              <a:rPr lang="en-US" b="1" dirty="0" err="1" smtClean="0"/>
              <a:t>recurse</a:t>
            </a:r>
            <a:r>
              <a:rPr lang="en-US" b="1" dirty="0" smtClean="0"/>
              <a:t> into it. As a result, nested lists are counted as a single element by numElementsLevel1.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4073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on Lists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the first element of the list is itself a list?</a:t>
            </a:r>
          </a:p>
          <a:p>
            <a:r>
              <a:rPr lang="en-US" dirty="0" smtClean="0"/>
              <a:t>Depends on what we want our function to do</a:t>
            </a:r>
          </a:p>
          <a:p>
            <a:pPr lvl="1"/>
            <a:r>
              <a:rPr lang="en-US" dirty="0" smtClean="0"/>
              <a:t>Do we want the function to </a:t>
            </a:r>
            <a:r>
              <a:rPr lang="en-US" dirty="0" smtClean="0"/>
              <a:t>recursively operate on the </a:t>
            </a:r>
            <a:r>
              <a:rPr lang="en-US" dirty="0" smtClean="0"/>
              <a:t>inner list as </a:t>
            </a:r>
            <a:r>
              <a:rPr lang="en-US" dirty="0" smtClean="0"/>
              <a:t>well? If so, then we need to </a:t>
            </a:r>
            <a:r>
              <a:rPr lang="en-US" dirty="0" err="1" smtClean="0"/>
              <a:t>recurse</a:t>
            </a:r>
            <a:r>
              <a:rPr lang="en-US" dirty="0" smtClean="0"/>
              <a:t> into the list</a:t>
            </a:r>
            <a:endParaRPr lang="en-US" dirty="0" smtClean="0"/>
          </a:p>
          <a:p>
            <a:pPr lvl="1"/>
            <a:r>
              <a:rPr lang="en-US" dirty="0"/>
              <a:t>O</a:t>
            </a:r>
            <a:r>
              <a:rPr lang="en-US" dirty="0" smtClean="0"/>
              <a:t>r do we want the function to treat the inner list as one opaque “object” and move on to the next thing in the outer list</a:t>
            </a:r>
            <a:r>
              <a:rPr lang="en-US" dirty="0" smtClean="0"/>
              <a:t>? If so, we can treat the inner list as if it were an atomic unit</a:t>
            </a:r>
          </a:p>
          <a:p>
            <a:pPr lvl="2"/>
            <a:r>
              <a:rPr lang="en-US" b="1" dirty="0" smtClean="0"/>
              <a:t>T</a:t>
            </a:r>
            <a:r>
              <a:rPr lang="en-US" b="1" dirty="0" smtClean="0"/>
              <a:t>his is what we did in the example on the previous slide</a:t>
            </a:r>
          </a:p>
        </p:txBody>
      </p:sp>
    </p:spTree>
    <p:extLst>
      <p:ext uri="{BB962C8B-B14F-4D97-AF65-F5344CB8AC3E}">
        <p14:creationId xmlns:p14="http://schemas.microsoft.com/office/powerpoint/2010/main" val="172004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on Lists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Recursing</a:t>
            </a:r>
            <a:r>
              <a:rPr lang="en-US" dirty="0" smtClean="0"/>
              <a:t> into inner lists:</a:t>
            </a:r>
          </a:p>
          <a:p>
            <a:pPr lvl="1"/>
            <a:r>
              <a:rPr lang="en-US" dirty="0" smtClean="0"/>
              <a:t>In the below example we want to count the number of items in the list, but this time the </a:t>
            </a:r>
            <a:r>
              <a:rPr lang="en-US" b="1" dirty="0" smtClean="0"/>
              <a:t>elements in nested lists should count towards the total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37" y="3134133"/>
            <a:ext cx="10058400" cy="19213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8734" y="5006625"/>
            <a:ext cx="110345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Recursive case 1: (car l) is a list, and we call </a:t>
            </a:r>
            <a:r>
              <a:rPr lang="en-US" sz="1600" dirty="0" err="1" smtClean="0"/>
              <a:t>numElements</a:t>
            </a:r>
            <a:r>
              <a:rPr lang="en-US" sz="1600" dirty="0" smtClean="0"/>
              <a:t> recursively on it. We add the result to the result of calling </a:t>
            </a:r>
            <a:r>
              <a:rPr lang="en-US" sz="1600" dirty="0" err="1" smtClean="0"/>
              <a:t>numElements</a:t>
            </a:r>
            <a:r>
              <a:rPr lang="en-US" sz="1600" dirty="0" smtClean="0"/>
              <a:t> on the rest of the outer list (</a:t>
            </a:r>
            <a:r>
              <a:rPr lang="en-US" sz="1600" dirty="0" err="1" smtClean="0"/>
              <a:t>cdr</a:t>
            </a:r>
            <a:r>
              <a:rPr lang="en-US" sz="1600" dirty="0" smtClean="0"/>
              <a:t> l). The resulting sum is the total number of elements in l.</a:t>
            </a:r>
          </a:p>
          <a:p>
            <a:endParaRPr lang="en-US" sz="1600" dirty="0" smtClean="0"/>
          </a:p>
          <a:p>
            <a:r>
              <a:rPr lang="en-US" sz="1600" dirty="0" smtClean="0"/>
              <a:t>Recursive </a:t>
            </a:r>
            <a:r>
              <a:rPr lang="en-US" sz="1600" dirty="0"/>
              <a:t>case 2: (car l) is not a list. Then it contributes 1 to the length of </a:t>
            </a:r>
            <a:r>
              <a:rPr lang="en-US" sz="1600" dirty="0" smtClean="0"/>
              <a:t>l. So the total number of elements in l is 1 plus the number of elements in the rest of l.</a:t>
            </a:r>
          </a:p>
          <a:p>
            <a:endParaRPr lang="en-US" sz="1600" dirty="0"/>
          </a:p>
          <a:p>
            <a:r>
              <a:rPr lang="en-US" sz="1600" b="1" dirty="0" smtClean="0"/>
              <a:t>A lot of recursive Scheme code operating on lists follows a pattern similar to the above.</a:t>
            </a:r>
            <a:endParaRPr lang="en-US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211028" y="3410082"/>
            <a:ext cx="2017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esult for rest of list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15068" y="3410082"/>
            <a:ext cx="1625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esult for (car l)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219605" y="3779414"/>
            <a:ext cx="0" cy="3154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628015" y="3779414"/>
            <a:ext cx="0" cy="3154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516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Higher-Order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that accept a function as an argument or return a function</a:t>
            </a:r>
          </a:p>
          <a:p>
            <a:r>
              <a:rPr lang="en-US" dirty="0" smtClean="0"/>
              <a:t>We’ve seen this before in lambda calculus</a:t>
            </a:r>
          </a:p>
          <a:p>
            <a:r>
              <a:rPr lang="en-US" dirty="0" smtClean="0"/>
              <a:t>Examples: map, reduce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49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948" y="1884218"/>
            <a:ext cx="8759150" cy="188508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90" y="4303882"/>
            <a:ext cx="6740930" cy="15876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47607" y="4647211"/>
            <a:ext cx="4543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Apply absolute value function to each element in the list and return resulting list</a:t>
            </a:r>
            <a:endParaRPr lang="en-US" b="1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5440101" y="4970377"/>
            <a:ext cx="2007506" cy="1687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447606" y="5462325"/>
            <a:ext cx="4543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Add 1 to every element in the list and return the new list</a:t>
            </a:r>
            <a:endParaRPr lang="en-US" b="1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829063" y="5616708"/>
            <a:ext cx="618543" cy="1270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38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Live/Interactive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xercises.rkt</a:t>
            </a:r>
            <a:r>
              <a:rPr lang="en-US" dirty="0" smtClean="0"/>
              <a:t> (lecture 10 folder on Sakai)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modified file from today is also on Sakai</a:t>
            </a:r>
          </a:p>
          <a:p>
            <a:r>
              <a:rPr lang="en-US" dirty="0" smtClean="0"/>
              <a:t>Ideas demonstrated:</a:t>
            </a:r>
          </a:p>
          <a:p>
            <a:pPr lvl="1"/>
            <a:r>
              <a:rPr lang="en-US" dirty="0" smtClean="0"/>
              <a:t>List operations</a:t>
            </a:r>
          </a:p>
          <a:p>
            <a:pPr lvl="1"/>
            <a:r>
              <a:rPr lang="en-US" dirty="0" smtClean="0"/>
              <a:t>Function definition</a:t>
            </a:r>
          </a:p>
          <a:p>
            <a:pPr lvl="1"/>
            <a:r>
              <a:rPr lang="en-US" dirty="0" smtClean="0"/>
              <a:t>Conditionals</a:t>
            </a:r>
          </a:p>
          <a:p>
            <a:pPr lvl="1"/>
            <a:r>
              <a:rPr lang="en-US" dirty="0" smtClean="0"/>
              <a:t>Recursion </a:t>
            </a:r>
            <a:r>
              <a:rPr lang="mr-IN" dirty="0" smtClean="0"/>
              <a:t>–</a:t>
            </a:r>
            <a:r>
              <a:rPr lang="en-US" dirty="0" smtClean="0"/>
              <a:t> how to develop a recursive algorithm for a problem and then implement it in Scheme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211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11519</TotalTime>
  <Words>507</Words>
  <Application>Microsoft Macintosh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Mangal</vt:lpstr>
      <vt:lpstr>Arial</vt:lpstr>
      <vt:lpstr>Office Theme</vt:lpstr>
      <vt:lpstr>CS 314 Recitation 5</vt:lpstr>
      <vt:lpstr>Contents</vt:lpstr>
      <vt:lpstr>Recursion on Lists</vt:lpstr>
      <vt:lpstr>Recursion on Lists (Continued)</vt:lpstr>
      <vt:lpstr>Recursion on Lists (Continued)</vt:lpstr>
      <vt:lpstr>Higher-Order Functions</vt:lpstr>
      <vt:lpstr>Map</vt:lpstr>
      <vt:lpstr>Live/Interactive Coding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314 Recitation 1</dc:title>
  <dc:creator>Eric Giovannini</dc:creator>
  <cp:lastModifiedBy>Eric Giovannini</cp:lastModifiedBy>
  <cp:revision>34</cp:revision>
  <dcterms:created xsi:type="dcterms:W3CDTF">2019-02-01T17:20:26Z</dcterms:created>
  <dcterms:modified xsi:type="dcterms:W3CDTF">2019-03-08T04:12:42Z</dcterms:modified>
</cp:coreProperties>
</file>