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6A353C-69FB-453F-9A5E-01CA059F367A}" v="7" dt="2020-04-13T19:09:15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Mardekian" userId="8e83f5d1f9fab295" providerId="LiveId" clId="{AE6A353C-69FB-453F-9A5E-01CA059F367A}"/>
    <pc:docChg chg="undo custSel addSld modSld">
      <pc:chgData name="Jack Mardekian" userId="8e83f5d1f9fab295" providerId="LiveId" clId="{AE6A353C-69FB-453F-9A5E-01CA059F367A}" dt="2020-04-13T23:08:30.124" v="151" actId="20577"/>
      <pc:docMkLst>
        <pc:docMk/>
      </pc:docMkLst>
      <pc:sldChg chg="modSp mod">
        <pc:chgData name="Jack Mardekian" userId="8e83f5d1f9fab295" providerId="LiveId" clId="{AE6A353C-69FB-453F-9A5E-01CA059F367A}" dt="2020-04-13T23:08:30.124" v="151" actId="20577"/>
        <pc:sldMkLst>
          <pc:docMk/>
          <pc:sldMk cId="1508038293" sldId="257"/>
        </pc:sldMkLst>
        <pc:spChg chg="mod">
          <ac:chgData name="Jack Mardekian" userId="8e83f5d1f9fab295" providerId="LiveId" clId="{AE6A353C-69FB-453F-9A5E-01CA059F367A}" dt="2020-04-13T23:08:30.124" v="151" actId="20577"/>
          <ac:spMkLst>
            <pc:docMk/>
            <pc:sldMk cId="1508038293" sldId="257"/>
            <ac:spMk id="2" creationId="{A7DEB278-2F73-4AC7-BA2E-937C3DBC6286}"/>
          </ac:spMkLst>
        </pc:spChg>
      </pc:sldChg>
      <pc:sldChg chg="addSp delSp modSp add mod">
        <pc:chgData name="Jack Mardekian" userId="8e83f5d1f9fab295" providerId="LiveId" clId="{AE6A353C-69FB-453F-9A5E-01CA059F367A}" dt="2020-04-13T19:09:25.973" v="25" actId="1076"/>
        <pc:sldMkLst>
          <pc:docMk/>
          <pc:sldMk cId="789660571" sldId="258"/>
        </pc:sldMkLst>
        <pc:spChg chg="add del mod">
          <ac:chgData name="Jack Mardekian" userId="8e83f5d1f9fab295" providerId="LiveId" clId="{AE6A353C-69FB-453F-9A5E-01CA059F367A}" dt="2020-04-13T19:00:20.213" v="22" actId="1076"/>
          <ac:spMkLst>
            <pc:docMk/>
            <pc:sldMk cId="789660571" sldId="258"/>
            <ac:spMk id="2" creationId="{0579CEEC-C23F-4C03-8CC9-DF5D3C5A32BA}"/>
          </ac:spMkLst>
        </pc:spChg>
        <pc:spChg chg="add del mod">
          <ac:chgData name="Jack Mardekian" userId="8e83f5d1f9fab295" providerId="LiveId" clId="{AE6A353C-69FB-453F-9A5E-01CA059F367A}" dt="2020-04-13T19:00:20.936" v="23"/>
          <ac:spMkLst>
            <pc:docMk/>
            <pc:sldMk cId="789660571" sldId="258"/>
            <ac:spMk id="3" creationId="{6D80A335-5025-4B88-A54A-624E020B48AE}"/>
          </ac:spMkLst>
        </pc:spChg>
        <pc:spChg chg="add del mod">
          <ac:chgData name="Jack Mardekian" userId="8e83f5d1f9fab295" providerId="LiveId" clId="{AE6A353C-69FB-453F-9A5E-01CA059F367A}" dt="2020-04-13T19:00:20.936" v="23"/>
          <ac:spMkLst>
            <pc:docMk/>
            <pc:sldMk cId="789660571" sldId="258"/>
            <ac:spMk id="4" creationId="{69341079-7A86-4C62-98CE-3ABA54533E07}"/>
          </ac:spMkLst>
        </pc:spChg>
        <pc:spChg chg="add del mod">
          <ac:chgData name="Jack Mardekian" userId="8e83f5d1f9fab295" providerId="LiveId" clId="{AE6A353C-69FB-453F-9A5E-01CA059F367A}" dt="2020-04-13T19:00:20.936" v="23"/>
          <ac:spMkLst>
            <pc:docMk/>
            <pc:sldMk cId="789660571" sldId="258"/>
            <ac:spMk id="5" creationId="{1490F7AB-4DC6-465B-B395-4F8B931446C3}"/>
          </ac:spMkLst>
        </pc:spChg>
        <pc:spChg chg="add del mod">
          <ac:chgData name="Jack Mardekian" userId="8e83f5d1f9fab295" providerId="LiveId" clId="{AE6A353C-69FB-453F-9A5E-01CA059F367A}" dt="2020-04-13T19:00:20.936" v="23"/>
          <ac:spMkLst>
            <pc:docMk/>
            <pc:sldMk cId="789660571" sldId="258"/>
            <ac:spMk id="6" creationId="{184393DC-4D02-461E-96DD-60D8CB2E30D0}"/>
          </ac:spMkLst>
        </pc:spChg>
        <pc:spChg chg="add del mod">
          <ac:chgData name="Jack Mardekian" userId="8e83f5d1f9fab295" providerId="LiveId" clId="{AE6A353C-69FB-453F-9A5E-01CA059F367A}" dt="2020-04-13T19:00:20.936" v="23"/>
          <ac:spMkLst>
            <pc:docMk/>
            <pc:sldMk cId="789660571" sldId="258"/>
            <ac:spMk id="7" creationId="{8580E27F-F858-4867-8990-F9F8B771682A}"/>
          </ac:spMkLst>
        </pc:spChg>
        <pc:picChg chg="add mod">
          <ac:chgData name="Jack Mardekian" userId="8e83f5d1f9fab295" providerId="LiveId" clId="{AE6A353C-69FB-453F-9A5E-01CA059F367A}" dt="2020-04-13T19:09:25.973" v="25" actId="1076"/>
          <ac:picMkLst>
            <pc:docMk/>
            <pc:sldMk cId="789660571" sldId="258"/>
            <ac:picMk id="8" creationId="{71A72D4E-4AFC-482B-9090-DE0265AD49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929-AE51-4ED5-8605-04BC9315E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68653-D5F3-463F-A3E5-5D9DE4FA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1E2F5-75E8-439D-9268-D150DBD8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9C4-EAB7-4BF0-A407-A18B1C3485E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69BFE-8670-48CE-B000-20A41635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943B3-7E9F-478D-A211-4411E8C0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8A1C-B2DE-4E66-A3CD-7964D9DA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7B4B-D3DF-46FD-A5FA-2DE50BED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E43E7-C1A3-4549-906C-8A19968CA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B2526-432A-4C14-AE62-331CF8A5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9C4-EAB7-4BF0-A407-A18B1C3485E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D32DA-E646-4B0A-A326-18D7D706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EFDEC-EA50-4920-9356-278E2A03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8A1C-B2DE-4E66-A3CD-7964D9DA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34F0B-885E-408A-9F27-1E379686C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A8A53-15B0-4363-B20B-B95083A1F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6321F-1052-4524-BBE7-03169F3D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9C4-EAB7-4BF0-A407-A18B1C3485E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3F07F-906A-47D8-90D7-1270DCD7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F3D3-E3F8-4FDC-A1E4-9DE71921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8A1C-B2DE-4E66-A3CD-7964D9DA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8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C9A4-C85B-4A1C-8E0A-8B7D47DC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5027-A57D-4CCA-A8E6-A601F73EB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C9D4B-39C1-446D-8DA1-958A951F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9C4-EAB7-4BF0-A407-A18B1C3485E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28257-7D21-43C9-AF93-4340125F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01546-D976-4AD4-90A8-71BAC886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8A1C-B2DE-4E66-A3CD-7964D9DA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7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958C-C606-4012-956E-585763B4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6C642-00EF-414A-955F-B8B338ED8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85416-D73B-43DC-A60E-597AA1FF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9C4-EAB7-4BF0-A407-A18B1C3485E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02D8-81B2-4DDF-9503-CB3B4AD1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18C39-3361-4CEE-B7EA-BAA58FE1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8A1C-B2DE-4E66-A3CD-7964D9DA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CD36-A65D-4E3C-969F-33BB9426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93387-8BDA-4B92-88FC-48F1C539D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F0C08-B345-4B5A-8C8F-8C4253F31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70E92-5735-4D22-9741-B4BE6923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9C4-EAB7-4BF0-A407-A18B1C3485E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8F63B-78AA-456F-ACE2-BF7E04B9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9AEFF-7B12-4942-9DAE-0B6D8C10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8A1C-B2DE-4E66-A3CD-7964D9DA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6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9BAF-8C67-4B7B-A03A-E6046327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D230D-49C7-4EBE-96DE-A8E96C88B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23F58-FF22-4AE5-BB29-47138AEB6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B9970-0043-4307-B556-7ABCFD31A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20D66-A64B-4E22-AC4F-849B1869F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A45B1-2699-4897-B6FA-F68608CD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9C4-EAB7-4BF0-A407-A18B1C3485E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C7FD0-7D93-4283-9EAE-4D23094B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B7DE9-CF2A-4F22-BEDD-6E5EBF3D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8A1C-B2DE-4E66-A3CD-7964D9DA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8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AEF-149D-4EE8-B5E7-B7C72D98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0A162-55DD-49E8-B5A1-10A6BEB2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9C4-EAB7-4BF0-A407-A18B1C3485E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61A45-94D6-4C0A-BC25-EA69B2A0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B501A-2770-4253-BB59-02CE435C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8A1C-B2DE-4E66-A3CD-7964D9DA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7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B33AF-B934-43E0-B164-9D89380E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9C4-EAB7-4BF0-A407-A18B1C3485E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0AEE8-AAE1-4D19-933C-0974278F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536A3-3630-456C-8CC8-488989DF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8A1C-B2DE-4E66-A3CD-7964D9DA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1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179B-6E0C-4E46-B7B7-3DDCA983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76C9-EC87-4712-AACD-0DD57EE87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EA29B-2E08-4F39-BB1C-E996091F0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EA1B0-29DF-4D01-A10D-E18307C7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9C4-EAB7-4BF0-A407-A18B1C3485E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C1D94-189F-4110-AE5F-B9AA3C17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FBBC2-E969-4A48-8E42-A7BC6040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8A1C-B2DE-4E66-A3CD-7964D9DA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1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9EA4-2706-4A4D-A9D3-5D02FBBA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F66D7-DAD3-421A-B51E-D586ECA14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ECC40-4251-48D6-BCA0-59605F272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ACB50-1FC7-4A50-8A05-2CEB454B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09C4-EAB7-4BF0-A407-A18B1C3485E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F2B3A-66B0-4286-8453-A15B6D32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9D4CE-8ED8-48B3-938D-D2FD1903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8A1C-B2DE-4E66-A3CD-7964D9DA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E51C2-50EC-4FCB-ABD0-A6FE8749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53F66-C9D5-44A6-9C9A-DD114DA5B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58CFE-8A3B-4F81-8040-D0BE433B6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709C4-EAB7-4BF0-A407-A18B1C3485E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037A4-791A-43F6-9D38-245C3DCDE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1BE7-B954-4B72-A120-C4EDAADA2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B8A1C-B2DE-4E66-A3CD-7964D9DA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famil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8E91D2-610B-43D6-993F-ECE9DF324E77}"/>
              </a:ext>
            </a:extLst>
          </p:cNvPr>
          <p:cNvSpPr txBox="1"/>
          <p:nvPr/>
        </p:nvSpPr>
        <p:spPr>
          <a:xfrm>
            <a:off x="1101213" y="727587"/>
            <a:ext cx="59386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/>
              <a:t>Exponential family of distributions:</a:t>
            </a:r>
            <a:endParaRPr lang="en-US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ts val="3000"/>
              </a:lnSpc>
            </a:pP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https://en.wikipedia.org/wiki/Exponential_family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sz="2550" kern="1800" dirty="0">
                <a:solidFill>
                  <a:srgbClr val="3D425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0B718D-7B13-4730-AF8F-8B434C21E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646011"/>
              </p:ext>
            </p:extLst>
          </p:nvPr>
        </p:nvGraphicFramePr>
        <p:xfrm>
          <a:off x="1171395" y="2934909"/>
          <a:ext cx="4894070" cy="21979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6045">
                  <a:extLst>
                    <a:ext uri="{9D8B030D-6E8A-4147-A177-3AD203B41FA5}">
                      <a16:colId xmlns:a16="http://schemas.microsoft.com/office/drawing/2014/main" val="2027384299"/>
                    </a:ext>
                  </a:extLst>
                </a:gridCol>
                <a:gridCol w="3688025">
                  <a:extLst>
                    <a:ext uri="{9D8B030D-6E8A-4147-A177-3AD203B41FA5}">
                      <a16:colId xmlns:a16="http://schemas.microsoft.com/office/drawing/2014/main" val="3194339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Family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Default Link Function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3679689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binomial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(link = "logit")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3617418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gaussian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(link = "identity")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282190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(link = "inverse")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6746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inverse.gaussian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(link = "1/mu^2")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3617240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poisson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(link = "log")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95105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(link = "identity", variance = "constant")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4083231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quasibinomial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(link = "logit")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2847989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quasipoisson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(link = "log")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76002104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70B03F27-EF9A-4F93-B4B8-AA3A95FE9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213" y="1710581"/>
            <a:ext cx="503443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D425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Generalized Linear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D53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Generalized linear models are fit using the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D535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4D53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glm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D53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 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D535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D53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function. The form of the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D535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4D53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glm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D535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D53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function is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4D53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glm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D53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4D53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formula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D53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family=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4D53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familytype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D53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(link=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4D53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linkfunction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D53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data=)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7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DEB278-2F73-4AC7-BA2E-937C3DBC6286}"/>
                  </a:ext>
                </a:extLst>
              </p:cNvPr>
              <p:cNvSpPr txBox="1"/>
              <p:nvPr/>
            </p:nvSpPr>
            <p:spPr>
              <a:xfrm>
                <a:off x="500931" y="636105"/>
                <a:ext cx="10988704" cy="5268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Poisson Regression Model for Count-Type Data</a:t>
                </a:r>
              </a:p>
              <a:p>
                <a:r>
                  <a:rPr lang="en-US" dirty="0"/>
                  <a:t>E(Y) = exp(B0 + B1X1 + B2X2 + . . . + </a:t>
                </a:r>
                <a:r>
                  <a:rPr lang="en-US" dirty="0" err="1"/>
                  <a:t>BkXk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	= exp(B0)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</m:e>
                    </m:nary>
                  </m:oMath>
                </a14:m>
                <a:r>
                  <a:rPr lang="en-US" dirty="0"/>
                  <a:t> (exp(</a:t>
                </a:r>
                <a:r>
                  <a:rPr lang="en-US" dirty="0" err="1"/>
                  <a:t>BiXi</a:t>
                </a:r>
                <a:r>
                  <a:rPr lang="en-US" dirty="0"/>
                  <a:t>))  </a:t>
                </a:r>
              </a:p>
              <a:p>
                <a:endParaRPr lang="en-US" dirty="0"/>
              </a:p>
              <a:p>
                <a:r>
                  <a:rPr lang="en-US" dirty="0"/>
                  <a:t>Y=number of events that occur in a unit of time, area, or volume.</a:t>
                </a:r>
              </a:p>
              <a:p>
                <a:endParaRPr lang="en-US" dirty="0"/>
              </a:p>
              <a:p>
                <a:r>
                  <a:rPr lang="en-US" dirty="0"/>
                  <a:t>exp(</a:t>
                </a:r>
                <a:r>
                  <a:rPr lang="en-US" dirty="0" err="1"/>
                  <a:t>Bj</a:t>
                </a:r>
                <a:r>
                  <a:rPr lang="en-US" dirty="0"/>
                  <a:t>) represents the multiplicative change in Y for every 1-unit increase in </a:t>
                </a:r>
                <a:r>
                  <a:rPr lang="en-US" dirty="0" err="1"/>
                  <a:t>Xj</a:t>
                </a:r>
                <a:r>
                  <a:rPr lang="en-US" dirty="0"/>
                  <a:t> when all other X’s are held constant.</a:t>
                </a:r>
              </a:p>
              <a:p>
                <a:r>
                  <a:rPr lang="en-US" dirty="0"/>
                  <a:t>[exp(</a:t>
                </a:r>
                <a:r>
                  <a:rPr lang="en-US" dirty="0" err="1"/>
                  <a:t>Bj</a:t>
                </a:r>
                <a:r>
                  <a:rPr lang="en-US" dirty="0"/>
                  <a:t>)-1] * 100 represents the percentage change in Y for every 1-unit increase in </a:t>
                </a:r>
                <a:r>
                  <a:rPr lang="en-US" dirty="0" err="1"/>
                  <a:t>Xj</a:t>
                </a:r>
                <a:r>
                  <a:rPr lang="en-US" dirty="0"/>
                  <a:t> when all other X’s are held constant.</a:t>
                </a:r>
              </a:p>
              <a:p>
                <a:endParaRPr lang="en-US" dirty="0"/>
              </a:p>
              <a:p>
                <a:r>
                  <a:rPr lang="en-US" dirty="0"/>
                  <a:t>Examples from Wikipedia:</a:t>
                </a:r>
                <a:endParaRPr lang="en-US" dirty="0">
                  <a:effectLst/>
                </a:endParaRPr>
              </a:p>
              <a:p>
                <a:pPr lvl="0"/>
                <a:r>
                  <a:rPr lang="en-US" dirty="0"/>
                  <a:t>The Poisson distribution may be useful to model events such as:</a:t>
                </a:r>
              </a:p>
              <a:p>
                <a:pPr lvl="0"/>
                <a:r>
                  <a:rPr lang="en-US" dirty="0"/>
                  <a:t>The number of meteorites greater than 1 meter diameter that strike Earth in a year</a:t>
                </a:r>
              </a:p>
              <a:p>
                <a:pPr lvl="0"/>
                <a:r>
                  <a:rPr lang="en-US" dirty="0"/>
                  <a:t>The number of patients arriving in an emergency room between 10 and 11 pm</a:t>
                </a:r>
              </a:p>
              <a:p>
                <a:pPr lvl="0"/>
                <a:r>
                  <a:rPr lang="en-US" dirty="0"/>
                  <a:t>The number of laser photons hitting a detector in a particular time interval</a:t>
                </a:r>
              </a:p>
              <a:p>
                <a:r>
                  <a:rPr lang="en-US" dirty="0"/>
                  <a:t> </a:t>
                </a:r>
              </a:p>
              <a:p>
                <a:r>
                  <a:rPr lang="en-US" dirty="0"/>
                  <a:t>Queueing theory assumption:  Poisson arrivals and exponential waiting times for experimental units entering a facility with </a:t>
                </a:r>
                <a:r>
                  <a:rPr lang="en-US"/>
                  <a:t>a single server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DEB278-2F73-4AC7-BA2E-937C3DBC6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1" y="636105"/>
                <a:ext cx="10988704" cy="5268750"/>
              </a:xfrm>
              <a:prstGeom prst="rect">
                <a:avLst/>
              </a:prstGeom>
              <a:blipFill>
                <a:blip r:embed="rId2"/>
                <a:stretch>
                  <a:fillRect l="-444" t="-578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03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79CEEC-C23F-4C03-8CC9-DF5D3C5A32BA}"/>
              </a:ext>
            </a:extLst>
          </p:cNvPr>
          <p:cNvSpPr txBox="1"/>
          <p:nvPr/>
        </p:nvSpPr>
        <p:spPr>
          <a:xfrm>
            <a:off x="755374" y="532737"/>
            <a:ext cx="11155680" cy="610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A72D4E-4AFC-482B-9090-DE0265AD4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61" y="1133922"/>
            <a:ext cx="5941314" cy="490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6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313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Mardekian</dc:creator>
  <cp:lastModifiedBy>Jack Mardekian</cp:lastModifiedBy>
  <cp:revision>3</cp:revision>
  <dcterms:created xsi:type="dcterms:W3CDTF">2020-04-13T18:09:03Z</dcterms:created>
  <dcterms:modified xsi:type="dcterms:W3CDTF">2020-04-13T23:08:31Z</dcterms:modified>
</cp:coreProperties>
</file>