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4"/>
    <p:sldMasterId id="2147483736" r:id="rId5"/>
  </p:sldMasterIdLst>
  <p:notesMasterIdLst>
    <p:notesMasterId r:id="rId29"/>
  </p:notesMasterIdLst>
  <p:sldIdLst>
    <p:sldId id="337" r:id="rId6"/>
    <p:sldId id="338" r:id="rId7"/>
    <p:sldId id="332" r:id="rId8"/>
    <p:sldId id="333" r:id="rId9"/>
    <p:sldId id="334" r:id="rId10"/>
    <p:sldId id="339" r:id="rId11"/>
    <p:sldId id="335" r:id="rId12"/>
    <p:sldId id="336" r:id="rId13"/>
    <p:sldId id="257" r:id="rId14"/>
    <p:sldId id="264" r:id="rId15"/>
    <p:sldId id="265" r:id="rId16"/>
    <p:sldId id="330" r:id="rId17"/>
    <p:sldId id="315" r:id="rId18"/>
    <p:sldId id="316" r:id="rId19"/>
    <p:sldId id="320" r:id="rId20"/>
    <p:sldId id="325" r:id="rId21"/>
    <p:sldId id="326" r:id="rId22"/>
    <p:sldId id="324" r:id="rId23"/>
    <p:sldId id="323" r:id="rId24"/>
    <p:sldId id="331" r:id="rId25"/>
    <p:sldId id="328" r:id="rId26"/>
    <p:sldId id="322" r:id="rId27"/>
    <p:sldId id="302"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720">
          <p15:clr>
            <a:srgbClr val="A4A3A4"/>
          </p15:clr>
        </p15:guide>
        <p15:guide id="2" orient="horz" pos="3888">
          <p15:clr>
            <a:srgbClr val="A4A3A4"/>
          </p15:clr>
        </p15:guide>
        <p15:guide id="3" pos="288">
          <p15:clr>
            <a:srgbClr val="A4A3A4"/>
          </p15:clr>
        </p15:guide>
        <p15:guide id="4" pos="5472">
          <p15:clr>
            <a:srgbClr val="A4A3A4"/>
          </p15:clr>
        </p15:guide>
        <p15:guide id="5"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008000"/>
    <a:srgbClr val="B6B6CE"/>
    <a:srgbClr val="008C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A1FCFB-E3DB-40AA-8B12-12C761EE2248}" v="20" dt="2020-04-14T21:32:47.9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2264" autoAdjust="0"/>
  </p:normalViewPr>
  <p:slideViewPr>
    <p:cSldViewPr showGuides="1">
      <p:cViewPr varScale="1">
        <p:scale>
          <a:sx n="76" d="100"/>
          <a:sy n="76" d="100"/>
        </p:scale>
        <p:origin x="1140" y="90"/>
      </p:cViewPr>
      <p:guideLst>
        <p:guide orient="horz" pos="720"/>
        <p:guide orient="horz" pos="3888"/>
        <p:guide pos="288"/>
        <p:guide pos="5472"/>
        <p:guide pos="384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Mardekian" userId="8e83f5d1f9fab295" providerId="LiveId" clId="{33A1FCFB-E3DB-40AA-8B12-12C761EE2248}"/>
    <pc:docChg chg="undo custSel modSld">
      <pc:chgData name="Jack Mardekian" userId="8e83f5d1f9fab295" providerId="LiveId" clId="{33A1FCFB-E3DB-40AA-8B12-12C761EE2248}" dt="2020-04-14T21:32:47.965" v="153" actId="11529"/>
      <pc:docMkLst>
        <pc:docMk/>
      </pc:docMkLst>
      <pc:sldChg chg="addSp delSp modSp mod">
        <pc:chgData name="Jack Mardekian" userId="8e83f5d1f9fab295" providerId="LiveId" clId="{33A1FCFB-E3DB-40AA-8B12-12C761EE2248}" dt="2020-04-14T21:32:47.965" v="153" actId="11529"/>
        <pc:sldMkLst>
          <pc:docMk/>
          <pc:sldMk cId="4096329108" sldId="333"/>
        </pc:sldMkLst>
        <pc:spChg chg="add mod">
          <ac:chgData name="Jack Mardekian" userId="8e83f5d1f9fab295" providerId="LiveId" clId="{33A1FCFB-E3DB-40AA-8B12-12C761EE2248}" dt="2020-04-14T21:31:30.929" v="152" actId="20577"/>
          <ac:spMkLst>
            <pc:docMk/>
            <pc:sldMk cId="4096329108" sldId="333"/>
            <ac:spMk id="2" creationId="{06DC9532-D7B1-4FE8-8726-E53DA110B939}"/>
          </ac:spMkLst>
        </pc:spChg>
        <pc:spChg chg="add del mod">
          <ac:chgData name="Jack Mardekian" userId="8e83f5d1f9fab295" providerId="LiveId" clId="{33A1FCFB-E3DB-40AA-8B12-12C761EE2248}" dt="2020-04-14T10:38:49.724" v="74"/>
          <ac:spMkLst>
            <pc:docMk/>
            <pc:sldMk cId="4096329108" sldId="333"/>
            <ac:spMk id="2" creationId="{658D8C98-25EA-4527-98E9-B052357F784E}"/>
          </ac:spMkLst>
        </pc:spChg>
        <pc:spChg chg="add del mod">
          <ac:chgData name="Jack Mardekian" userId="8e83f5d1f9fab295" providerId="LiveId" clId="{33A1FCFB-E3DB-40AA-8B12-12C761EE2248}" dt="2020-04-14T10:38:49.724" v="76"/>
          <ac:spMkLst>
            <pc:docMk/>
            <pc:sldMk cId="4096329108" sldId="333"/>
            <ac:spMk id="3" creationId="{985C915A-8FA8-445C-A892-F4141C6B7B5D}"/>
          </ac:spMkLst>
        </pc:spChg>
        <pc:cxnChg chg="add mod">
          <ac:chgData name="Jack Mardekian" userId="8e83f5d1f9fab295" providerId="LiveId" clId="{33A1FCFB-E3DB-40AA-8B12-12C761EE2248}" dt="2020-04-14T21:32:47.965" v="153" actId="11529"/>
          <ac:cxnSpMkLst>
            <pc:docMk/>
            <pc:sldMk cId="4096329108" sldId="333"/>
            <ac:cxnSpMk id="4" creationId="{F0B7FC5E-9D99-47B8-BEFC-A83390DA37DF}"/>
          </ac:cxnSpMkLst>
        </pc:cxnChg>
      </pc:sldChg>
      <pc:sldChg chg="addSp modSp mod">
        <pc:chgData name="Jack Mardekian" userId="8e83f5d1f9fab295" providerId="LiveId" clId="{33A1FCFB-E3DB-40AA-8B12-12C761EE2248}" dt="2020-04-14T21:27:36.202" v="121" actId="947"/>
        <pc:sldMkLst>
          <pc:docMk/>
          <pc:sldMk cId="3273482740" sldId="334"/>
        </pc:sldMkLst>
        <pc:spChg chg="add mod">
          <ac:chgData name="Jack Mardekian" userId="8e83f5d1f9fab295" providerId="LiveId" clId="{33A1FCFB-E3DB-40AA-8B12-12C761EE2248}" dt="2020-04-14T21:27:36.202" v="121" actId="947"/>
          <ac:spMkLst>
            <pc:docMk/>
            <pc:sldMk cId="3273482740" sldId="334"/>
            <ac:spMk id="2" creationId="{7936D39A-80CE-4C9C-8823-232263449CE6}"/>
          </ac:spMkLst>
        </pc:spChg>
      </pc:sldChg>
      <pc:sldChg chg="addSp delSp modSp mod">
        <pc:chgData name="Jack Mardekian" userId="8e83f5d1f9fab295" providerId="LiveId" clId="{33A1FCFB-E3DB-40AA-8B12-12C761EE2248}" dt="2020-04-14T10:35:32.297" v="70" actId="1076"/>
        <pc:sldMkLst>
          <pc:docMk/>
          <pc:sldMk cId="155008706" sldId="338"/>
        </pc:sldMkLst>
        <pc:spChg chg="mod">
          <ac:chgData name="Jack Mardekian" userId="8e83f5d1f9fab295" providerId="LiveId" clId="{33A1FCFB-E3DB-40AA-8B12-12C761EE2248}" dt="2020-04-14T03:16:33.171" v="20" actId="1076"/>
          <ac:spMkLst>
            <pc:docMk/>
            <pc:sldMk cId="155008706" sldId="338"/>
            <ac:spMk id="2" creationId="{00000000-0000-0000-0000-000000000000}"/>
          </ac:spMkLst>
        </pc:spChg>
        <pc:spChg chg="mod">
          <ac:chgData name="Jack Mardekian" userId="8e83f5d1f9fab295" providerId="LiveId" clId="{33A1FCFB-E3DB-40AA-8B12-12C761EE2248}" dt="2020-04-14T03:24:52.419" v="31" actId="1076"/>
          <ac:spMkLst>
            <pc:docMk/>
            <pc:sldMk cId="155008706" sldId="338"/>
            <ac:spMk id="4" creationId="{00000000-0000-0000-0000-000000000000}"/>
          </ac:spMkLst>
        </pc:spChg>
        <pc:spChg chg="mod">
          <ac:chgData name="Jack Mardekian" userId="8e83f5d1f9fab295" providerId="LiveId" clId="{33A1FCFB-E3DB-40AA-8B12-12C761EE2248}" dt="2020-04-14T10:30:20.430" v="47" actId="1035"/>
          <ac:spMkLst>
            <pc:docMk/>
            <pc:sldMk cId="155008706" sldId="338"/>
            <ac:spMk id="7" creationId="{00000000-0000-0000-0000-000000000000}"/>
          </ac:spMkLst>
        </pc:spChg>
        <pc:spChg chg="add mod">
          <ac:chgData name="Jack Mardekian" userId="8e83f5d1f9fab295" providerId="LiveId" clId="{33A1FCFB-E3DB-40AA-8B12-12C761EE2248}" dt="2020-04-14T10:35:26.974" v="69" actId="207"/>
          <ac:spMkLst>
            <pc:docMk/>
            <pc:sldMk cId="155008706" sldId="338"/>
            <ac:spMk id="14" creationId="{E46C9FF1-633C-4BD4-8DA8-5E518596CD50}"/>
          </ac:spMkLst>
        </pc:spChg>
        <pc:picChg chg="mod">
          <ac:chgData name="Jack Mardekian" userId="8e83f5d1f9fab295" providerId="LiveId" clId="{33A1FCFB-E3DB-40AA-8B12-12C761EE2248}" dt="2020-04-14T10:35:32.297" v="70" actId="1076"/>
          <ac:picMkLst>
            <pc:docMk/>
            <pc:sldMk cId="155008706" sldId="338"/>
            <ac:picMk id="6146" creationId="{00000000-0000-0000-0000-000000000000}"/>
          </ac:picMkLst>
        </pc:picChg>
        <pc:cxnChg chg="mod">
          <ac:chgData name="Jack Mardekian" userId="8e83f5d1f9fab295" providerId="LiveId" clId="{33A1FCFB-E3DB-40AA-8B12-12C761EE2248}" dt="2020-04-14T10:32:42.541" v="57" actId="1076"/>
          <ac:cxnSpMkLst>
            <pc:docMk/>
            <pc:sldMk cId="155008706" sldId="338"/>
            <ac:cxnSpMk id="8" creationId="{00000000-0000-0000-0000-000000000000}"/>
          </ac:cxnSpMkLst>
        </pc:cxnChg>
        <pc:cxnChg chg="add del">
          <ac:chgData name="Jack Mardekian" userId="8e83f5d1f9fab295" providerId="LiveId" clId="{33A1FCFB-E3DB-40AA-8B12-12C761EE2248}" dt="2020-04-14T10:32:57.830" v="60" actId="478"/>
          <ac:cxnSpMkLst>
            <pc:docMk/>
            <pc:sldMk cId="155008706" sldId="338"/>
            <ac:cxnSpMk id="9" creationId="{E461BB15-A105-4C85-9003-4E8B87DB4064}"/>
          </ac:cxnSpMkLst>
        </pc:cxnChg>
        <pc:cxnChg chg="add mod">
          <ac:chgData name="Jack Mardekian" userId="8e83f5d1f9fab295" providerId="LiveId" clId="{33A1FCFB-E3DB-40AA-8B12-12C761EE2248}" dt="2020-04-14T10:33:14.988" v="63" actId="14100"/>
          <ac:cxnSpMkLst>
            <pc:docMk/>
            <pc:sldMk cId="155008706" sldId="338"/>
            <ac:cxnSpMk id="12" creationId="{D83FA905-98DD-4D2E-AC20-C44516B012D8}"/>
          </ac:cxnSpMkLst>
        </pc:cxnChg>
      </pc:sldChg>
      <pc:sldChg chg="modSp mod">
        <pc:chgData name="Jack Mardekian" userId="8e83f5d1f9fab295" providerId="LiveId" clId="{33A1FCFB-E3DB-40AA-8B12-12C761EE2248}" dt="2020-04-14T21:29:47.775" v="122" actId="1076"/>
        <pc:sldMkLst>
          <pc:docMk/>
          <pc:sldMk cId="865805811" sldId="339"/>
        </pc:sldMkLst>
        <pc:spChg chg="mod">
          <ac:chgData name="Jack Mardekian" userId="8e83f5d1f9fab295" providerId="LiveId" clId="{33A1FCFB-E3DB-40AA-8B12-12C761EE2248}" dt="2020-04-14T21:29:47.775" v="122" actId="1076"/>
          <ac:spMkLst>
            <pc:docMk/>
            <pc:sldMk cId="865805811" sldId="339"/>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951A35D-9E01-485C-9AD7-B899FD06D1CB}" type="datetimeFigureOut">
              <a:rPr lang="en-US"/>
              <a:pPr>
                <a:defRPr/>
              </a:pPr>
              <a:t>4/14/2020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CB7FF45-150E-4508-823E-A7DC99C7EF0A}" type="slidenum">
              <a:rPr lang="en-US"/>
              <a:pPr>
                <a:defRPr/>
              </a:pPr>
              <a:t>‹#›</a:t>
            </a:fld>
            <a:endParaRPr lang="en-US"/>
          </a:p>
        </p:txBody>
      </p:sp>
    </p:spTree>
    <p:extLst>
      <p:ext uri="{BB962C8B-B14F-4D97-AF65-F5344CB8AC3E}">
        <p14:creationId xmlns:p14="http://schemas.microsoft.com/office/powerpoint/2010/main" val="18709955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457200" y="1143000"/>
            <a:ext cx="8229600" cy="2328335"/>
          </a:xfrm>
        </p:spPr>
        <p:txBody>
          <a:bodyPr>
            <a:normAutofit/>
          </a:bodyPr>
          <a:lstStyle>
            <a:lvl1pPr algn="ctr">
              <a:defRPr sz="3200" b="1">
                <a:solidFill>
                  <a:srgbClr val="008C82"/>
                </a:solidFill>
              </a:defRPr>
            </a:lvl1pPr>
          </a:lstStyle>
          <a:p>
            <a:r>
              <a:rPr lang="en-US" dirty="0"/>
              <a:t>Click to edit Master title style</a:t>
            </a:r>
          </a:p>
        </p:txBody>
      </p:sp>
      <p:sp>
        <p:nvSpPr>
          <p:cNvPr id="8" name="Text Placeholder 7"/>
          <p:cNvSpPr>
            <a:spLocks noGrp="1"/>
          </p:cNvSpPr>
          <p:nvPr>
            <p:ph type="body" sz="quarter" idx="10"/>
          </p:nvPr>
        </p:nvSpPr>
        <p:spPr>
          <a:xfrm>
            <a:off x="457200" y="3657600"/>
            <a:ext cx="8229600" cy="1600200"/>
          </a:xfrm>
        </p:spPr>
        <p:txBody>
          <a:bodyPr/>
          <a:lstStyle>
            <a:lvl1pPr algn="ctr">
              <a:buNone/>
              <a:defRPr sz="2800"/>
            </a:lvl1pPr>
          </a:lstStyle>
          <a:p>
            <a:pPr lvl="0"/>
            <a:r>
              <a:rPr lang="en-US" dirty="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6" name="Rectangle 6"/>
          <p:cNvSpPr>
            <a:spLocks noGrp="1" noChangeArrowheads="1"/>
          </p:cNvSpPr>
          <p:nvPr>
            <p:ph type="sldNum" sz="quarter" idx="12"/>
          </p:nvPr>
        </p:nvSpPr>
        <p:spPr>
          <a:ln/>
        </p:spPr>
        <p:txBody>
          <a:bodyPr/>
          <a:lstStyle>
            <a:lvl1pPr>
              <a:defRPr/>
            </a:lvl1pPr>
          </a:lstStyle>
          <a:p>
            <a:pPr>
              <a:defRPr/>
            </a:pPr>
            <a:fld id="{0E458D07-F788-47EC-8FE8-0653464C669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8095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7" name="Rectangle 6"/>
          <p:cNvSpPr>
            <a:spLocks noGrp="1" noChangeArrowheads="1"/>
          </p:cNvSpPr>
          <p:nvPr>
            <p:ph type="sldNum" sz="quarter" idx="12"/>
          </p:nvPr>
        </p:nvSpPr>
        <p:spPr>
          <a:ln/>
        </p:spPr>
        <p:txBody>
          <a:bodyPr/>
          <a:lstStyle>
            <a:lvl1pPr>
              <a:defRPr/>
            </a:lvl1pPr>
          </a:lstStyle>
          <a:p>
            <a:pPr>
              <a:defRPr/>
            </a:pPr>
            <a:fld id="{A53DCA5D-EEDF-4EF1-AB11-8857730B9D2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48859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9" name="Rectangle 6"/>
          <p:cNvSpPr>
            <a:spLocks noGrp="1" noChangeArrowheads="1"/>
          </p:cNvSpPr>
          <p:nvPr>
            <p:ph type="sldNum" sz="quarter" idx="12"/>
          </p:nvPr>
        </p:nvSpPr>
        <p:spPr>
          <a:ln/>
        </p:spPr>
        <p:txBody>
          <a:bodyPr/>
          <a:lstStyle>
            <a:lvl1pPr>
              <a:defRPr/>
            </a:lvl1pPr>
          </a:lstStyle>
          <a:p>
            <a:pPr>
              <a:defRPr/>
            </a:pPr>
            <a:fld id="{58F688CF-43D5-4A2E-BB8B-43C6ACF01BD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66624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5" name="Rectangle 6"/>
          <p:cNvSpPr>
            <a:spLocks noGrp="1" noChangeArrowheads="1"/>
          </p:cNvSpPr>
          <p:nvPr>
            <p:ph type="sldNum" sz="quarter" idx="12"/>
          </p:nvPr>
        </p:nvSpPr>
        <p:spPr>
          <a:ln/>
        </p:spPr>
        <p:txBody>
          <a:bodyPr/>
          <a:lstStyle>
            <a:lvl1pPr>
              <a:defRPr/>
            </a:lvl1pPr>
          </a:lstStyle>
          <a:p>
            <a:pPr>
              <a:defRPr/>
            </a:pPr>
            <a:fld id="{EE539515-38EE-4D16-83AC-A62E5B642E4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88418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4" name="Rectangle 6"/>
          <p:cNvSpPr>
            <a:spLocks noGrp="1" noChangeArrowheads="1"/>
          </p:cNvSpPr>
          <p:nvPr>
            <p:ph type="sldNum" sz="quarter" idx="12"/>
          </p:nvPr>
        </p:nvSpPr>
        <p:spPr>
          <a:ln/>
        </p:spPr>
        <p:txBody>
          <a:bodyPr/>
          <a:lstStyle>
            <a:lvl1pPr>
              <a:defRPr/>
            </a:lvl1pPr>
          </a:lstStyle>
          <a:p>
            <a:pPr>
              <a:defRPr/>
            </a:pPr>
            <a:fld id="{34DE3DE7-C6EC-42B3-A9BD-709587EB837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99438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7" name="Rectangle 6"/>
          <p:cNvSpPr>
            <a:spLocks noGrp="1" noChangeArrowheads="1"/>
          </p:cNvSpPr>
          <p:nvPr>
            <p:ph type="sldNum" sz="quarter" idx="12"/>
          </p:nvPr>
        </p:nvSpPr>
        <p:spPr>
          <a:ln/>
        </p:spPr>
        <p:txBody>
          <a:bodyPr/>
          <a:lstStyle>
            <a:lvl1pPr>
              <a:defRPr/>
            </a:lvl1pPr>
          </a:lstStyle>
          <a:p>
            <a:pPr>
              <a:defRPr/>
            </a:pPr>
            <a:fld id="{83A88511-40EE-4F87-9901-11716AB013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91506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7" name="Rectangle 6"/>
          <p:cNvSpPr>
            <a:spLocks noGrp="1" noChangeArrowheads="1"/>
          </p:cNvSpPr>
          <p:nvPr>
            <p:ph type="sldNum" sz="quarter" idx="12"/>
          </p:nvPr>
        </p:nvSpPr>
        <p:spPr>
          <a:ln/>
        </p:spPr>
        <p:txBody>
          <a:bodyPr/>
          <a:lstStyle>
            <a:lvl1pPr>
              <a:defRPr/>
            </a:lvl1pPr>
          </a:lstStyle>
          <a:p>
            <a:pPr>
              <a:defRPr/>
            </a:pPr>
            <a:fld id="{2B17CD98-32E0-45E9-9775-8BFE2547C1A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80584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6" name="Rectangle 6"/>
          <p:cNvSpPr>
            <a:spLocks noGrp="1" noChangeArrowheads="1"/>
          </p:cNvSpPr>
          <p:nvPr>
            <p:ph type="sldNum" sz="quarter" idx="12"/>
          </p:nvPr>
        </p:nvSpPr>
        <p:spPr>
          <a:ln/>
        </p:spPr>
        <p:txBody>
          <a:bodyPr/>
          <a:lstStyle>
            <a:lvl1pPr>
              <a:defRPr/>
            </a:lvl1pPr>
          </a:lstStyle>
          <a:p>
            <a:pPr>
              <a:defRPr/>
            </a:pPr>
            <a:fld id="{83E5DD9C-C8AA-401B-8047-B5F6C78D914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265908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6" name="Rectangle 6"/>
          <p:cNvSpPr>
            <a:spLocks noGrp="1" noChangeArrowheads="1"/>
          </p:cNvSpPr>
          <p:nvPr>
            <p:ph type="sldNum" sz="quarter" idx="12"/>
          </p:nvPr>
        </p:nvSpPr>
        <p:spPr>
          <a:ln/>
        </p:spPr>
        <p:txBody>
          <a:bodyPr/>
          <a:lstStyle>
            <a:lvl1pPr>
              <a:defRPr/>
            </a:lvl1pPr>
          </a:lstStyle>
          <a:p>
            <a:pPr>
              <a:defRPr/>
            </a:pPr>
            <a:fld id="{94B4F191-7776-4B39-B234-0F3A663F725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8002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lvl1pPr algn="l">
              <a:defRPr sz="2600" b="1">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143000"/>
            <a:ext cx="8229600"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pPr>
              <a:defRPr/>
            </a:pPr>
            <a:r>
              <a:rPr lang="en-US" dirty="0"/>
              <a:t>│  </a:t>
            </a:r>
            <a:fld id="{8EAB8184-1F93-4054-96B3-3B5A9C7ED88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5029200"/>
          </a:xfrm>
        </p:spPr>
        <p:txBody>
          <a:bodyPr anchor="ctr">
            <a:normAutofit/>
          </a:bodyPr>
          <a:lstStyle>
            <a:lvl1pPr marL="0" indent="0" algn="ctr">
              <a:buNone/>
              <a:defRPr sz="4000" b="1">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r>
              <a:rPr lang="en-US" dirty="0"/>
              <a:t>│  </a:t>
            </a:r>
            <a:fld id="{78404847-B57F-43E6-8FC9-99DD9EB664A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3000"/>
            <a:ext cx="4038600" cy="5029200"/>
          </a:xfrm>
        </p:spPr>
        <p:txBody>
          <a:bodyPr>
            <a:normAutofit/>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43000"/>
            <a:ext cx="4038600" cy="5029200"/>
          </a:xfrm>
        </p:spPr>
        <p:txBody>
          <a:bodyPr>
            <a:normAutofit/>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r>
              <a:rPr lang="en-US" dirty="0"/>
              <a:t>│  </a:t>
            </a:r>
            <a:fld id="{B9834DA0-AF98-481A-8E87-F248F42269C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43000"/>
            <a:ext cx="4040188" cy="63976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62668"/>
            <a:ext cx="4040188" cy="430953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143000"/>
            <a:ext cx="4041775" cy="63976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862668"/>
            <a:ext cx="4041775" cy="430953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r>
              <a:rPr lang="en-US" dirty="0"/>
              <a:t>│  </a:t>
            </a:r>
            <a:fld id="{8EC4E3B0-8516-42C2-959F-7A3AFFF3E8B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r>
              <a:rPr lang="en-US" dirty="0"/>
              <a:t>│  </a:t>
            </a:r>
            <a:fld id="{945331D0-3C41-4D5E-AFC3-A63AD57B6C3C}"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r>
              <a:rPr lang="en-US" dirty="0"/>
              <a:t>│  </a:t>
            </a:r>
            <a:fld id="{1F3818A0-2004-469E-AC4E-C61BB4FAA45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6" name="Rectangle 6"/>
          <p:cNvSpPr>
            <a:spLocks noGrp="1" noChangeArrowheads="1"/>
          </p:cNvSpPr>
          <p:nvPr>
            <p:ph type="sldNum" sz="quarter" idx="12"/>
          </p:nvPr>
        </p:nvSpPr>
        <p:spPr>
          <a:ln/>
        </p:spPr>
        <p:txBody>
          <a:bodyPr/>
          <a:lstStyle>
            <a:lvl1pPr>
              <a:defRPr/>
            </a:lvl1pPr>
          </a:lstStyle>
          <a:p>
            <a:pPr>
              <a:defRPr/>
            </a:pPr>
            <a:fld id="{AEA8F57A-29ED-4405-A78E-EB98329A36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3368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6" name="Rectangle 6"/>
          <p:cNvSpPr>
            <a:spLocks noGrp="1" noChangeArrowheads="1"/>
          </p:cNvSpPr>
          <p:nvPr>
            <p:ph type="sldNum" sz="quarter" idx="12"/>
          </p:nvPr>
        </p:nvSpPr>
        <p:spPr>
          <a:ln/>
        </p:spPr>
        <p:txBody>
          <a:bodyPr/>
          <a:lstStyle>
            <a:lvl1pPr>
              <a:defRPr/>
            </a:lvl1pPr>
          </a:lstStyle>
          <a:p>
            <a:pPr>
              <a:defRPr/>
            </a:pPr>
            <a:fld id="{BDA5A1E0-CF10-48ED-9762-58A63CA49EF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55412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914400"/>
          </a:xfrm>
          <a:prstGeom prst="rect">
            <a:avLst/>
          </a:prstGeom>
          <a:solidFill>
            <a:srgbClr val="008C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800">
                <a:solidFill>
                  <a:schemeClr val="tx2"/>
                </a:solidFill>
                <a:latin typeface="+mn-lt"/>
                <a:cs typeface="+mn-cs"/>
              </a:defRPr>
            </a:lvl1pPr>
          </a:lstStyle>
          <a:p>
            <a:pPr>
              <a:defRPr/>
            </a:pPr>
            <a:r>
              <a:rPr lang="en-US" dirty="0"/>
              <a:t>  </a:t>
            </a:r>
            <a:fld id="{5561FEFD-4E6C-4637-AFA9-CFC17A68244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29" r:id="rId2"/>
    <p:sldLayoutId id="2147483730" r:id="rId3"/>
    <p:sldLayoutId id="2147483731" r:id="rId4"/>
    <p:sldLayoutId id="2147483732" r:id="rId5"/>
    <p:sldLayoutId id="2147483733" r:id="rId6"/>
    <p:sldLayoutId id="2147483734" r:id="rId7"/>
  </p:sldLayoutIdLst>
  <p:hf hdr="0" ftr="0" dt="0"/>
  <p:txStyles>
    <p:titleStyle>
      <a:lvl1pPr algn="l" rtl="0" eaLnBrk="0" fontAlgn="base" hangingPunct="0">
        <a:spcBef>
          <a:spcPct val="0"/>
        </a:spcBef>
        <a:spcAft>
          <a:spcPct val="0"/>
        </a:spcAft>
        <a:defRPr sz="2600" b="1" kern="1200">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charset="0"/>
        </a:defRPr>
      </a:lvl2pPr>
      <a:lvl3pPr algn="l" rtl="0" eaLnBrk="0" fontAlgn="base" hangingPunct="0">
        <a:spcBef>
          <a:spcPct val="0"/>
        </a:spcBef>
        <a:spcAft>
          <a:spcPct val="0"/>
        </a:spcAft>
        <a:defRPr sz="2600" b="1">
          <a:solidFill>
            <a:schemeClr val="bg1"/>
          </a:solidFill>
          <a:latin typeface="Arial" charset="0"/>
        </a:defRPr>
      </a:lvl3pPr>
      <a:lvl4pPr algn="l" rtl="0" eaLnBrk="0" fontAlgn="base" hangingPunct="0">
        <a:spcBef>
          <a:spcPct val="0"/>
        </a:spcBef>
        <a:spcAft>
          <a:spcPct val="0"/>
        </a:spcAft>
        <a:defRPr sz="2600" b="1">
          <a:solidFill>
            <a:schemeClr val="bg1"/>
          </a:solidFill>
          <a:latin typeface="Arial" charset="0"/>
        </a:defRPr>
      </a:lvl4pPr>
      <a:lvl5pPr algn="l" rtl="0" eaLnBrk="0" fontAlgn="base" hangingPunct="0">
        <a:spcBef>
          <a:spcPct val="0"/>
        </a:spcBef>
        <a:spcAft>
          <a:spcPct val="0"/>
        </a:spcAft>
        <a:defRPr sz="2600" b="1">
          <a:solidFill>
            <a:schemeClr val="bg1"/>
          </a:solidFill>
          <a:latin typeface="Arial" charset="0"/>
        </a:defRPr>
      </a:lvl5pPr>
      <a:lvl6pPr marL="457200" algn="l" rtl="0" fontAlgn="base">
        <a:spcBef>
          <a:spcPct val="0"/>
        </a:spcBef>
        <a:spcAft>
          <a:spcPct val="0"/>
        </a:spcAft>
        <a:defRPr sz="2600" b="1">
          <a:solidFill>
            <a:schemeClr val="bg1"/>
          </a:solidFill>
          <a:latin typeface="Arial" charset="0"/>
        </a:defRPr>
      </a:lvl6pPr>
      <a:lvl7pPr marL="914400" algn="l" rtl="0" fontAlgn="base">
        <a:spcBef>
          <a:spcPct val="0"/>
        </a:spcBef>
        <a:spcAft>
          <a:spcPct val="0"/>
        </a:spcAft>
        <a:defRPr sz="2600" b="1">
          <a:solidFill>
            <a:schemeClr val="bg1"/>
          </a:solidFill>
          <a:latin typeface="Arial" charset="0"/>
        </a:defRPr>
      </a:lvl7pPr>
      <a:lvl8pPr marL="1371600" algn="l" rtl="0" fontAlgn="base">
        <a:spcBef>
          <a:spcPct val="0"/>
        </a:spcBef>
        <a:spcAft>
          <a:spcPct val="0"/>
        </a:spcAft>
        <a:defRPr sz="2600" b="1">
          <a:solidFill>
            <a:schemeClr val="bg1"/>
          </a:solidFill>
          <a:latin typeface="Arial" charset="0"/>
        </a:defRPr>
      </a:lvl8pPr>
      <a:lvl9pPr marL="1828800" algn="l" rtl="0" fontAlgn="base">
        <a:spcBef>
          <a:spcPct val="0"/>
        </a:spcBef>
        <a:spcAft>
          <a:spcPct val="0"/>
        </a:spcAft>
        <a:defRPr sz="2600" b="1">
          <a:solidFill>
            <a:schemeClr val="bg1"/>
          </a:solidFill>
          <a:latin typeface="Arial" charset="0"/>
        </a:defRPr>
      </a:lvl9pPr>
    </p:titleStyle>
    <p:bodyStyle>
      <a:lvl1pPr marL="342900" indent="-342900" algn="l" rtl="0" eaLnBrk="0" fontAlgn="base" hangingPunct="0">
        <a:spcBef>
          <a:spcPct val="0"/>
        </a:spcBef>
        <a:spcAft>
          <a:spcPts val="1000"/>
        </a:spcAft>
        <a:buClr>
          <a:srgbClr val="008C82"/>
        </a:buClr>
        <a:buFont typeface="Arial" charset="0"/>
        <a:buChar char="•"/>
        <a:defRPr sz="2200" kern="1200">
          <a:solidFill>
            <a:schemeClr val="tx1"/>
          </a:solidFill>
          <a:latin typeface="+mn-lt"/>
          <a:ea typeface="+mn-ea"/>
          <a:cs typeface="+mn-cs"/>
        </a:defRPr>
      </a:lvl1pPr>
      <a:lvl2pPr marL="742950" indent="-285750" algn="l" rtl="0" eaLnBrk="0" fontAlgn="base" hangingPunct="0">
        <a:spcBef>
          <a:spcPct val="0"/>
        </a:spcBef>
        <a:spcAft>
          <a:spcPts val="1000"/>
        </a:spcAft>
        <a:buClr>
          <a:srgbClr val="008C82"/>
        </a:buClr>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0"/>
        </a:spcBef>
        <a:spcAft>
          <a:spcPts val="1000"/>
        </a:spcAft>
        <a:buClr>
          <a:srgbClr val="008C82"/>
        </a:buClr>
        <a:buFont typeface="Arial" charset="0"/>
        <a:buChar char="•"/>
        <a:defRPr kern="1200">
          <a:solidFill>
            <a:schemeClr val="tx1"/>
          </a:solidFill>
          <a:latin typeface="+mn-lt"/>
          <a:ea typeface="+mn-ea"/>
          <a:cs typeface="+mn-cs"/>
        </a:defRPr>
      </a:lvl3pPr>
      <a:lvl4pPr marL="1600200" indent="-228600" algn="l" rtl="0" eaLnBrk="0" fontAlgn="base" hangingPunct="0">
        <a:spcBef>
          <a:spcPct val="0"/>
        </a:spcBef>
        <a:spcAft>
          <a:spcPts val="1000"/>
        </a:spcAft>
        <a:buClr>
          <a:srgbClr val="008C82"/>
        </a:buClr>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0"/>
        </a:spcBef>
        <a:spcAft>
          <a:spcPts val="1000"/>
        </a:spcAft>
        <a:buClr>
          <a:srgbClr val="008C82"/>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536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latin typeface="Times New Roman" pitchFamily="18"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solidFill>
                  <a:srgbClr val="000000"/>
                </a:solidFill>
                <a:latin typeface="Times New Roman" pitchFamily="18" charset="0"/>
              </a:rPr>
              <a:t>Linear Regression Analysis 5E Montgomery, Peck &amp; Vining</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C4E6D86-55DD-40AD-81CA-D7F30DCE13DB}" type="slidenum">
              <a:rPr lang="en-US">
                <a:solidFill>
                  <a:srgbClr val="000000"/>
                </a:solidFill>
                <a:latin typeface="Times New Roman" pitchFamily="18" charset="0"/>
              </a:rPr>
              <a:pPr>
                <a:defRPr/>
              </a:pPr>
              <a:t>‹#›</a:t>
            </a:fld>
            <a:endParaRPr lang="en-US">
              <a:solidFill>
                <a:srgbClr val="000000"/>
              </a:solidFill>
              <a:latin typeface="Times New Roman" pitchFamily="18" charset="0"/>
            </a:endParaRPr>
          </a:p>
        </p:txBody>
      </p:sp>
    </p:spTree>
    <p:extLst>
      <p:ext uri="{BB962C8B-B14F-4D97-AF65-F5344CB8AC3E}">
        <p14:creationId xmlns:p14="http://schemas.microsoft.com/office/powerpoint/2010/main" val="108454749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5.png"/><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9.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9.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457200" y="1219200"/>
            <a:ext cx="8458200" cy="3429000"/>
          </a:xfrm>
        </p:spPr>
        <p:txBody>
          <a:bodyPr/>
          <a:lstStyle/>
          <a:p>
            <a:pPr algn="l"/>
            <a:r>
              <a:rPr lang="en-US" sz="3600" b="1" dirty="0">
                <a:solidFill>
                  <a:srgbClr val="0070C0"/>
                </a:solidFill>
                <a:latin typeface="Arial" panose="020B0604020202020204" pitchFamily="34" charset="0"/>
                <a:cs typeface="Arial" panose="020B0604020202020204" pitchFamily="34" charset="0"/>
              </a:rPr>
              <a:t>Methods to deal with collinearity</a:t>
            </a:r>
            <a:br>
              <a:rPr lang="en-US" sz="3600" b="1" dirty="0">
                <a:solidFill>
                  <a:srgbClr val="0070C0"/>
                </a:solidFill>
              </a:rPr>
            </a:br>
            <a:r>
              <a:rPr lang="en-US" sz="3600" b="1" dirty="0">
                <a:solidFill>
                  <a:srgbClr val="0070C0"/>
                </a:solidFill>
              </a:rPr>
              <a:t>	</a:t>
            </a:r>
            <a:r>
              <a:rPr lang="en-US" sz="2800" dirty="0">
                <a:latin typeface="Arial" panose="020B0604020202020204" pitchFamily="34" charset="0"/>
                <a:cs typeface="Arial" panose="020B0604020202020204" pitchFamily="34" charset="0"/>
              </a:rPr>
              <a:t>Ridge Regression</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	LASSO Regression</a:t>
            </a:r>
          </a:p>
        </p:txBody>
      </p:sp>
    </p:spTree>
    <p:extLst>
      <p:ext uri="{BB962C8B-B14F-4D97-AF65-F5344CB8AC3E}">
        <p14:creationId xmlns:p14="http://schemas.microsoft.com/office/powerpoint/2010/main" val="4193477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57200" y="990600"/>
            <a:ext cx="8458200" cy="5334000"/>
          </a:xfrm>
        </p:spPr>
        <p:txBody>
          <a:bodyPr>
            <a:normAutofit/>
          </a:bodyPr>
          <a:lstStyle/>
          <a:p>
            <a:r>
              <a:rPr lang="en-US" dirty="0"/>
              <a:t>The Lasso is a shrinkage and selection method for linear regression. It minimizes the usual sum of squared errors, with a bound on the sum of the absolute values of the coefficients.</a:t>
            </a:r>
          </a:p>
          <a:p>
            <a:r>
              <a:rPr lang="en-US" dirty="0" err="1"/>
              <a:t>Tibshirani</a:t>
            </a:r>
            <a:r>
              <a:rPr lang="en-US" dirty="0"/>
              <a:t>, R. (1996), “Regression Shrinkage and Selection via the Lasso,” </a:t>
            </a:r>
            <a:r>
              <a:rPr lang="en-US" i="1" dirty="0"/>
              <a:t>Journal of the Royal Statistical Society, Series B</a:t>
            </a:r>
            <a:r>
              <a:rPr lang="en-US" dirty="0"/>
              <a:t>, 58, 267–288. </a:t>
            </a:r>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198119"/>
            <a:ext cx="2133600" cy="2516881"/>
          </a:xfrm>
          <a:prstGeom prst="rect">
            <a:avLst/>
          </a:prstGeom>
        </p:spPr>
      </p:pic>
      <p:sp>
        <p:nvSpPr>
          <p:cNvPr id="7" name="TextBox 6"/>
          <p:cNvSpPr txBox="1"/>
          <p:nvPr/>
        </p:nvSpPr>
        <p:spPr>
          <a:xfrm>
            <a:off x="3048000" y="3198119"/>
            <a:ext cx="4572000" cy="1938992"/>
          </a:xfrm>
          <a:prstGeom prst="rect">
            <a:avLst/>
          </a:prstGeom>
          <a:noFill/>
        </p:spPr>
        <p:txBody>
          <a:bodyPr wrap="square" rtlCol="0">
            <a:spAutoFit/>
          </a:bodyPr>
          <a:lstStyle/>
          <a:p>
            <a:r>
              <a:rPr lang="en-US" sz="2000" dirty="0"/>
              <a:t>According to Faraway (</a:t>
            </a:r>
            <a:r>
              <a:rPr lang="en-US" sz="2000" i="1" dirty="0"/>
              <a:t>Linear Models with R</a:t>
            </a:r>
            <a:r>
              <a:rPr lang="en-US" sz="2000" dirty="0"/>
              <a:t>): “The name, Lasso, is not an acronym. It refers to the rope used by cowboys to pull cattle from the herd just as the statistician selects variables from the full model.”</a:t>
            </a:r>
          </a:p>
        </p:txBody>
      </p:sp>
      <p:sp>
        <p:nvSpPr>
          <p:cNvPr id="8" name="TextBox 7"/>
          <p:cNvSpPr txBox="1"/>
          <p:nvPr/>
        </p:nvSpPr>
        <p:spPr>
          <a:xfrm>
            <a:off x="685800" y="5884277"/>
            <a:ext cx="5943600" cy="338554"/>
          </a:xfrm>
          <a:prstGeom prst="rect">
            <a:avLst/>
          </a:prstGeom>
          <a:noFill/>
        </p:spPr>
        <p:txBody>
          <a:bodyPr wrap="square" rtlCol="0">
            <a:spAutoFit/>
          </a:bodyPr>
          <a:lstStyle/>
          <a:p>
            <a:r>
              <a:rPr lang="en-US" sz="1600" b="1" dirty="0"/>
              <a:t>Picture from: http://statweb.stanford.edu/~tibs/lasso.html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t>Overview</a:t>
            </a:r>
            <a:endParaRPr lang="en-US" baseline="-25000" dirty="0"/>
          </a:p>
        </p:txBody>
      </p:sp>
      <p:sp>
        <p:nvSpPr>
          <p:cNvPr id="7" name="Slide Number Placeholder 6"/>
          <p:cNvSpPr>
            <a:spLocks noGrp="1"/>
          </p:cNvSpPr>
          <p:nvPr>
            <p:ph type="sldNum" sz="quarter" idx="10"/>
          </p:nvPr>
        </p:nvSpPr>
        <p:spPr/>
        <p:txBody>
          <a:bodyPr/>
          <a:lstStyle/>
          <a:p>
            <a:pPr>
              <a:defRPr/>
            </a:pPr>
            <a:r>
              <a:rPr lang="en-US" dirty="0"/>
              <a:t>│  </a:t>
            </a:r>
            <a:fld id="{8EAB8184-1F93-4054-96B3-3B5A9C7ED887}" type="slidenum">
              <a:rPr lang="en-US" smtClean="0"/>
              <a:pPr>
                <a:defRPr/>
              </a:pPr>
              <a:t>11</a:t>
            </a:fld>
            <a:endParaRPr lang="en-US" dirty="0"/>
          </a:p>
        </p:txBody>
      </p:sp>
      <p:sp>
        <p:nvSpPr>
          <p:cNvPr id="8" name="TextBox 7"/>
          <p:cNvSpPr txBox="1"/>
          <p:nvPr/>
        </p:nvSpPr>
        <p:spPr>
          <a:xfrm>
            <a:off x="5181600" y="4191000"/>
            <a:ext cx="457200" cy="523220"/>
          </a:xfrm>
          <a:prstGeom prst="rect">
            <a:avLst/>
          </a:prstGeom>
          <a:noFill/>
        </p:spPr>
        <p:txBody>
          <a:bodyPr wrap="square" rtlCol="0">
            <a:spAutoFit/>
          </a:bodyPr>
          <a:lstStyle/>
          <a:p>
            <a:r>
              <a:rPr lang="en-US" sz="2800" i="1" dirty="0">
                <a:latin typeface="Times New Roman" pitchFamily="18" charset="0"/>
                <a:cs typeface="Times New Roman" pitchFamily="18" charset="0"/>
              </a:rPr>
              <a:t>Y</a:t>
            </a:r>
            <a:endParaRPr lang="en-US" i="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6106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162800" y="3914001"/>
            <a:ext cx="1524000" cy="1077218"/>
          </a:xfrm>
          <a:prstGeom prst="rect">
            <a:avLst/>
          </a:prstGeom>
          <a:solidFill>
            <a:schemeClr val="bg1"/>
          </a:solidFill>
        </p:spPr>
        <p:txBody>
          <a:bodyPr wrap="square" rtlCol="0">
            <a:spAutoFit/>
          </a:bodyPr>
          <a:lstStyle/>
          <a:p>
            <a:r>
              <a:rPr lang="en-US" sz="1600" dirty="0"/>
              <a:t>bridges LASSO (c=1) and Ridge (c=0)</a:t>
            </a:r>
          </a:p>
        </p:txBody>
      </p:sp>
      <p:cxnSp>
        <p:nvCxnSpPr>
          <p:cNvPr id="5" name="Straight Connector 4"/>
          <p:cNvCxnSpPr/>
          <p:nvPr/>
        </p:nvCxnSpPr>
        <p:spPr>
          <a:xfrm>
            <a:off x="7924800" y="3048000"/>
            <a:ext cx="5334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4294967295"/>
          </p:nvPr>
        </p:nvSpPr>
        <p:spPr>
          <a:xfrm>
            <a:off x="6553200" y="6356350"/>
            <a:ext cx="2133600" cy="365125"/>
          </a:xfrm>
          <a:prstGeom prst="rect">
            <a:avLst/>
          </a:prstGeom>
          <a:ln>
            <a:miter lim="800000"/>
            <a:headEnd/>
            <a:tailEnd/>
          </a:ln>
        </p:spPr>
        <p:txBody>
          <a:bodyPr/>
          <a:lstStyle/>
          <a:p>
            <a:pPr>
              <a:defRPr/>
            </a:pPr>
            <a:fld id="{9322CE28-63D7-4E52-B057-950C8686190A}" type="slidenum">
              <a:rPr lang="en-US"/>
              <a:pPr>
                <a:defRPr/>
              </a:pPr>
              <a:t>12</a:t>
            </a:fld>
            <a:endParaRPr lang="en-US"/>
          </a:p>
        </p:txBody>
      </p:sp>
      <p:sp>
        <p:nvSpPr>
          <p:cNvPr id="2051" name="Rectangle 2"/>
          <p:cNvSpPr>
            <a:spLocks noGrp="1" noChangeArrowheads="1"/>
          </p:cNvSpPr>
          <p:nvPr>
            <p:ph type="title"/>
          </p:nvPr>
        </p:nvSpPr>
        <p:spPr>
          <a:xfrm>
            <a:off x="533400" y="228600"/>
            <a:ext cx="6705600" cy="609600"/>
          </a:xfrm>
        </p:spPr>
        <p:txBody>
          <a:bodyPr>
            <a:normAutofit/>
          </a:bodyPr>
          <a:lstStyle/>
          <a:p>
            <a:r>
              <a:rPr lang="en-US" altLang="en-US" sz="2800" dirty="0"/>
              <a:t>Ridge versus Lasso Regression</a:t>
            </a:r>
          </a:p>
        </p:txBody>
      </p:sp>
      <p:pic>
        <p:nvPicPr>
          <p:cNvPr id="20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47053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200400"/>
            <a:ext cx="46196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Box 8"/>
          <p:cNvSpPr txBox="1">
            <a:spLocks noChangeArrowheads="1"/>
          </p:cNvSpPr>
          <p:nvPr/>
        </p:nvSpPr>
        <p:spPr bwMode="auto">
          <a:xfrm>
            <a:off x="838200" y="990600"/>
            <a:ext cx="6629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a:t>Ridge Regression finds estimators that minimize</a:t>
            </a:r>
          </a:p>
        </p:txBody>
      </p:sp>
      <p:sp>
        <p:nvSpPr>
          <p:cNvPr id="2055" name="TextBox 9"/>
          <p:cNvSpPr txBox="1">
            <a:spLocks noChangeArrowheads="1"/>
          </p:cNvSpPr>
          <p:nvPr/>
        </p:nvSpPr>
        <p:spPr bwMode="auto">
          <a:xfrm>
            <a:off x="990600" y="2738438"/>
            <a:ext cx="7086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a:t>Least absolute shrinkage and selection operator (1996)</a:t>
            </a:r>
          </a:p>
        </p:txBody>
      </p:sp>
      <p:sp>
        <p:nvSpPr>
          <p:cNvPr id="2056" name="TextBox 10"/>
          <p:cNvSpPr txBox="1">
            <a:spLocks noChangeArrowheads="1"/>
          </p:cNvSpPr>
          <p:nvPr/>
        </p:nvSpPr>
        <p:spPr bwMode="auto">
          <a:xfrm>
            <a:off x="1143000" y="4191000"/>
            <a:ext cx="6858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dirty="0"/>
              <a:t>LASSO: no closed form expression - require numerical techniques. Procedure will set some of the Betas equal to zero. In this way, Lasso itself decides which variables are unnecessary and removes them from the model.</a:t>
            </a:r>
          </a:p>
        </p:txBody>
      </p:sp>
    </p:spTree>
    <p:extLst>
      <p:ext uri="{BB962C8B-B14F-4D97-AF65-F5344CB8AC3E}">
        <p14:creationId xmlns:p14="http://schemas.microsoft.com/office/powerpoint/2010/main" val="51107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LASSO (1)</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13</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89173"/>
            <a:ext cx="8549640" cy="480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7494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LASSO (2)</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14</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834" y="1173792"/>
            <a:ext cx="8348266" cy="4693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38400" y="4538246"/>
            <a:ext cx="990600" cy="338554"/>
          </a:xfrm>
          <a:prstGeom prst="rect">
            <a:avLst/>
          </a:prstGeom>
          <a:noFill/>
        </p:spPr>
        <p:txBody>
          <a:bodyPr wrap="square" rtlCol="0">
            <a:spAutoFit/>
          </a:bodyPr>
          <a:lstStyle/>
          <a:p>
            <a:r>
              <a:rPr lang="en-US" sz="1600" dirty="0"/>
              <a:t>obtained</a:t>
            </a:r>
          </a:p>
        </p:txBody>
      </p:sp>
      <p:sp>
        <p:nvSpPr>
          <p:cNvPr id="5" name="TextBox 4"/>
          <p:cNvSpPr txBox="1"/>
          <p:nvPr/>
        </p:nvSpPr>
        <p:spPr>
          <a:xfrm>
            <a:off x="2667000" y="4876800"/>
            <a:ext cx="266700" cy="369332"/>
          </a:xfrm>
          <a:prstGeom prst="rect">
            <a:avLst/>
          </a:prstGeom>
          <a:noFill/>
        </p:spPr>
        <p:txBody>
          <a:bodyPr wrap="square" rtlCol="0">
            <a:spAutoFit/>
          </a:bodyPr>
          <a:lstStyle/>
          <a:p>
            <a:r>
              <a:rPr lang="en-US" dirty="0"/>
              <a:t>^</a:t>
            </a:r>
          </a:p>
        </p:txBody>
      </p:sp>
      <p:sp>
        <p:nvSpPr>
          <p:cNvPr id="6" name="TextBox 5"/>
          <p:cNvSpPr txBox="1"/>
          <p:nvPr/>
        </p:nvSpPr>
        <p:spPr>
          <a:xfrm>
            <a:off x="228600" y="5410200"/>
            <a:ext cx="6969317" cy="646331"/>
          </a:xfrm>
          <a:prstGeom prst="rect">
            <a:avLst/>
          </a:prstGeom>
          <a:solidFill>
            <a:srgbClr val="F8F8F8"/>
          </a:solidFill>
        </p:spPr>
        <p:txBody>
          <a:bodyPr wrap="square" rtlCol="0">
            <a:spAutoFit/>
          </a:bodyPr>
          <a:lstStyle/>
          <a:p>
            <a:r>
              <a:rPr lang="en-US" dirty="0"/>
              <a:t>LASSO is a convex optimization technique – hence you can obtain the whole solution path on a desktop machine within seconds.</a:t>
            </a:r>
          </a:p>
        </p:txBody>
      </p:sp>
    </p:spTree>
    <p:extLst>
      <p:ext uri="{BB962C8B-B14F-4D97-AF65-F5344CB8AC3E}">
        <p14:creationId xmlns:p14="http://schemas.microsoft.com/office/powerpoint/2010/main" val="1992504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Ridge and LASSO in the presence of high multicollinearity</a:t>
            </a:r>
          </a:p>
        </p:txBody>
      </p:sp>
      <p:sp>
        <p:nvSpPr>
          <p:cNvPr id="3" name="Content Placeholder 2"/>
          <p:cNvSpPr>
            <a:spLocks noGrp="1"/>
          </p:cNvSpPr>
          <p:nvPr>
            <p:ph idx="1"/>
          </p:nvPr>
        </p:nvSpPr>
        <p:spPr>
          <a:xfrm>
            <a:off x="457200" y="1219200"/>
            <a:ext cx="8320088" cy="4419600"/>
          </a:xfrm>
        </p:spPr>
        <p:txBody>
          <a:bodyPr>
            <a:normAutofit/>
          </a:bodyPr>
          <a:lstStyle/>
          <a:p>
            <a:pPr marL="0" indent="0">
              <a:buNone/>
            </a:pPr>
            <a:r>
              <a:rPr lang="en-US" sz="1800" dirty="0"/>
              <a:t>The underlying data set has 13 rows and 5 columns with high multicollinearity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15</a:t>
            </a:fld>
            <a:endParaRPr lang="en-US" dirty="0"/>
          </a:p>
        </p:txBody>
      </p:sp>
      <p:pic>
        <p:nvPicPr>
          <p:cNvPr id="307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828800"/>
            <a:ext cx="7510463" cy="3947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019800" y="2133600"/>
            <a:ext cx="1600200" cy="338554"/>
          </a:xfrm>
          <a:prstGeom prst="rect">
            <a:avLst/>
          </a:prstGeom>
          <a:noFill/>
        </p:spPr>
        <p:txBody>
          <a:bodyPr wrap="square" rtlCol="0">
            <a:spAutoFit/>
          </a:bodyPr>
          <a:lstStyle/>
          <a:p>
            <a:r>
              <a:rPr lang="en-US" sz="1600" dirty="0"/>
              <a:t>VIF=1/(1-R</a:t>
            </a:r>
            <a:r>
              <a:rPr lang="en-US" sz="1600" baseline="-25000" dirty="0"/>
              <a:t>p</a:t>
            </a:r>
            <a:r>
              <a:rPr lang="en-US" sz="1600" baseline="30000" dirty="0"/>
              <a:t>2</a:t>
            </a:r>
            <a:r>
              <a:rPr lang="en-US" sz="1600" dirty="0"/>
              <a:t>)</a:t>
            </a:r>
          </a:p>
        </p:txBody>
      </p:sp>
      <p:sp>
        <p:nvSpPr>
          <p:cNvPr id="7" name="TextBox 6"/>
          <p:cNvSpPr txBox="1"/>
          <p:nvPr/>
        </p:nvSpPr>
        <p:spPr>
          <a:xfrm>
            <a:off x="3962400" y="5742784"/>
            <a:ext cx="4814888" cy="369332"/>
          </a:xfrm>
          <a:prstGeom prst="rect">
            <a:avLst/>
          </a:prstGeom>
          <a:noFill/>
        </p:spPr>
        <p:txBody>
          <a:bodyPr wrap="square" rtlCol="0">
            <a:spAutoFit/>
          </a:bodyPr>
          <a:lstStyle/>
          <a:p>
            <a:r>
              <a:rPr lang="en-US" dirty="0">
                <a:solidFill>
                  <a:srgbClr val="FF0000"/>
                </a:solidFill>
              </a:rPr>
              <a:t>See </a:t>
            </a:r>
            <a:r>
              <a:rPr lang="en-US" dirty="0" err="1">
                <a:solidFill>
                  <a:srgbClr val="FF0000"/>
                </a:solidFill>
              </a:rPr>
              <a:t>ridgevslasso.sas</a:t>
            </a:r>
            <a:r>
              <a:rPr lang="en-US" dirty="0">
                <a:solidFill>
                  <a:srgbClr val="FF0000"/>
                </a:solidFill>
              </a:rPr>
              <a:t>, ridgevslasso.pdf</a:t>
            </a:r>
          </a:p>
        </p:txBody>
      </p:sp>
    </p:spTree>
    <p:extLst>
      <p:ext uri="{BB962C8B-B14F-4D97-AF65-F5344CB8AC3E}">
        <p14:creationId xmlns:p14="http://schemas.microsoft.com/office/powerpoint/2010/main" val="249949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Ridge estimates across various values of lambda</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16</a:t>
            </a:fld>
            <a:endParaRPr lang="en-US" dirty="0"/>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52600"/>
            <a:ext cx="8434388" cy="4202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2971800" y="2743200"/>
            <a:ext cx="5462588" cy="3810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791200" y="1219200"/>
            <a:ext cx="2643188" cy="369332"/>
          </a:xfrm>
          <a:prstGeom prst="rect">
            <a:avLst/>
          </a:prstGeom>
          <a:noFill/>
        </p:spPr>
        <p:txBody>
          <a:bodyPr wrap="square" rtlCol="0">
            <a:spAutoFit/>
          </a:bodyPr>
          <a:lstStyle/>
          <a:p>
            <a:r>
              <a:rPr lang="en-US" dirty="0"/>
              <a:t>From </a:t>
            </a:r>
            <a:r>
              <a:rPr lang="en-US" dirty="0" err="1"/>
              <a:t>Proc</a:t>
            </a:r>
            <a:r>
              <a:rPr lang="en-US" dirty="0"/>
              <a:t> </a:t>
            </a:r>
            <a:r>
              <a:rPr lang="en-US" dirty="0" err="1"/>
              <a:t>Reg</a:t>
            </a:r>
            <a:r>
              <a:rPr lang="en-US" dirty="0"/>
              <a:t> in SAS </a:t>
            </a:r>
          </a:p>
        </p:txBody>
      </p:sp>
    </p:spTree>
    <p:extLst>
      <p:ext uri="{BB962C8B-B14F-4D97-AF65-F5344CB8AC3E}">
        <p14:creationId xmlns:p14="http://schemas.microsoft.com/office/powerpoint/2010/main" val="3669958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LASSO selection and estimation</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17</a:t>
            </a:fld>
            <a:endParaRPr lang="en-US" dirty="0"/>
          </a:p>
        </p:txBody>
      </p:sp>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6706" y="2667000"/>
            <a:ext cx="4467694" cy="3424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3028950"/>
            <a:ext cx="3872395"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5089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Prostate Cancer Data Set</a:t>
            </a:r>
          </a:p>
        </p:txBody>
      </p:sp>
      <p:sp>
        <p:nvSpPr>
          <p:cNvPr id="3" name="Content Placeholder 2"/>
          <p:cNvSpPr>
            <a:spLocks noGrp="1"/>
          </p:cNvSpPr>
          <p:nvPr>
            <p:ph idx="1"/>
          </p:nvPr>
        </p:nvSpPr>
        <p:spPr>
          <a:xfrm>
            <a:off x="457200" y="1066800"/>
            <a:ext cx="8458200" cy="5334000"/>
          </a:xfrm>
          <a:ln>
            <a:solidFill>
              <a:schemeClr val="accent1"/>
            </a:solidFill>
          </a:ln>
        </p:spPr>
        <p:txBody>
          <a:bodyPr>
            <a:normAutofit fontScale="77500" lnSpcReduction="20000"/>
          </a:bodyPr>
          <a:lstStyle/>
          <a:p>
            <a:r>
              <a:rPr lang="en-US" sz="2400" dirty="0"/>
              <a:t>The data set has 97 rows and 9 columns. It is from a study of 97 men with prostate cancer who were due to receive a radical prostatectomy. The columns in the data frame are associated with the following variables.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solidFill>
                <a:srgbClr val="FF0000"/>
              </a:solidFill>
            </a:endParaRPr>
          </a:p>
          <a:p>
            <a:r>
              <a:rPr lang="en-US" dirty="0">
                <a:solidFill>
                  <a:srgbClr val="FF0000"/>
                </a:solidFill>
              </a:rPr>
              <a:t>Here Y = </a:t>
            </a:r>
            <a:r>
              <a:rPr lang="en-US" dirty="0" err="1">
                <a:solidFill>
                  <a:srgbClr val="FF0000"/>
                </a:solidFill>
              </a:rPr>
              <a:t>lpsa</a:t>
            </a:r>
            <a:r>
              <a:rPr lang="en-US" dirty="0">
                <a:solidFill>
                  <a:srgbClr val="FF0000"/>
                </a:solidFill>
              </a:rPr>
              <a:t> is continuous</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18</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086600" cy="381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3326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Prostate data does not show high multicollinearity</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19</a:t>
            </a:fld>
            <a:endParaRPr lang="en-US"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89977" y="1143000"/>
            <a:ext cx="656404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133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4DE3DE7-C6EC-42B3-A9BD-709587EB8371}" type="slidenum">
              <a:rPr lang="en-US" smtClean="0">
                <a:solidFill>
                  <a:srgbClr val="000000"/>
                </a:solidFill>
              </a:rPr>
              <a:pPr>
                <a:defRPr/>
              </a:pPr>
              <a:t>2</a:t>
            </a:fld>
            <a:endParaRPr lang="en-US">
              <a:solidFill>
                <a:srgbClr val="000000"/>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049" y="138367"/>
            <a:ext cx="7619999" cy="6082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205248" y="1491734"/>
            <a:ext cx="2971800" cy="923330"/>
          </a:xfrm>
          <a:prstGeom prst="rect">
            <a:avLst/>
          </a:prstGeom>
          <a:noFill/>
        </p:spPr>
        <p:txBody>
          <a:bodyPr wrap="square" rtlCol="0">
            <a:spAutoFit/>
          </a:bodyPr>
          <a:lstStyle/>
          <a:p>
            <a:r>
              <a:rPr lang="en-US" dirty="0"/>
              <a:t>See </a:t>
            </a:r>
            <a:r>
              <a:rPr lang="en-US" dirty="0" err="1"/>
              <a:t>collin_seatpos.R</a:t>
            </a:r>
            <a:r>
              <a:rPr lang="en-US" dirty="0"/>
              <a:t> for an example of a dataset with high collinearity</a:t>
            </a:r>
          </a:p>
        </p:txBody>
      </p:sp>
      <p:sp>
        <p:nvSpPr>
          <p:cNvPr id="4" name="TextBox 3"/>
          <p:cNvSpPr txBox="1"/>
          <p:nvPr/>
        </p:nvSpPr>
        <p:spPr>
          <a:xfrm>
            <a:off x="4190999" y="4904625"/>
            <a:ext cx="1807029" cy="276999"/>
          </a:xfrm>
          <a:prstGeom prst="rect">
            <a:avLst/>
          </a:prstGeom>
          <a:solidFill>
            <a:srgbClr val="F8F8F8"/>
          </a:solidFill>
        </p:spPr>
        <p:txBody>
          <a:bodyPr wrap="square" rtlCol="0">
            <a:spAutoFit/>
          </a:bodyPr>
          <a:lstStyle/>
          <a:p>
            <a:r>
              <a:rPr lang="en-US" sz="1200" dirty="0"/>
              <a:t>should not be very large    </a:t>
            </a:r>
            <a:endParaRPr lang="en-US" dirty="0"/>
          </a:p>
        </p:txBody>
      </p:sp>
      <p:sp>
        <p:nvSpPr>
          <p:cNvPr id="7" name="TextBox 6"/>
          <p:cNvSpPr txBox="1"/>
          <p:nvPr/>
        </p:nvSpPr>
        <p:spPr>
          <a:xfrm>
            <a:off x="5047405" y="5943600"/>
            <a:ext cx="315686" cy="276999"/>
          </a:xfrm>
          <a:prstGeom prst="rect">
            <a:avLst/>
          </a:prstGeom>
          <a:solidFill>
            <a:srgbClr val="F8F8F8"/>
          </a:solidFill>
        </p:spPr>
        <p:txBody>
          <a:bodyPr wrap="square" rtlCol="0">
            <a:spAutoFit/>
          </a:bodyPr>
          <a:lstStyle/>
          <a:p>
            <a:r>
              <a:rPr lang="en-US" sz="1200" b="1" dirty="0"/>
              <a:t>if</a:t>
            </a:r>
          </a:p>
        </p:txBody>
      </p:sp>
      <p:cxnSp>
        <p:nvCxnSpPr>
          <p:cNvPr id="8" name="Straight Arrow Connector 7"/>
          <p:cNvCxnSpPr>
            <a:cxnSpLocks/>
          </p:cNvCxnSpPr>
          <p:nvPr/>
        </p:nvCxnSpPr>
        <p:spPr>
          <a:xfrm flipH="1">
            <a:off x="3325210" y="5074667"/>
            <a:ext cx="914399" cy="5194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83FA905-98DD-4D2E-AC20-C44516B012D8}"/>
              </a:ext>
            </a:extLst>
          </p:cNvPr>
          <p:cNvCxnSpPr>
            <a:cxnSpLocks/>
            <a:stCxn id="7" idx="3"/>
          </p:cNvCxnSpPr>
          <p:nvPr/>
        </p:nvCxnSpPr>
        <p:spPr>
          <a:xfrm flipH="1" flipV="1">
            <a:off x="5257801" y="5647482"/>
            <a:ext cx="105290" cy="4346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46C9FF1-633C-4BD4-8DA8-5E518596CD50}"/>
              </a:ext>
            </a:extLst>
          </p:cNvPr>
          <p:cNvSpPr txBox="1"/>
          <p:nvPr/>
        </p:nvSpPr>
        <p:spPr>
          <a:xfrm>
            <a:off x="5984890" y="3383333"/>
            <a:ext cx="1545772" cy="369332"/>
          </a:xfrm>
          <a:prstGeom prst="rect">
            <a:avLst/>
          </a:prstGeom>
          <a:solidFill>
            <a:schemeClr val="bg1"/>
          </a:solidFill>
        </p:spPr>
        <p:txBody>
          <a:bodyPr wrap="square" rtlCol="0">
            <a:spAutoFit/>
          </a:bodyPr>
          <a:lstStyle/>
          <a:p>
            <a:endParaRPr lang="en-US" dirty="0">
              <a:solidFill>
                <a:schemeClr val="bg1"/>
              </a:solidFill>
            </a:endParaRPr>
          </a:p>
        </p:txBody>
      </p:sp>
    </p:spTree>
    <p:extLst>
      <p:ext uri="{BB962C8B-B14F-4D97-AF65-F5344CB8AC3E}">
        <p14:creationId xmlns:p14="http://schemas.microsoft.com/office/powerpoint/2010/main" val="155008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GLMNET in R performs LASSO</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20</a:t>
            </a:fld>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936525"/>
            <a:ext cx="5410200" cy="5347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476874" y="914400"/>
            <a:ext cx="3590925" cy="4401205"/>
          </a:xfrm>
          <a:prstGeom prst="rect">
            <a:avLst/>
          </a:prstGeom>
          <a:noFill/>
          <a:ln>
            <a:solidFill>
              <a:schemeClr val="tx1"/>
            </a:solidFill>
          </a:ln>
        </p:spPr>
        <p:txBody>
          <a:bodyPr wrap="square" rtlCol="0">
            <a:spAutoFit/>
          </a:bodyPr>
          <a:lstStyle/>
          <a:p>
            <a:r>
              <a:rPr lang="en-US" sz="1400" dirty="0"/>
              <a:t>Coefficients start to decrease and finally all drop to 0 as the penalty becomes more important (lambda goes to 1).</a:t>
            </a:r>
          </a:p>
          <a:p>
            <a:endParaRPr lang="en-US" sz="1400" dirty="0"/>
          </a:p>
          <a:p>
            <a:r>
              <a:rPr lang="en-US" sz="1400" dirty="0"/>
              <a:t>How to choose lambda? 2 suggestions</a:t>
            </a:r>
          </a:p>
          <a:p>
            <a:pPr marL="285750" indent="-285750">
              <a:buFont typeface="Arial" panose="020B0604020202020204" pitchFamily="34" charset="0"/>
              <a:buChar char="•"/>
            </a:pPr>
            <a:r>
              <a:rPr lang="en-US" sz="1400" dirty="0"/>
              <a:t>Measure of model fit (AIC, </a:t>
            </a:r>
            <a:r>
              <a:rPr lang="en-US" sz="1400" dirty="0" err="1"/>
              <a:t>AICc</a:t>
            </a:r>
            <a:r>
              <a:rPr lang="en-US" sz="1400" dirty="0"/>
              <a:t>, SBC, BIC, etc.)</a:t>
            </a:r>
          </a:p>
          <a:p>
            <a:pPr marL="342900" indent="-342900">
              <a:buAutoNum type="arabicPeriod"/>
            </a:pPr>
            <a:endParaRPr lang="en-US" sz="1400" dirty="0"/>
          </a:p>
          <a:p>
            <a:pPr marL="285750" indent="-285750">
              <a:buFont typeface="Arial" panose="020B0604020202020204" pitchFamily="34" charset="0"/>
              <a:buChar char="•"/>
            </a:pPr>
            <a:r>
              <a:rPr lang="en-US" sz="1400" dirty="0"/>
              <a:t>Cross validation: Specify a finite set of lambdas.  For each lambda, sample is split into K (5, 10, 20, etc.) folds – model is fit K times each time  omit one of the folds and each time compute</a:t>
            </a:r>
          </a:p>
          <a:p>
            <a:endParaRPr lang="en-US" sz="1400" dirty="0"/>
          </a:p>
          <a:p>
            <a:r>
              <a:rPr lang="en-US" sz="1400" dirty="0">
                <a:solidFill>
                  <a:srgbClr val="FF0000"/>
                </a:solidFill>
              </a:rPr>
              <a:t>SSE (lambda)=sum((observed-predicted)</a:t>
            </a:r>
            <a:r>
              <a:rPr lang="en-US" sz="1400" baseline="30000" dirty="0">
                <a:solidFill>
                  <a:srgbClr val="FF0000"/>
                </a:solidFill>
              </a:rPr>
              <a:t>2</a:t>
            </a:r>
            <a:r>
              <a:rPr lang="en-US" sz="1400" dirty="0">
                <a:solidFill>
                  <a:srgbClr val="FF0000"/>
                </a:solidFill>
              </a:rPr>
              <a:t>) </a:t>
            </a:r>
          </a:p>
          <a:p>
            <a:endParaRPr lang="en-US" sz="1400" dirty="0"/>
          </a:p>
          <a:p>
            <a:r>
              <a:rPr lang="en-US" sz="1400" dirty="0">
                <a:solidFill>
                  <a:srgbClr val="FF0000"/>
                </a:solidFill>
              </a:rPr>
              <a:t>CV(lambda) = mean(SSE(lambda))</a:t>
            </a:r>
          </a:p>
          <a:p>
            <a:endParaRPr lang="en-US" sz="1400" dirty="0"/>
          </a:p>
          <a:p>
            <a:pPr marL="285750" indent="-285750">
              <a:buFont typeface="Arial" panose="020B0604020202020204" pitchFamily="34" charset="0"/>
              <a:buChar char="•"/>
            </a:pPr>
            <a:r>
              <a:rPr lang="en-US" sz="1400" dirty="0"/>
              <a:t>Choose lambda where CV(lambda) is a minimum. </a:t>
            </a:r>
          </a:p>
        </p:txBody>
      </p:sp>
      <p:sp>
        <p:nvSpPr>
          <p:cNvPr id="6" name="TextBox 5"/>
          <p:cNvSpPr txBox="1"/>
          <p:nvPr/>
        </p:nvSpPr>
        <p:spPr>
          <a:xfrm>
            <a:off x="2819400" y="1567190"/>
            <a:ext cx="2514600" cy="523220"/>
          </a:xfrm>
          <a:prstGeom prst="rect">
            <a:avLst/>
          </a:prstGeom>
          <a:noFill/>
        </p:spPr>
        <p:txBody>
          <a:bodyPr wrap="square" rtlCol="0">
            <a:spAutoFit/>
          </a:bodyPr>
          <a:lstStyle/>
          <a:p>
            <a:r>
              <a:rPr lang="en-US" sz="1400" dirty="0"/>
              <a:t>Results from LASSO fit in R</a:t>
            </a:r>
          </a:p>
          <a:p>
            <a:r>
              <a:rPr lang="en-US" sz="1400" dirty="0"/>
              <a:t>with all 8 predictors</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322" y="5562600"/>
            <a:ext cx="2636912" cy="8087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1659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 GLMSELECT performs LASSO</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21</a:t>
            </a:fld>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619" y="977549"/>
            <a:ext cx="6787781" cy="5042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114800" y="3962400"/>
            <a:ext cx="4648200" cy="1754326"/>
          </a:xfrm>
          <a:prstGeom prst="rect">
            <a:avLst/>
          </a:prstGeom>
          <a:noFill/>
        </p:spPr>
        <p:txBody>
          <a:bodyPr wrap="square" rtlCol="0">
            <a:spAutoFit/>
          </a:bodyPr>
          <a:lstStyle/>
          <a:p>
            <a:r>
              <a:rPr lang="en-US" dirty="0" err="1"/>
              <a:t>proc</a:t>
            </a:r>
            <a:r>
              <a:rPr lang="en-US" dirty="0"/>
              <a:t> </a:t>
            </a:r>
            <a:r>
              <a:rPr lang="en-US" dirty="0" err="1"/>
              <a:t>glmselect</a:t>
            </a:r>
            <a:r>
              <a:rPr lang="en-US" dirty="0"/>
              <a:t> data=prostate plots(</a:t>
            </a:r>
            <a:r>
              <a:rPr lang="en-US" dirty="0" err="1"/>
              <a:t>stepaxis</a:t>
            </a:r>
            <a:r>
              <a:rPr lang="en-US" dirty="0"/>
              <a:t>=</a:t>
            </a:r>
            <a:r>
              <a:rPr lang="en-US" dirty="0" err="1"/>
              <a:t>normb</a:t>
            </a:r>
            <a:r>
              <a:rPr lang="en-US" dirty="0"/>
              <a:t>)=COEFFICIENTS;</a:t>
            </a:r>
          </a:p>
          <a:p>
            <a:r>
              <a:rPr lang="en-US" dirty="0">
                <a:solidFill>
                  <a:srgbClr val="FF0000"/>
                </a:solidFill>
              </a:rPr>
              <a:t>class </a:t>
            </a:r>
            <a:r>
              <a:rPr lang="en-US" dirty="0" err="1">
                <a:solidFill>
                  <a:srgbClr val="FF0000"/>
                </a:solidFill>
              </a:rPr>
              <a:t>svi</a:t>
            </a:r>
            <a:r>
              <a:rPr lang="en-US" dirty="0">
                <a:solidFill>
                  <a:srgbClr val="FF0000"/>
                </a:solidFill>
              </a:rPr>
              <a:t> </a:t>
            </a:r>
            <a:r>
              <a:rPr lang="en-US" dirty="0" err="1">
                <a:solidFill>
                  <a:srgbClr val="FF0000"/>
                </a:solidFill>
              </a:rPr>
              <a:t>gleason</a:t>
            </a:r>
            <a:r>
              <a:rPr lang="en-US" dirty="0">
                <a:solidFill>
                  <a:srgbClr val="FF0000"/>
                </a:solidFill>
              </a:rPr>
              <a:t>;</a:t>
            </a:r>
          </a:p>
          <a:p>
            <a:r>
              <a:rPr lang="en-US" dirty="0"/>
              <a:t>model </a:t>
            </a:r>
            <a:r>
              <a:rPr lang="en-US" dirty="0" err="1"/>
              <a:t>lpsa</a:t>
            </a:r>
            <a:r>
              <a:rPr lang="en-US" dirty="0"/>
              <a:t>=</a:t>
            </a:r>
            <a:r>
              <a:rPr lang="en-US" dirty="0" err="1"/>
              <a:t>lcavol</a:t>
            </a:r>
            <a:r>
              <a:rPr lang="en-US" dirty="0"/>
              <a:t> </a:t>
            </a:r>
            <a:r>
              <a:rPr lang="en-US" dirty="0" err="1"/>
              <a:t>lweight</a:t>
            </a:r>
            <a:r>
              <a:rPr lang="en-US" dirty="0"/>
              <a:t> age </a:t>
            </a:r>
            <a:r>
              <a:rPr lang="en-US" dirty="0" err="1"/>
              <a:t>lbph</a:t>
            </a:r>
            <a:r>
              <a:rPr lang="en-US" dirty="0"/>
              <a:t> </a:t>
            </a:r>
            <a:r>
              <a:rPr lang="en-US" dirty="0" err="1"/>
              <a:t>svi</a:t>
            </a:r>
            <a:r>
              <a:rPr lang="en-US" dirty="0"/>
              <a:t> </a:t>
            </a:r>
            <a:r>
              <a:rPr lang="en-US" dirty="0" err="1"/>
              <a:t>lcp</a:t>
            </a:r>
            <a:r>
              <a:rPr lang="en-US" dirty="0"/>
              <a:t> </a:t>
            </a:r>
            <a:r>
              <a:rPr lang="en-US" dirty="0" err="1"/>
              <a:t>gleason</a:t>
            </a:r>
            <a:r>
              <a:rPr lang="en-US" dirty="0"/>
              <a:t> pgg45/selection=lasso;</a:t>
            </a:r>
          </a:p>
          <a:p>
            <a:r>
              <a:rPr lang="en-US" dirty="0"/>
              <a:t>run;</a:t>
            </a:r>
          </a:p>
        </p:txBody>
      </p:sp>
      <p:pic>
        <p:nvPicPr>
          <p:cNvPr id="6" name="Content Placeholder 4"/>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1129093"/>
            <a:ext cx="2514600" cy="699707"/>
          </a:xfrm>
          <a:prstGeom prst="rect">
            <a:avLst/>
          </a:prstGeom>
          <a:noFill/>
          <a:ln>
            <a:noFill/>
          </a:ln>
        </p:spPr>
      </p:pic>
    </p:spTree>
    <p:extLst>
      <p:ext uri="{BB962C8B-B14F-4D97-AF65-F5344CB8AC3E}">
        <p14:creationId xmlns:p14="http://schemas.microsoft.com/office/powerpoint/2010/main" val="629877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 GLMSELECT performs LASSO</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22</a:t>
            </a:fld>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167975"/>
            <a:ext cx="6613617" cy="5111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837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GLMNET in R performs LASSO</a:t>
            </a:r>
          </a:p>
        </p:txBody>
      </p:sp>
      <p:sp>
        <p:nvSpPr>
          <p:cNvPr id="3" name="Content Placeholder 2"/>
          <p:cNvSpPr>
            <a:spLocks noGrp="1"/>
          </p:cNvSpPr>
          <p:nvPr>
            <p:ph idx="1"/>
          </p:nvPr>
        </p:nvSpPr>
        <p:spPr>
          <a:xfrm>
            <a:off x="457200" y="990600"/>
            <a:ext cx="8229600" cy="4267200"/>
          </a:xfrm>
        </p:spPr>
        <p:txBody>
          <a:bodyPr/>
          <a:lstStyle/>
          <a:p>
            <a:r>
              <a:rPr lang="en-US" dirty="0"/>
              <a:t>GLMNET handles a family of distributions: Gaussian, Multivariate Gaussian, Cox, Poisson, binomial, multinomial</a:t>
            </a:r>
          </a:p>
          <a:p>
            <a:r>
              <a:rPr lang="en-US" dirty="0"/>
              <a:t>Examples in R:</a:t>
            </a:r>
          </a:p>
          <a:p>
            <a:pPr lvl="1"/>
            <a:r>
              <a:rPr lang="en-US" dirty="0"/>
              <a:t>Prostate cancer data y = </a:t>
            </a:r>
            <a:r>
              <a:rPr lang="en-US" dirty="0" err="1"/>
              <a:t>lpsa</a:t>
            </a:r>
            <a:endParaRPr lang="en-US" dirty="0"/>
          </a:p>
          <a:p>
            <a:pPr lvl="1"/>
            <a:r>
              <a:rPr lang="en-US" dirty="0"/>
              <a:t>Prostate cancer data y=</a:t>
            </a:r>
            <a:r>
              <a:rPr lang="en-US" dirty="0" err="1"/>
              <a:t>svi</a:t>
            </a:r>
            <a:r>
              <a:rPr lang="en-US" dirty="0"/>
              <a:t> (0,1) LASSO-regularized regression</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23</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dirty="0">
                <a:solidFill>
                  <a:srgbClr val="000000"/>
                </a:solidFill>
              </a:rPr>
              <a:t>Linear Regression Analysis 5E Montgomery, Peck &amp; Vining</a:t>
            </a:r>
          </a:p>
        </p:txBody>
      </p:sp>
      <p:sp>
        <p:nvSpPr>
          <p:cNvPr id="1126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8901D32-A5F3-4C59-AA1D-EDBE105E64AD}" type="slidenum">
              <a:rPr lang="en-US" altLang="en-US" sz="1400" smtClean="0">
                <a:solidFill>
                  <a:srgbClr val="000000"/>
                </a:solidFill>
              </a:rPr>
              <a:pPr eaLnBrk="1" hangingPunct="1"/>
              <a:t>3</a:t>
            </a:fld>
            <a:endParaRPr lang="en-US" altLang="en-US" sz="1400">
              <a:solidFill>
                <a:srgbClr val="000000"/>
              </a:solidFill>
            </a:endParaRPr>
          </a:p>
        </p:txBody>
      </p:sp>
      <p:sp>
        <p:nvSpPr>
          <p:cNvPr id="11269" name="Rectangle 2"/>
          <p:cNvSpPr>
            <a:spLocks noGrp="1" noChangeArrowheads="1"/>
          </p:cNvSpPr>
          <p:nvPr>
            <p:ph type="title"/>
          </p:nvPr>
        </p:nvSpPr>
        <p:spPr>
          <a:xfrm>
            <a:off x="0" y="0"/>
            <a:ext cx="8839200" cy="1143000"/>
          </a:xfrm>
        </p:spPr>
        <p:txBody>
          <a:bodyPr/>
          <a:lstStyle/>
          <a:p>
            <a:pPr algn="l" eaLnBrk="1" hangingPunct="1"/>
            <a:r>
              <a:rPr lang="en-US" altLang="en-US" sz="3600" b="1" dirty="0">
                <a:cs typeface="Times New Roman" pitchFamily="18" charset="0"/>
              </a:rPr>
              <a:t>Methods for Dealing with Multicollinearity</a:t>
            </a:r>
            <a:r>
              <a:rPr lang="en-US" altLang="en-US" sz="3200" b="1" dirty="0">
                <a:cs typeface="Times New Roman" pitchFamily="18" charset="0"/>
              </a:rPr>
              <a:t> </a:t>
            </a:r>
          </a:p>
        </p:txBody>
      </p:sp>
      <p:sp>
        <p:nvSpPr>
          <p:cNvPr id="11270" name="Rectangle 3"/>
          <p:cNvSpPr>
            <a:spLocks noGrp="1" noChangeArrowheads="1"/>
          </p:cNvSpPr>
          <p:nvPr>
            <p:ph type="body" idx="1"/>
          </p:nvPr>
        </p:nvSpPr>
        <p:spPr>
          <a:xfrm>
            <a:off x="609600" y="1524000"/>
            <a:ext cx="8077200" cy="5029200"/>
          </a:xfrm>
        </p:spPr>
        <p:txBody>
          <a:bodyPr/>
          <a:lstStyle/>
          <a:p>
            <a:pPr marL="609600" indent="-609600" eaLnBrk="1" hangingPunct="1">
              <a:buFontTx/>
              <a:buNone/>
            </a:pPr>
            <a:r>
              <a:rPr lang="en-US" altLang="en-US" sz="2800" dirty="0">
                <a:cs typeface="Times New Roman" pitchFamily="18" charset="0"/>
              </a:rPr>
              <a:t>Least squares estimation gives an unbiased estimate, </a:t>
            </a:r>
          </a:p>
          <a:p>
            <a:pPr marL="609600" indent="-609600" eaLnBrk="1" hangingPunct="1">
              <a:buFontTx/>
              <a:buNone/>
            </a:pPr>
            <a:endParaRPr lang="en-US" altLang="en-US" sz="2800" dirty="0">
              <a:cs typeface="Times New Roman" pitchFamily="18" charset="0"/>
            </a:endParaRPr>
          </a:p>
          <a:p>
            <a:pPr marL="609600" indent="-609600" eaLnBrk="1" hangingPunct="1">
              <a:buFontTx/>
              <a:buNone/>
            </a:pPr>
            <a:endParaRPr lang="en-US" altLang="en-US" sz="2800" dirty="0">
              <a:cs typeface="Times New Roman" pitchFamily="18" charset="0"/>
            </a:endParaRPr>
          </a:p>
          <a:p>
            <a:pPr marL="609600" indent="-609600" eaLnBrk="1" hangingPunct="1">
              <a:buFontTx/>
              <a:buNone/>
            </a:pPr>
            <a:r>
              <a:rPr lang="en-US" altLang="en-US" sz="2800" dirty="0">
                <a:cs typeface="Times New Roman" pitchFamily="18" charset="0"/>
              </a:rPr>
              <a:t>	with minimum variance – but this variance may still be very large, resulting in unstable estimates of the coefficients.</a:t>
            </a:r>
          </a:p>
          <a:p>
            <a:pPr marL="609600" indent="-609600" eaLnBrk="1" hangingPunct="1">
              <a:buFontTx/>
              <a:buNone/>
            </a:pPr>
            <a:r>
              <a:rPr lang="en-US" altLang="en-US" sz="2800" dirty="0">
                <a:cs typeface="Times New Roman" pitchFamily="18" charset="0"/>
              </a:rPr>
              <a:t> Alternative:   Find an estimate that is biased but with smaller variance than the unbiased estimator </a:t>
            </a:r>
          </a:p>
          <a:p>
            <a:pPr marL="609600" indent="-609600" eaLnBrk="1" hangingPunct="1">
              <a:buFontTx/>
              <a:buNone/>
            </a:pPr>
            <a:endParaRPr lang="en-US" altLang="en-US" sz="2800" dirty="0">
              <a:cs typeface="Times New Roman" pitchFamily="18" charset="0"/>
            </a:endParaRPr>
          </a:p>
        </p:txBody>
      </p:sp>
      <p:sp>
        <p:nvSpPr>
          <p:cNvPr id="11271" name="Line 4"/>
          <p:cNvSpPr>
            <a:spLocks noChangeShapeType="1"/>
          </p:cNvSpPr>
          <p:nvPr/>
        </p:nvSpPr>
        <p:spPr bwMode="auto">
          <a:xfrm>
            <a:off x="0" y="1219200"/>
            <a:ext cx="632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solidFill>
                <a:srgbClr val="000000"/>
              </a:solidFill>
              <a:latin typeface="Times New Roman" pitchFamily="18" charset="0"/>
            </a:endParaRPr>
          </a:p>
        </p:txBody>
      </p:sp>
      <p:graphicFrame>
        <p:nvGraphicFramePr>
          <p:cNvPr id="11266" name="Object 5"/>
          <p:cNvGraphicFramePr>
            <a:graphicFrameLocks noChangeAspect="1"/>
          </p:cNvGraphicFramePr>
          <p:nvPr/>
        </p:nvGraphicFramePr>
        <p:xfrm>
          <a:off x="3657600" y="2133600"/>
          <a:ext cx="1828800" cy="749300"/>
        </p:xfrm>
        <a:graphic>
          <a:graphicData uri="http://schemas.openxmlformats.org/presentationml/2006/ole">
            <mc:AlternateContent xmlns:mc="http://schemas.openxmlformats.org/markup-compatibility/2006">
              <mc:Choice xmlns:v="urn:schemas-microsoft-com:vml" Requires="v">
                <p:oleObj spid="_x0000_s1026" r:id="rId3" imgW="583947" imgH="241195" progId="Equation.3">
                  <p:embed/>
                </p:oleObj>
              </mc:Choice>
              <mc:Fallback>
                <p:oleObj r:id="rId3" imgW="583947" imgH="241195" progId="Equation.3">
                  <p:embed/>
                  <p:pic>
                    <p:nvPicPr>
                      <p:cNvPr id="1126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133600"/>
                        <a:ext cx="18288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2367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000000"/>
                </a:solidFill>
              </a:rPr>
              <a:t>Linear Regression Analysis 5E Montgomery, Peck &amp; Vining</a:t>
            </a:r>
          </a:p>
        </p:txBody>
      </p:sp>
      <p:sp>
        <p:nvSpPr>
          <p:cNvPr id="1229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BC827F5-B30E-4721-8F5D-3313B24ED8CC}" type="slidenum">
              <a:rPr lang="en-US" altLang="en-US" sz="1400" smtClean="0">
                <a:solidFill>
                  <a:srgbClr val="000000"/>
                </a:solidFill>
              </a:rPr>
              <a:pPr eaLnBrk="1" hangingPunct="1"/>
              <a:t>4</a:t>
            </a:fld>
            <a:endParaRPr lang="en-US" altLang="en-US" sz="1400">
              <a:solidFill>
                <a:srgbClr val="000000"/>
              </a:solidFill>
            </a:endParaRPr>
          </a:p>
        </p:txBody>
      </p:sp>
      <p:sp>
        <p:nvSpPr>
          <p:cNvPr id="12294" name="Rectangle 2"/>
          <p:cNvSpPr>
            <a:spLocks noGrp="1" noChangeArrowheads="1"/>
          </p:cNvSpPr>
          <p:nvPr>
            <p:ph type="title"/>
          </p:nvPr>
        </p:nvSpPr>
        <p:spPr>
          <a:xfrm>
            <a:off x="0" y="0"/>
            <a:ext cx="8839200" cy="1143000"/>
          </a:xfrm>
        </p:spPr>
        <p:txBody>
          <a:bodyPr/>
          <a:lstStyle/>
          <a:p>
            <a:pPr algn="l" eaLnBrk="1" hangingPunct="1"/>
            <a:r>
              <a:rPr lang="en-US" altLang="en-US" sz="3600" b="1" dirty="0">
                <a:cs typeface="Times New Roman" pitchFamily="18" charset="0"/>
              </a:rPr>
              <a:t>Methods for Dealing with Multicollinearity</a:t>
            </a:r>
            <a:r>
              <a:rPr lang="en-US" altLang="en-US" sz="3200" b="1" dirty="0">
                <a:cs typeface="Times New Roman" pitchFamily="18" charset="0"/>
              </a:rPr>
              <a:t> </a:t>
            </a:r>
          </a:p>
        </p:txBody>
      </p:sp>
      <p:sp>
        <p:nvSpPr>
          <p:cNvPr id="12295" name="Rectangle 3"/>
          <p:cNvSpPr>
            <a:spLocks noGrp="1" noChangeArrowheads="1"/>
          </p:cNvSpPr>
          <p:nvPr>
            <p:ph type="body" idx="1"/>
          </p:nvPr>
        </p:nvSpPr>
        <p:spPr>
          <a:xfrm>
            <a:off x="609600" y="1524000"/>
            <a:ext cx="8077200" cy="4343400"/>
          </a:xfrm>
        </p:spPr>
        <p:txBody>
          <a:bodyPr/>
          <a:lstStyle/>
          <a:p>
            <a:pPr marL="609600" indent="-609600" eaLnBrk="1" hangingPunct="1">
              <a:buFontTx/>
              <a:buNone/>
            </a:pPr>
            <a:r>
              <a:rPr lang="en-US" altLang="en-US" sz="2800" dirty="0">
                <a:cs typeface="Times New Roman" pitchFamily="18" charset="0"/>
              </a:rPr>
              <a:t>Ridge Estimator</a:t>
            </a:r>
          </a:p>
          <a:p>
            <a:pPr marL="609600" indent="-609600" eaLnBrk="1" hangingPunct="1">
              <a:buFontTx/>
              <a:buNone/>
            </a:pPr>
            <a:endParaRPr lang="en-US" altLang="en-US" sz="2800" dirty="0">
              <a:cs typeface="Times New Roman" pitchFamily="18" charset="0"/>
            </a:endParaRPr>
          </a:p>
          <a:p>
            <a:pPr marL="609600" indent="-609600" eaLnBrk="1" hangingPunct="1">
              <a:buFontTx/>
              <a:buNone/>
            </a:pPr>
            <a:endParaRPr lang="en-US" altLang="en-US" sz="2800" dirty="0">
              <a:cs typeface="Times New Roman" pitchFamily="18" charset="0"/>
            </a:endParaRPr>
          </a:p>
          <a:p>
            <a:pPr marL="609600" indent="-609600" eaLnBrk="1" hangingPunct="1">
              <a:buFontTx/>
              <a:buNone/>
            </a:pPr>
            <a:endParaRPr lang="en-US" altLang="en-US" sz="2800" dirty="0">
              <a:cs typeface="Times New Roman" pitchFamily="18" charset="0"/>
            </a:endParaRPr>
          </a:p>
          <a:p>
            <a:pPr marL="609600" indent="-609600" eaLnBrk="1" hangingPunct="1">
              <a:buFontTx/>
              <a:buNone/>
            </a:pPr>
            <a:endParaRPr lang="en-US" altLang="en-US" sz="2800" dirty="0">
              <a:cs typeface="Times New Roman" pitchFamily="18" charset="0"/>
            </a:endParaRPr>
          </a:p>
          <a:p>
            <a:pPr marL="609600" indent="-609600" eaLnBrk="1" hangingPunct="1">
              <a:buFontTx/>
              <a:buNone/>
            </a:pPr>
            <a:endParaRPr lang="en-US" altLang="en-US" sz="2800" dirty="0">
              <a:cs typeface="Times New Roman" pitchFamily="18" charset="0"/>
            </a:endParaRPr>
          </a:p>
          <a:p>
            <a:pPr marL="609600" indent="-609600" eaLnBrk="1" hangingPunct="1">
              <a:buFontTx/>
              <a:buNone/>
            </a:pPr>
            <a:r>
              <a:rPr lang="en-US" altLang="en-US" sz="2800" i="1" dirty="0">
                <a:cs typeface="Times New Roman" pitchFamily="18" charset="0"/>
              </a:rPr>
              <a:t>k</a:t>
            </a:r>
            <a:r>
              <a:rPr lang="en-US" altLang="en-US" sz="2800" dirty="0">
                <a:cs typeface="Times New Roman" pitchFamily="18" charset="0"/>
              </a:rPr>
              <a:t> is a “biasing parameter” usually between 0 and 1. </a:t>
            </a:r>
          </a:p>
          <a:p>
            <a:pPr marL="609600" indent="-609600" eaLnBrk="1" hangingPunct="1">
              <a:buFontTx/>
              <a:buNone/>
            </a:pPr>
            <a:r>
              <a:rPr lang="en-US" altLang="en-US" sz="2800" dirty="0">
                <a:cs typeface="Times New Roman" pitchFamily="18" charset="0"/>
              </a:rPr>
              <a:t>k defines ridges</a:t>
            </a:r>
          </a:p>
        </p:txBody>
      </p:sp>
      <p:sp>
        <p:nvSpPr>
          <p:cNvPr id="12296" name="Line 4"/>
          <p:cNvSpPr>
            <a:spLocks noChangeShapeType="1"/>
          </p:cNvSpPr>
          <p:nvPr/>
        </p:nvSpPr>
        <p:spPr bwMode="auto">
          <a:xfrm>
            <a:off x="0" y="1219200"/>
            <a:ext cx="632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solidFill>
                <a:srgbClr val="000000"/>
              </a:solidFill>
              <a:latin typeface="Times New Roman" pitchFamily="18" charset="0"/>
            </a:endParaRPr>
          </a:p>
        </p:txBody>
      </p:sp>
      <p:graphicFrame>
        <p:nvGraphicFramePr>
          <p:cNvPr id="12290" name="Object 7"/>
          <p:cNvGraphicFramePr>
            <a:graphicFrameLocks noChangeAspect="1"/>
          </p:cNvGraphicFramePr>
          <p:nvPr/>
        </p:nvGraphicFramePr>
        <p:xfrm>
          <a:off x="3124200" y="1524000"/>
          <a:ext cx="425450" cy="533400"/>
        </p:xfrm>
        <a:graphic>
          <a:graphicData uri="http://schemas.openxmlformats.org/presentationml/2006/ole">
            <mc:AlternateContent xmlns:mc="http://schemas.openxmlformats.org/markup-compatibility/2006">
              <mc:Choice xmlns:v="urn:schemas-microsoft-com:vml" Requires="v">
                <p:oleObj spid="_x0000_s2050" r:id="rId3" imgW="190417" imgH="241195" progId="Equation.3">
                  <p:embed/>
                </p:oleObj>
              </mc:Choice>
              <mc:Fallback>
                <p:oleObj r:id="rId3" imgW="190417" imgH="241195" progId="Equation.3">
                  <p:embed/>
                  <p:pic>
                    <p:nvPicPr>
                      <p:cNvPr id="1229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524000"/>
                        <a:ext cx="4254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1" name="Object 9"/>
          <p:cNvGraphicFramePr>
            <a:graphicFrameLocks noChangeAspect="1"/>
          </p:cNvGraphicFramePr>
          <p:nvPr/>
        </p:nvGraphicFramePr>
        <p:xfrm>
          <a:off x="2362200" y="2286000"/>
          <a:ext cx="3581400" cy="1846263"/>
        </p:xfrm>
        <a:graphic>
          <a:graphicData uri="http://schemas.openxmlformats.org/presentationml/2006/ole">
            <mc:AlternateContent xmlns:mc="http://schemas.openxmlformats.org/markup-compatibility/2006">
              <mc:Choice xmlns:v="urn:schemas-microsoft-com:vml" Requires="v">
                <p:oleObj spid="_x0000_s2051" r:id="rId5" imgW="1497950" imgH="774364" progId="Equation.3">
                  <p:embed/>
                </p:oleObj>
              </mc:Choice>
              <mc:Fallback>
                <p:oleObj r:id="rId5" imgW="1497950" imgH="774364" progId="Equation.3">
                  <p:embed/>
                  <p:pic>
                    <p:nvPicPr>
                      <p:cNvPr id="1229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286000"/>
                        <a:ext cx="35814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29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1295400"/>
            <a:ext cx="47053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TextBox 10"/>
          <p:cNvSpPr txBox="1">
            <a:spLocks noChangeArrowheads="1"/>
          </p:cNvSpPr>
          <p:nvPr/>
        </p:nvSpPr>
        <p:spPr bwMode="auto">
          <a:xfrm>
            <a:off x="7696200" y="1524000"/>
            <a:ext cx="2286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a:solidFill>
                  <a:srgbClr val="000000"/>
                </a:solidFill>
              </a:rPr>
              <a:t>k</a:t>
            </a:r>
          </a:p>
        </p:txBody>
      </p:sp>
      <p:sp>
        <p:nvSpPr>
          <p:cNvPr id="2" name="TextBox 1">
            <a:extLst>
              <a:ext uri="{FF2B5EF4-FFF2-40B4-BE49-F238E27FC236}">
                <a16:creationId xmlns:a16="http://schemas.microsoft.com/office/drawing/2014/main" id="{06DC9532-D7B1-4FE8-8726-E53DA110B939}"/>
              </a:ext>
            </a:extLst>
          </p:cNvPr>
          <p:cNvSpPr txBox="1"/>
          <p:nvPr/>
        </p:nvSpPr>
        <p:spPr>
          <a:xfrm>
            <a:off x="6553200" y="2438400"/>
            <a:ext cx="1981200" cy="646331"/>
          </a:xfrm>
          <a:prstGeom prst="rect">
            <a:avLst/>
          </a:prstGeom>
          <a:noFill/>
        </p:spPr>
        <p:txBody>
          <a:bodyPr wrap="square" rtlCol="0">
            <a:spAutoFit/>
          </a:bodyPr>
          <a:lstStyle/>
          <a:p>
            <a:r>
              <a:rPr lang="en-US" dirty="0"/>
              <a:t>Find estimators that minimize</a:t>
            </a:r>
          </a:p>
        </p:txBody>
      </p:sp>
      <p:cxnSp>
        <p:nvCxnSpPr>
          <p:cNvPr id="4" name="Straight Arrow Connector 3">
            <a:extLst>
              <a:ext uri="{FF2B5EF4-FFF2-40B4-BE49-F238E27FC236}">
                <a16:creationId xmlns:a16="http://schemas.microsoft.com/office/drawing/2014/main" id="{F0B7FC5E-9D99-47B8-BEFC-A83390DA37DF}"/>
              </a:ext>
            </a:extLst>
          </p:cNvPr>
          <p:cNvCxnSpPr/>
          <p:nvPr/>
        </p:nvCxnSpPr>
        <p:spPr>
          <a:xfrm flipH="1" flipV="1">
            <a:off x="7086600" y="1981200"/>
            <a:ext cx="304800" cy="36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32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000000"/>
                </a:solidFill>
              </a:rPr>
              <a:t>Linear Regression Analysis 5E Montgomery, Peck &amp; Vining</a:t>
            </a:r>
          </a:p>
        </p:txBody>
      </p:sp>
      <p:sp>
        <p:nvSpPr>
          <p:cNvPr id="1331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2266400-B052-4331-8F7D-DBFE53E0F5AF}" type="slidenum">
              <a:rPr lang="en-US" altLang="en-US" sz="1400" smtClean="0">
                <a:solidFill>
                  <a:srgbClr val="000000"/>
                </a:solidFill>
              </a:rPr>
              <a:pPr eaLnBrk="1" hangingPunct="1"/>
              <a:t>5</a:t>
            </a:fld>
            <a:endParaRPr lang="en-US" altLang="en-US" sz="1400">
              <a:solidFill>
                <a:srgbClr val="000000"/>
              </a:solidFill>
            </a:endParaRPr>
          </a:p>
        </p:txBody>
      </p:sp>
      <p:sp>
        <p:nvSpPr>
          <p:cNvPr id="13319" name="Rectangle 2"/>
          <p:cNvSpPr>
            <a:spLocks noGrp="1" noChangeArrowheads="1"/>
          </p:cNvSpPr>
          <p:nvPr>
            <p:ph type="title"/>
          </p:nvPr>
        </p:nvSpPr>
        <p:spPr>
          <a:xfrm>
            <a:off x="0" y="0"/>
            <a:ext cx="8839200" cy="1143000"/>
          </a:xfrm>
        </p:spPr>
        <p:txBody>
          <a:bodyPr/>
          <a:lstStyle/>
          <a:p>
            <a:pPr algn="l" eaLnBrk="1" hangingPunct="1"/>
            <a:r>
              <a:rPr lang="en-US" altLang="en-US" sz="3600" b="1" dirty="0">
                <a:cs typeface="Times New Roman" pitchFamily="18" charset="0"/>
              </a:rPr>
              <a:t>Methods for Dealing with Multicollinearity</a:t>
            </a:r>
            <a:r>
              <a:rPr lang="en-US" altLang="en-US" sz="3200" b="1" dirty="0">
                <a:cs typeface="Times New Roman" pitchFamily="18" charset="0"/>
              </a:rPr>
              <a:t> </a:t>
            </a:r>
          </a:p>
        </p:txBody>
      </p:sp>
      <p:sp>
        <p:nvSpPr>
          <p:cNvPr id="13320" name="Rectangle 3"/>
          <p:cNvSpPr>
            <a:spLocks noGrp="1" noChangeArrowheads="1"/>
          </p:cNvSpPr>
          <p:nvPr>
            <p:ph type="body" idx="1"/>
          </p:nvPr>
        </p:nvSpPr>
        <p:spPr>
          <a:xfrm>
            <a:off x="609600" y="990600"/>
            <a:ext cx="8077200" cy="5181600"/>
          </a:xfrm>
        </p:spPr>
        <p:txBody>
          <a:bodyPr/>
          <a:lstStyle/>
          <a:p>
            <a:pPr marL="609600" indent="-609600" eaLnBrk="1" hangingPunct="1">
              <a:buFontTx/>
              <a:buNone/>
            </a:pPr>
            <a:r>
              <a:rPr lang="en-US" altLang="en-US" b="1" dirty="0">
                <a:cs typeface="Times New Roman" pitchFamily="18" charset="0"/>
              </a:rPr>
              <a:t>The effect of </a:t>
            </a:r>
            <a:r>
              <a:rPr lang="en-US" altLang="en-US" b="1" i="1" dirty="0">
                <a:cs typeface="Times New Roman" pitchFamily="18" charset="0"/>
              </a:rPr>
              <a:t>k</a:t>
            </a:r>
            <a:r>
              <a:rPr lang="en-US" altLang="en-US" b="1" dirty="0">
                <a:cs typeface="Times New Roman" pitchFamily="18" charset="0"/>
              </a:rPr>
              <a:t> on the MSE</a:t>
            </a:r>
            <a:endParaRPr lang="en-US" altLang="en-US" dirty="0">
              <a:cs typeface="Times New Roman" pitchFamily="18" charset="0"/>
            </a:endParaRPr>
          </a:p>
          <a:p>
            <a:pPr marL="609600" indent="-609600" eaLnBrk="1" hangingPunct="1">
              <a:buFontTx/>
              <a:buNone/>
            </a:pPr>
            <a:r>
              <a:rPr lang="en-US" altLang="en-US" sz="2800" dirty="0">
                <a:cs typeface="Times New Roman" pitchFamily="18" charset="0"/>
              </a:rPr>
              <a:t>Recall: </a:t>
            </a:r>
          </a:p>
          <a:p>
            <a:pPr marL="609600" indent="-609600" eaLnBrk="1" hangingPunct="1">
              <a:buFontTx/>
              <a:buNone/>
            </a:pPr>
            <a:r>
              <a:rPr lang="en-US" altLang="en-US" sz="2800" dirty="0">
                <a:cs typeface="Times New Roman" pitchFamily="18" charset="0"/>
              </a:rPr>
              <a:t>Now,</a:t>
            </a:r>
          </a:p>
          <a:p>
            <a:pPr marL="609600" indent="-609600" eaLnBrk="1" hangingPunct="1">
              <a:buFontTx/>
              <a:buNone/>
            </a:pPr>
            <a:endParaRPr lang="en-US" altLang="en-US" sz="2800" dirty="0">
              <a:cs typeface="Times New Roman" pitchFamily="18" charset="0"/>
            </a:endParaRPr>
          </a:p>
          <a:p>
            <a:pPr marL="609600" indent="-609600" eaLnBrk="1" hangingPunct="1">
              <a:buFontTx/>
              <a:buNone/>
            </a:pPr>
            <a:endParaRPr lang="en-US" altLang="en-US" sz="2800" dirty="0">
              <a:cs typeface="Times New Roman" pitchFamily="18" charset="0"/>
            </a:endParaRPr>
          </a:p>
          <a:p>
            <a:pPr marL="609600" indent="-609600" eaLnBrk="1" hangingPunct="1">
              <a:buFontTx/>
              <a:buNone/>
            </a:pPr>
            <a:r>
              <a:rPr lang="en-US" altLang="en-US" sz="2800" dirty="0">
                <a:cs typeface="Times New Roman" pitchFamily="18" charset="0"/>
              </a:rPr>
              <a:t>As </a:t>
            </a:r>
            <a:r>
              <a:rPr lang="en-US" altLang="en-US" sz="2800" i="1" dirty="0">
                <a:cs typeface="Times New Roman" pitchFamily="18" charset="0"/>
              </a:rPr>
              <a:t>k</a:t>
            </a:r>
            <a:r>
              <a:rPr lang="en-US" altLang="en-US" sz="2800" dirty="0">
                <a:cs typeface="Times New Roman" pitchFamily="18" charset="0"/>
              </a:rPr>
              <a:t> </a:t>
            </a:r>
            <a:r>
              <a:rPr lang="en-US" altLang="en-US" sz="2800" dirty="0">
                <a:cs typeface="Times New Roman" pitchFamily="18" charset="0"/>
                <a:sym typeface="Symbol" pitchFamily="18" charset="2"/>
              </a:rPr>
              <a:t></a:t>
            </a:r>
            <a:r>
              <a:rPr lang="en-US" altLang="en-US" sz="2800" dirty="0">
                <a:cs typeface="Times New Roman" pitchFamily="18" charset="0"/>
              </a:rPr>
              <a:t>,  Var </a:t>
            </a:r>
            <a:r>
              <a:rPr lang="en-US" altLang="en-US" sz="2800" dirty="0">
                <a:cs typeface="Times New Roman" pitchFamily="18" charset="0"/>
                <a:sym typeface="Symbol" pitchFamily="18" charset="2"/>
              </a:rPr>
              <a:t></a:t>
            </a:r>
            <a:r>
              <a:rPr lang="en-US" altLang="en-US" sz="2800" dirty="0">
                <a:cs typeface="Times New Roman" pitchFamily="18" charset="0"/>
              </a:rPr>
              <a:t>, and bias </a:t>
            </a:r>
            <a:r>
              <a:rPr lang="en-US" altLang="en-US" sz="2800" dirty="0">
                <a:cs typeface="Times New Roman" pitchFamily="18" charset="0"/>
                <a:sym typeface="Symbol" pitchFamily="18" charset="2"/>
              </a:rPr>
              <a:t></a:t>
            </a:r>
            <a:endParaRPr lang="en-US" altLang="en-US" sz="2800" dirty="0">
              <a:cs typeface="Times New Roman" pitchFamily="18" charset="0"/>
            </a:endParaRPr>
          </a:p>
          <a:p>
            <a:pPr marL="609600" indent="-609600" eaLnBrk="1" hangingPunct="1">
              <a:buFontTx/>
              <a:buNone/>
            </a:pPr>
            <a:r>
              <a:rPr lang="en-US" altLang="en-US" sz="2800" dirty="0">
                <a:cs typeface="Times New Roman" pitchFamily="18" charset="0"/>
              </a:rPr>
              <a:t>Choose </a:t>
            </a:r>
            <a:r>
              <a:rPr lang="en-US" altLang="en-US" sz="2800" i="1" dirty="0">
                <a:cs typeface="Times New Roman" pitchFamily="18" charset="0"/>
              </a:rPr>
              <a:t>k</a:t>
            </a:r>
            <a:r>
              <a:rPr lang="en-US" altLang="en-US" sz="2800" dirty="0">
                <a:cs typeface="Times New Roman" pitchFamily="18" charset="0"/>
              </a:rPr>
              <a:t> such that the reduction in variance &gt; increase in bias.</a:t>
            </a:r>
          </a:p>
          <a:p>
            <a:pPr marL="609600" indent="-609600" eaLnBrk="1" hangingPunct="1">
              <a:buFontTx/>
              <a:buNone/>
            </a:pPr>
            <a:endParaRPr lang="en-US" altLang="en-US" sz="2800" dirty="0">
              <a:cs typeface="Times New Roman" pitchFamily="18" charset="0"/>
            </a:endParaRPr>
          </a:p>
          <a:p>
            <a:pPr marL="609600" indent="-609600" eaLnBrk="1" hangingPunct="1">
              <a:buFontTx/>
              <a:buNone/>
            </a:pPr>
            <a:r>
              <a:rPr lang="en-US" altLang="en-US" sz="2800" dirty="0">
                <a:solidFill>
                  <a:srgbClr val="FF0000"/>
                </a:solidFill>
                <a:cs typeface="Times New Roman" pitchFamily="18" charset="0"/>
              </a:rPr>
              <a:t>See next page for Existence Theorem</a:t>
            </a:r>
          </a:p>
          <a:p>
            <a:pPr marL="609600" indent="-609600" eaLnBrk="1" hangingPunct="1">
              <a:buFontTx/>
              <a:buNone/>
            </a:pPr>
            <a:endParaRPr lang="en-US" altLang="en-US" sz="2800" dirty="0">
              <a:cs typeface="Times New Roman" pitchFamily="18" charset="0"/>
            </a:endParaRPr>
          </a:p>
        </p:txBody>
      </p:sp>
      <p:graphicFrame>
        <p:nvGraphicFramePr>
          <p:cNvPr id="13314" name="Object 8"/>
          <p:cNvGraphicFramePr>
            <a:graphicFrameLocks noChangeAspect="1"/>
          </p:cNvGraphicFramePr>
          <p:nvPr>
            <p:extLst>
              <p:ext uri="{D42A27DB-BD31-4B8C-83A1-F6EECF244321}">
                <p14:modId xmlns:p14="http://schemas.microsoft.com/office/powerpoint/2010/main" val="1957871004"/>
              </p:ext>
            </p:extLst>
          </p:nvPr>
        </p:nvGraphicFramePr>
        <p:xfrm>
          <a:off x="1905000" y="1524000"/>
          <a:ext cx="4191000" cy="560388"/>
        </p:xfrm>
        <a:graphic>
          <a:graphicData uri="http://schemas.openxmlformats.org/presentationml/2006/ole">
            <mc:AlternateContent xmlns:mc="http://schemas.openxmlformats.org/markup-compatibility/2006">
              <mc:Choice xmlns:v="urn:schemas-microsoft-com:vml" Requires="v">
                <p:oleObj spid="_x0000_s3074" r:id="rId3" imgW="1778000" imgH="241300" progId="Equation.3">
                  <p:embed/>
                </p:oleObj>
              </mc:Choice>
              <mc:Fallback>
                <p:oleObj r:id="rId3" imgW="1778000" imgH="241300" progId="Equation.3">
                  <p:embed/>
                  <p:pic>
                    <p:nvPicPr>
                      <p:cNvPr id="1331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524000"/>
                        <a:ext cx="4191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5" name="Object 10"/>
          <p:cNvGraphicFramePr>
            <a:graphicFrameLocks noChangeAspect="1"/>
          </p:cNvGraphicFramePr>
          <p:nvPr>
            <p:extLst>
              <p:ext uri="{D42A27DB-BD31-4B8C-83A1-F6EECF244321}">
                <p14:modId xmlns:p14="http://schemas.microsoft.com/office/powerpoint/2010/main" val="1684135993"/>
              </p:ext>
            </p:extLst>
          </p:nvPr>
        </p:nvGraphicFramePr>
        <p:xfrm>
          <a:off x="1600200" y="2057400"/>
          <a:ext cx="6781800" cy="1679575"/>
        </p:xfrm>
        <a:graphic>
          <a:graphicData uri="http://schemas.openxmlformats.org/presentationml/2006/ole">
            <mc:AlternateContent xmlns:mc="http://schemas.openxmlformats.org/markup-compatibility/2006">
              <mc:Choice xmlns:v="urn:schemas-microsoft-com:vml" Requires="v">
                <p:oleObj spid="_x0000_s3075" r:id="rId5" imgW="2959100" imgH="736600" progId="Equation.3">
                  <p:embed/>
                </p:oleObj>
              </mc:Choice>
              <mc:Fallback>
                <p:oleObj r:id="rId5" imgW="2959100" imgH="736600" progId="Equation.3">
                  <p:embed/>
                  <p:pic>
                    <p:nvPicPr>
                      <p:cNvPr id="13315"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057400"/>
                        <a:ext cx="67818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6" name="Object 13"/>
          <p:cNvGraphicFramePr>
            <a:graphicFrameLocks noChangeAspect="1"/>
          </p:cNvGraphicFramePr>
          <p:nvPr>
            <p:extLst>
              <p:ext uri="{D42A27DB-BD31-4B8C-83A1-F6EECF244321}">
                <p14:modId xmlns:p14="http://schemas.microsoft.com/office/powerpoint/2010/main" val="661750654"/>
              </p:ext>
            </p:extLst>
          </p:nvPr>
        </p:nvGraphicFramePr>
        <p:xfrm>
          <a:off x="2590800" y="4724400"/>
          <a:ext cx="4114800" cy="614363"/>
        </p:xfrm>
        <a:graphic>
          <a:graphicData uri="http://schemas.openxmlformats.org/presentationml/2006/ole">
            <mc:AlternateContent xmlns:mc="http://schemas.openxmlformats.org/markup-compatibility/2006">
              <mc:Choice xmlns:v="urn:schemas-microsoft-com:vml" Requires="v">
                <p:oleObj spid="_x0000_s3076" r:id="rId7" imgW="1726451" imgH="253890" progId="Equation.3">
                  <p:embed/>
                </p:oleObj>
              </mc:Choice>
              <mc:Fallback>
                <p:oleObj r:id="rId7" imgW="1726451" imgH="253890" progId="Equation.3">
                  <p:embed/>
                  <p:pic>
                    <p:nvPicPr>
                      <p:cNvPr id="13316"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4724400"/>
                        <a:ext cx="41148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a:extLst>
              <a:ext uri="{FF2B5EF4-FFF2-40B4-BE49-F238E27FC236}">
                <a16:creationId xmlns:a16="http://schemas.microsoft.com/office/drawing/2014/main" id="{7936D39A-80CE-4C9C-8823-232263449CE6}"/>
              </a:ext>
            </a:extLst>
          </p:cNvPr>
          <p:cNvSpPr txBox="1"/>
          <p:nvPr/>
        </p:nvSpPr>
        <p:spPr>
          <a:xfrm>
            <a:off x="6096000" y="1995169"/>
            <a:ext cx="2743200" cy="646331"/>
          </a:xfrm>
          <a:prstGeom prst="rect">
            <a:avLst/>
          </a:prstGeom>
          <a:noFill/>
        </p:spPr>
        <p:txBody>
          <a:bodyPr wrap="square" rtlCol="0">
            <a:spAutoFit/>
          </a:bodyPr>
          <a:lstStyle/>
          <a:p>
            <a:r>
              <a:rPr lang="en-US" dirty="0" err="1"/>
              <a:t>lambda</a:t>
            </a:r>
            <a:r>
              <a:rPr lang="en-US" baseline="-25000" dirty="0" err="1"/>
              <a:t>j</a:t>
            </a:r>
            <a:r>
              <a:rPr lang="en-US" dirty="0" err="1"/>
              <a:t>’s</a:t>
            </a:r>
            <a:r>
              <a:rPr lang="en-US" dirty="0"/>
              <a:t> are eigenvalues of X’X</a:t>
            </a:r>
          </a:p>
        </p:txBody>
      </p:sp>
    </p:spTree>
    <p:extLst>
      <p:ext uri="{BB962C8B-B14F-4D97-AF65-F5344CB8AC3E}">
        <p14:creationId xmlns:p14="http://schemas.microsoft.com/office/powerpoint/2010/main" val="327348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4DE3DE7-C6EC-42B3-A9BD-709587EB8371}" type="slidenum">
              <a:rPr lang="en-US" smtClean="0">
                <a:solidFill>
                  <a:srgbClr val="000000"/>
                </a:solidFill>
              </a:rPr>
              <a:pPr>
                <a:defRPr/>
              </a:pPr>
              <a:t>6</a:t>
            </a:fld>
            <a:endParaRPr lang="en-US">
              <a:solidFill>
                <a:srgbClr val="000000"/>
              </a:solidFill>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67891"/>
            <a:ext cx="8546871" cy="3975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257800" y="3225230"/>
            <a:ext cx="2590800" cy="923330"/>
          </a:xfrm>
          <a:prstGeom prst="rect">
            <a:avLst/>
          </a:prstGeom>
          <a:noFill/>
        </p:spPr>
        <p:txBody>
          <a:bodyPr wrap="square" rtlCol="0">
            <a:spAutoFit/>
          </a:bodyPr>
          <a:lstStyle/>
          <a:p>
            <a:r>
              <a:rPr lang="en-US" dirty="0"/>
              <a:t>Notation:  lambda above is k in our notation</a:t>
            </a:r>
          </a:p>
        </p:txBody>
      </p:sp>
      <p:cxnSp>
        <p:nvCxnSpPr>
          <p:cNvPr id="5" name="Straight Connector 4"/>
          <p:cNvCxnSpPr/>
          <p:nvPr/>
        </p:nvCxnSpPr>
        <p:spPr>
          <a:xfrm>
            <a:off x="5867400" y="1295400"/>
            <a:ext cx="228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80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000000"/>
                </a:solidFill>
              </a:rPr>
              <a:t>Linear Regression Analysis 5E Montgomery, Peck &amp; Vining</a:t>
            </a:r>
          </a:p>
        </p:txBody>
      </p:sp>
      <p:sp>
        <p:nvSpPr>
          <p:cNvPr id="1434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F44E325-2401-4705-BF4A-164EFF0995B3}" type="slidenum">
              <a:rPr lang="en-US" altLang="en-US" sz="1400" smtClean="0">
                <a:solidFill>
                  <a:srgbClr val="000000"/>
                </a:solidFill>
              </a:rPr>
              <a:pPr eaLnBrk="1" hangingPunct="1"/>
              <a:t>7</a:t>
            </a:fld>
            <a:endParaRPr lang="en-US" altLang="en-US" sz="1400" dirty="0">
              <a:solidFill>
                <a:srgbClr val="000000"/>
              </a:solidFill>
            </a:endParaRPr>
          </a:p>
        </p:txBody>
      </p:sp>
      <p:sp>
        <p:nvSpPr>
          <p:cNvPr id="14341" name="Rectangle 2"/>
          <p:cNvSpPr>
            <a:spLocks noGrp="1" noChangeArrowheads="1"/>
          </p:cNvSpPr>
          <p:nvPr>
            <p:ph type="title"/>
          </p:nvPr>
        </p:nvSpPr>
        <p:spPr>
          <a:xfrm>
            <a:off x="0" y="0"/>
            <a:ext cx="8839200" cy="1143000"/>
          </a:xfrm>
        </p:spPr>
        <p:txBody>
          <a:bodyPr/>
          <a:lstStyle/>
          <a:p>
            <a:pPr algn="l" eaLnBrk="1" hangingPunct="1"/>
            <a:r>
              <a:rPr lang="en-US" altLang="en-US" sz="3600" b="1" dirty="0">
                <a:cs typeface="Times New Roman" pitchFamily="18" charset="0"/>
              </a:rPr>
              <a:t>Methods for Dealing with Multicollinearity</a:t>
            </a:r>
            <a:r>
              <a:rPr lang="en-US" altLang="en-US" sz="3200" b="1" dirty="0">
                <a:cs typeface="Times New Roman" pitchFamily="18" charset="0"/>
              </a:rPr>
              <a:t> </a:t>
            </a:r>
          </a:p>
        </p:txBody>
      </p:sp>
      <p:sp>
        <p:nvSpPr>
          <p:cNvPr id="14342" name="Rectangle 3"/>
          <p:cNvSpPr>
            <a:spLocks noGrp="1" noChangeArrowheads="1"/>
          </p:cNvSpPr>
          <p:nvPr>
            <p:ph type="body" idx="1"/>
          </p:nvPr>
        </p:nvSpPr>
        <p:spPr>
          <a:xfrm>
            <a:off x="609600" y="1219200"/>
            <a:ext cx="8077200" cy="5029200"/>
          </a:xfrm>
        </p:spPr>
        <p:txBody>
          <a:bodyPr/>
          <a:lstStyle/>
          <a:p>
            <a:pPr marL="609600" indent="-609600" eaLnBrk="1" hangingPunct="1">
              <a:buFontTx/>
              <a:buNone/>
            </a:pPr>
            <a:r>
              <a:rPr lang="en-US" altLang="en-US" b="1" dirty="0">
                <a:cs typeface="Times New Roman" pitchFamily="18" charset="0"/>
              </a:rPr>
              <a:t>Ridge Trace</a:t>
            </a:r>
            <a:endParaRPr lang="en-US" altLang="en-US" dirty="0">
              <a:cs typeface="Times New Roman" pitchFamily="18" charset="0"/>
            </a:endParaRPr>
          </a:p>
          <a:p>
            <a:pPr marL="609600" indent="-609600" eaLnBrk="1" hangingPunct="1">
              <a:buFontTx/>
              <a:buNone/>
            </a:pPr>
            <a:r>
              <a:rPr lang="en-US" altLang="en-US" sz="2800" dirty="0">
                <a:cs typeface="Times New Roman" pitchFamily="18" charset="0"/>
              </a:rPr>
              <a:t>	Plots </a:t>
            </a:r>
            <a:r>
              <a:rPr lang="en-US" altLang="en-US" sz="2800" i="1" dirty="0">
                <a:cs typeface="Times New Roman" pitchFamily="18" charset="0"/>
              </a:rPr>
              <a:t>k</a:t>
            </a:r>
            <a:r>
              <a:rPr lang="en-US" altLang="en-US" sz="2800" dirty="0">
                <a:cs typeface="Times New Roman" pitchFamily="18" charset="0"/>
              </a:rPr>
              <a:t> against the coefficient estimates.  If multicollinearity is severe, the ridge trace will show it.  Choose </a:t>
            </a:r>
            <a:r>
              <a:rPr lang="en-US" altLang="en-US" sz="2800" i="1" dirty="0">
                <a:cs typeface="Times New Roman" pitchFamily="18" charset="0"/>
              </a:rPr>
              <a:t>k</a:t>
            </a:r>
            <a:r>
              <a:rPr lang="en-US" altLang="en-US" sz="2800" dirty="0">
                <a:cs typeface="Times New Roman" pitchFamily="18" charset="0"/>
              </a:rPr>
              <a:t> such that       is stable and hope the MSE is acceptable </a:t>
            </a:r>
          </a:p>
          <a:p>
            <a:pPr marL="609600" indent="-609600" eaLnBrk="1" hangingPunct="1">
              <a:buFontTx/>
              <a:buNone/>
            </a:pPr>
            <a:endParaRPr lang="en-US" altLang="en-US" sz="2800" dirty="0">
              <a:cs typeface="Times New Roman" pitchFamily="18" charset="0"/>
            </a:endParaRPr>
          </a:p>
          <a:p>
            <a:pPr marL="609600" indent="-609600" eaLnBrk="1" hangingPunct="1">
              <a:buFontTx/>
              <a:buNone/>
            </a:pPr>
            <a:r>
              <a:rPr lang="en-US" altLang="en-US" sz="2800" dirty="0">
                <a:cs typeface="Times New Roman" pitchFamily="18" charset="0"/>
              </a:rPr>
              <a:t>	</a:t>
            </a:r>
            <a:r>
              <a:rPr lang="en-US" altLang="en-US" sz="2800" dirty="0">
                <a:solidFill>
                  <a:srgbClr val="FF0000"/>
                </a:solidFill>
                <a:cs typeface="Times New Roman" pitchFamily="18" charset="0"/>
              </a:rPr>
              <a:t>Ridge regression is a good alternative if the model user wants to have all </a:t>
            </a:r>
            <a:r>
              <a:rPr lang="en-US" altLang="en-US" sz="2800" dirty="0" err="1">
                <a:solidFill>
                  <a:srgbClr val="FF0000"/>
                </a:solidFill>
                <a:cs typeface="Times New Roman" pitchFamily="18" charset="0"/>
              </a:rPr>
              <a:t>regressors</a:t>
            </a:r>
            <a:r>
              <a:rPr lang="en-US" altLang="en-US" sz="2800" dirty="0">
                <a:solidFill>
                  <a:srgbClr val="FF0000"/>
                </a:solidFill>
                <a:cs typeface="Times New Roman" pitchFamily="18" charset="0"/>
              </a:rPr>
              <a:t> in the model.</a:t>
            </a:r>
          </a:p>
          <a:p>
            <a:pPr marL="609600" indent="-609600" eaLnBrk="1" hangingPunct="1">
              <a:buFontTx/>
              <a:buNone/>
            </a:pPr>
            <a:r>
              <a:rPr lang="en-US" altLang="en-US" sz="2800" dirty="0">
                <a:solidFill>
                  <a:srgbClr val="FF0000"/>
                </a:solidFill>
                <a:cs typeface="Times New Roman" pitchFamily="18" charset="0"/>
              </a:rPr>
              <a:t> </a:t>
            </a:r>
          </a:p>
          <a:p>
            <a:pPr marL="609600" indent="-609600" eaLnBrk="1" hangingPunct="1">
              <a:buFontTx/>
              <a:buNone/>
            </a:pPr>
            <a:endParaRPr lang="en-US" altLang="en-US" sz="2800" dirty="0">
              <a:solidFill>
                <a:srgbClr val="FF0000"/>
              </a:solidFill>
              <a:cs typeface="Times New Roman" pitchFamily="18" charset="0"/>
            </a:endParaRPr>
          </a:p>
          <a:p>
            <a:pPr marL="609600" indent="-609600" eaLnBrk="1" hangingPunct="1">
              <a:buFontTx/>
              <a:buNone/>
            </a:pPr>
            <a:endParaRPr lang="en-US" altLang="en-US" sz="2800" dirty="0">
              <a:solidFill>
                <a:srgbClr val="FF0000"/>
              </a:solidFill>
              <a:cs typeface="Times New Roman" pitchFamily="18" charset="0"/>
            </a:endParaRPr>
          </a:p>
        </p:txBody>
      </p:sp>
      <p:sp>
        <p:nvSpPr>
          <p:cNvPr id="14343" name="Line 4"/>
          <p:cNvSpPr>
            <a:spLocks noChangeShapeType="1"/>
          </p:cNvSpPr>
          <p:nvPr/>
        </p:nvSpPr>
        <p:spPr bwMode="auto">
          <a:xfrm>
            <a:off x="0" y="1219200"/>
            <a:ext cx="632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solidFill>
                <a:srgbClr val="000000"/>
              </a:solidFill>
              <a:latin typeface="Times New Roman" pitchFamily="18" charset="0"/>
            </a:endParaRPr>
          </a:p>
        </p:txBody>
      </p:sp>
      <p:graphicFrame>
        <p:nvGraphicFramePr>
          <p:cNvPr id="14338" name="Object 8"/>
          <p:cNvGraphicFramePr>
            <a:graphicFrameLocks noChangeAspect="1"/>
          </p:cNvGraphicFramePr>
          <p:nvPr>
            <p:extLst>
              <p:ext uri="{D42A27DB-BD31-4B8C-83A1-F6EECF244321}">
                <p14:modId xmlns:p14="http://schemas.microsoft.com/office/powerpoint/2010/main" val="609761303"/>
              </p:ext>
            </p:extLst>
          </p:nvPr>
        </p:nvGraphicFramePr>
        <p:xfrm>
          <a:off x="5334000" y="2590800"/>
          <a:ext cx="487363" cy="609600"/>
        </p:xfrm>
        <a:graphic>
          <a:graphicData uri="http://schemas.openxmlformats.org/presentationml/2006/ole">
            <mc:AlternateContent xmlns:mc="http://schemas.openxmlformats.org/markup-compatibility/2006">
              <mc:Choice xmlns:v="urn:schemas-microsoft-com:vml" Requires="v">
                <p:oleObj spid="_x0000_s4098" r:id="rId3" imgW="190417" imgH="241195" progId="Equation.3">
                  <p:embed/>
                </p:oleObj>
              </mc:Choice>
              <mc:Fallback>
                <p:oleObj r:id="rId3" imgW="190417" imgH="241195" progId="Equation.3">
                  <p:embed/>
                  <p:pic>
                    <p:nvPicPr>
                      <p:cNvPr id="1433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590800"/>
                        <a:ext cx="4873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16145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000000"/>
                </a:solidFill>
              </a:rPr>
              <a:t>Linear Regression Analysis 5E Montgomery, Peck &amp; Vining</a:t>
            </a:r>
          </a:p>
        </p:txBody>
      </p:sp>
      <p:sp>
        <p:nvSpPr>
          <p:cNvPr id="3891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76CE5D2-A6DF-45A3-92D3-36760675725C}" type="slidenum">
              <a:rPr lang="en-US" altLang="en-US" sz="1400" smtClean="0">
                <a:solidFill>
                  <a:srgbClr val="000000"/>
                </a:solidFill>
              </a:rPr>
              <a:pPr eaLnBrk="1" hangingPunct="1"/>
              <a:t>8</a:t>
            </a:fld>
            <a:endParaRPr lang="en-US" altLang="en-US" sz="1400">
              <a:solidFill>
                <a:srgbClr val="000000"/>
              </a:solidFill>
            </a:endParaRPr>
          </a:p>
        </p:txBody>
      </p:sp>
      <p:sp>
        <p:nvSpPr>
          <p:cNvPr id="38916" name="Rectangle 2"/>
          <p:cNvSpPr>
            <a:spLocks noGrp="1" noChangeArrowheads="1"/>
          </p:cNvSpPr>
          <p:nvPr>
            <p:ph type="title"/>
          </p:nvPr>
        </p:nvSpPr>
        <p:spPr>
          <a:xfrm>
            <a:off x="0" y="0"/>
            <a:ext cx="8839200" cy="1143000"/>
          </a:xfrm>
        </p:spPr>
        <p:txBody>
          <a:bodyPr/>
          <a:lstStyle/>
          <a:p>
            <a:pPr algn="l" eaLnBrk="1" hangingPunct="1"/>
            <a:r>
              <a:rPr lang="en-US" altLang="en-US" sz="3600" b="1" dirty="0">
                <a:cs typeface="Times New Roman" pitchFamily="18" charset="0"/>
              </a:rPr>
              <a:t>Methods for Dealing with Multicollinearity</a:t>
            </a:r>
            <a:r>
              <a:rPr lang="en-US" altLang="en-US" sz="3200" b="1" dirty="0">
                <a:cs typeface="Times New Roman" pitchFamily="18" charset="0"/>
              </a:rPr>
              <a:t> </a:t>
            </a:r>
          </a:p>
        </p:txBody>
      </p:sp>
      <p:sp>
        <p:nvSpPr>
          <p:cNvPr id="38917" name="Line 4"/>
          <p:cNvSpPr>
            <a:spLocks noChangeShapeType="1"/>
          </p:cNvSpPr>
          <p:nvPr/>
        </p:nvSpPr>
        <p:spPr bwMode="auto">
          <a:xfrm>
            <a:off x="0" y="1219200"/>
            <a:ext cx="632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solidFill>
                <a:srgbClr val="000000"/>
              </a:solidFill>
              <a:latin typeface="Times New Roman" pitchFamily="18" charset="0"/>
            </a:endParaRPr>
          </a:p>
        </p:txBody>
      </p:sp>
      <p:pic>
        <p:nvPicPr>
          <p:cNvPr id="3891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58900"/>
            <a:ext cx="7315200" cy="4740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4554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457200" y="1143000"/>
            <a:ext cx="8229600" cy="2328863"/>
          </a:xfrm>
        </p:spPr>
        <p:txBody>
          <a:bodyPr/>
          <a:lstStyle/>
          <a:p>
            <a:r>
              <a:rPr lang="en-US" dirty="0"/>
              <a:t>LASSO (Least Absolute Shrinkage and Selection Operator) Regression</a:t>
            </a:r>
          </a:p>
        </p:txBody>
      </p:sp>
    </p:spTree>
  </p:cSld>
  <p:clrMapOvr>
    <a:masterClrMapping/>
  </p:clrMapOvr>
</p:sld>
</file>

<file path=ppt/theme/theme1.xml><?xml version="1.0" encoding="utf-8"?>
<a:theme xmlns:a="http://schemas.openxmlformats.org/drawingml/2006/main" name="Office Theme">
  <a:themeElements>
    <a:clrScheme name="GIP">
      <a:dk1>
        <a:sysClr val="windowText" lastClr="000000"/>
      </a:dk1>
      <a:lt1>
        <a:sysClr val="window" lastClr="FFFFFF"/>
      </a:lt1>
      <a:dk2>
        <a:srgbClr val="616365"/>
      </a:dk2>
      <a:lt2>
        <a:srgbClr val="00AEEE"/>
      </a:lt2>
      <a:accent1>
        <a:srgbClr val="008C82"/>
      </a:accent1>
      <a:accent2>
        <a:srgbClr val="75D1E0"/>
      </a:accent2>
      <a:accent3>
        <a:srgbClr val="0093CF"/>
      </a:accent3>
      <a:accent4>
        <a:srgbClr val="7DBA00"/>
      </a:accent4>
      <a:accent5>
        <a:srgbClr val="4A245E"/>
      </a:accent5>
      <a:accent6>
        <a:srgbClr val="F8971D"/>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3862C46C9D7E45BB8491FF3A95AA53" ma:contentTypeVersion="0" ma:contentTypeDescription="Create a new document." ma:contentTypeScope="" ma:versionID="8176ab136cbd65cbd1021144dbb40bb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E51E69-CF63-4A3E-8D85-1550ABDAE7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C07F9F1-AC5E-427B-BBE0-CAE4DCC7CA0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B5FBE59-8339-4454-9862-7B7AD3EEE7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3181</TotalTime>
  <Words>904</Words>
  <Application>Microsoft Office PowerPoint</Application>
  <PresentationFormat>On-screen Show (4:3)</PresentationFormat>
  <Paragraphs>146</Paragraphs>
  <Slides>23</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29" baseType="lpstr">
      <vt:lpstr>Arial</vt:lpstr>
      <vt:lpstr>Calibri</vt:lpstr>
      <vt:lpstr>Times New Roman</vt:lpstr>
      <vt:lpstr>Office Theme</vt:lpstr>
      <vt:lpstr>Default Design</vt:lpstr>
      <vt:lpstr>Equation.3</vt:lpstr>
      <vt:lpstr>Methods to deal with collinearity  Ridge Regression  LASSO Regression</vt:lpstr>
      <vt:lpstr>PowerPoint Presentation</vt:lpstr>
      <vt:lpstr>Methods for Dealing with Multicollinearity </vt:lpstr>
      <vt:lpstr>Methods for Dealing with Multicollinearity </vt:lpstr>
      <vt:lpstr>Methods for Dealing with Multicollinearity </vt:lpstr>
      <vt:lpstr>PowerPoint Presentation</vt:lpstr>
      <vt:lpstr>Methods for Dealing with Multicollinearity </vt:lpstr>
      <vt:lpstr>Methods for Dealing with Multicollinearity </vt:lpstr>
      <vt:lpstr>LASSO (Least Absolute Shrinkage and Selection Operator) Regression</vt:lpstr>
      <vt:lpstr>Introduction</vt:lpstr>
      <vt:lpstr>Overview</vt:lpstr>
      <vt:lpstr>Ridge versus Lasso Regression</vt:lpstr>
      <vt:lpstr>Defining LASSO (1)</vt:lpstr>
      <vt:lpstr>Defining LASSO (2)</vt:lpstr>
      <vt:lpstr>Example: Ridge and LASSO in the presence of high multicollinearity</vt:lpstr>
      <vt:lpstr>Ridge estimates across various values of lambda</vt:lpstr>
      <vt:lpstr>LASSO selection and estimation</vt:lpstr>
      <vt:lpstr>Example: Prostate Cancer Data Set</vt:lpstr>
      <vt:lpstr>Prostate data does not show high multicollinearity</vt:lpstr>
      <vt:lpstr>GLMNET in R performs LASSO</vt:lpstr>
      <vt:lpstr>PROC GLMSELECT performs LASSO</vt:lpstr>
      <vt:lpstr>PROC GLMSELECT performs LASSO</vt:lpstr>
      <vt:lpstr>GLMNET in R performs LASSO</vt:lpstr>
    </vt:vector>
  </TitlesOfParts>
  <Company>Pfizer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duczya</dc:creator>
  <cp:lastModifiedBy>Jack Mardekian</cp:lastModifiedBy>
  <cp:revision>224</cp:revision>
  <dcterms:created xsi:type="dcterms:W3CDTF">2013-12-31T13:11:13Z</dcterms:created>
  <dcterms:modified xsi:type="dcterms:W3CDTF">2020-04-14T21:32:57Z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0x010100C63862C46C9D7E45BB8491FF3A95AA53</vt:lpwstr>
  </property>
</Properties>
</file>