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Playfair Display Regular" charset="0"/>
      <p:regular r:id="rId25"/>
      <p:bold r:id="rId26"/>
      <p:italic r:id="rId27"/>
      <p:boldItalic r:id="rId28"/>
    </p:embeddedFont>
    <p:embeddedFont>
      <p:font typeface="Inter-Regular" charset="0"/>
      <p:regular r:id="rId29"/>
      <p:bold r:id="rId30"/>
    </p:embeddedFont>
    <p:embeddedFont>
      <p:font typeface="Calibri" pitchFamily="34" charset="0"/>
      <p:regular r:id="rId31"/>
      <p:bold r:id="rId32"/>
      <p:italic r:id="rId33"/>
      <p:boldItalic r:id="rId34"/>
    </p:embeddedFont>
    <p:embeddedFont>
      <p:font typeface="Georgia" pitchFamily="18" charset="0"/>
      <p:regular r:id="rId35"/>
      <p:bold r:id="rId36"/>
      <p:italic r:id="rId37"/>
      <p:boldItalic r:id="rId38"/>
    </p:embeddedFont>
    <p:embeddedFont>
      <p:font typeface="Playfair Display"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6487" autoAdjust="0"/>
  </p:normalViewPr>
  <p:slideViewPr>
    <p:cSldViewPr snapToGrid="0" snapToObjects="1">
      <p:cViewPr varScale="1">
        <p:scale>
          <a:sx n="63" d="100"/>
          <a:sy n="63" d="100"/>
        </p:scale>
        <p:origin x="-159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csl.org/research/labor-and-employment/state-policy-options-for-employing-people-with-disabilities.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aapd.co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skearn.org/" TargetMode="External"/><Relationship Id="rId5" Type="http://schemas.openxmlformats.org/officeDocument/2006/relationships/hyperlink" Target="https://www.arcnj.org/" TargetMode="External"/><Relationship Id="rId4" Type="http://schemas.openxmlformats.org/officeDocument/2006/relationships/hyperlink" Target="https://www.nod.org/"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b115e66ae_0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b115e66a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 sz="1600">
                <a:latin typeface="Times New Roman"/>
                <a:ea typeface="Times New Roman"/>
                <a:cs typeface="Times New Roman"/>
                <a:sym typeface="Times New Roman"/>
              </a:rPr>
              <a:t>The Americans with Disabilities Act </a:t>
            </a:r>
            <a:endParaRPr sz="1600">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1200">
                <a:latin typeface="Times New Roman"/>
                <a:ea typeface="Times New Roman"/>
                <a:cs typeface="Times New Roman"/>
                <a:sym typeface="Times New Roman"/>
              </a:rPr>
              <a:t>The American with Disabilities Act was signed into law in 1990. It was subsequently amended to in 2008 and came into effect 2009. This act prohibits the discrimination against people with disabilities who are qualified and guarantees equal opportunities for these individuals in many settings including employment, accommodations, transportation etc.</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According to the ADA, disability means:</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a person who has a physical or mental impairment that substantially limits one or more major life activities.</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a person with a record of a physical or mental impairment that substantially limits one or more major life activities</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 </a:t>
            </a:r>
            <a:r>
              <a:rPr lang="en" sz="1200">
                <a:latin typeface="Times New Roman"/>
                <a:ea typeface="Times New Roman"/>
                <a:cs typeface="Times New Roman"/>
                <a:sym typeface="Times New Roman"/>
              </a:rPr>
              <a:t>a person who is regarded as having a physical or mental impairment that substantially limits one or more major life act. (Marsden, 2018).</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b="1">
                <a:latin typeface="Times New Roman"/>
                <a:ea typeface="Times New Roman"/>
                <a:cs typeface="Times New Roman"/>
                <a:sym typeface="Times New Roman"/>
              </a:rPr>
              <a:t>TITLE I</a:t>
            </a:r>
            <a:r>
              <a:rPr lang="en" sz="13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Employment</a:t>
            </a:r>
            <a:r>
              <a:rPr lang="en" sz="1200">
                <a:latin typeface="Times New Roman"/>
                <a:ea typeface="Times New Roman"/>
                <a:cs typeface="Times New Roman"/>
                <a:sym typeface="Times New Roman"/>
              </a:rPr>
              <a:t> prohibits covered employers from discriminating against people with disabilities in all employment- related activities, including hiring, pay, benefits, firing and promotions. These employers include private businesses, educational institutions, employment agencies, state and local government entities with 15 or more employees.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It is important to note that the U.S. Equal Employment Opportunity Commission (EEOC) enforces Title 1 of the ADA.</a:t>
            </a:r>
            <a:endParaRPr sz="1200">
              <a:latin typeface="Times New Roman"/>
              <a:ea typeface="Times New Roman"/>
              <a:cs typeface="Times New Roman"/>
              <a:sym typeface="Times New Roman"/>
            </a:endParaRPr>
          </a:p>
          <a:p>
            <a:pPr marL="457200" lvl="0" indent="-330200" algn="l" rtl="0">
              <a:spcBef>
                <a:spcPts val="600"/>
              </a:spcBef>
              <a:spcAft>
                <a:spcPts val="0"/>
              </a:spcAft>
              <a:buSzPts val="1600"/>
              <a:buFont typeface="Times New Roman"/>
              <a:buChar char="❖"/>
            </a:pPr>
            <a:r>
              <a:rPr lang="en" sz="1600">
                <a:latin typeface="Times New Roman"/>
                <a:ea typeface="Times New Roman"/>
                <a:cs typeface="Times New Roman"/>
                <a:sym typeface="Times New Roman"/>
              </a:rPr>
              <a:t>The US Rehabilitation Act of 1973</a:t>
            </a:r>
            <a:endParaRPr sz="1600">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200">
                <a:solidFill>
                  <a:srgbClr val="212529"/>
                </a:solidFill>
                <a:highlight>
                  <a:srgbClr val="FFFFFF"/>
                </a:highlight>
                <a:latin typeface="Times New Roman"/>
                <a:ea typeface="Times New Roman"/>
                <a:cs typeface="Times New Roman"/>
                <a:sym typeface="Times New Roman"/>
              </a:rPr>
              <a:t>Section 503 of the Rehabilitation Act:</a:t>
            </a:r>
            <a:endParaRPr sz="1200">
              <a:solidFill>
                <a:srgbClr val="212529"/>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rgbClr val="212529"/>
              </a:buClr>
              <a:buSzPts val="1500"/>
              <a:buFont typeface="Times New Roman"/>
              <a:buChar char="❖"/>
            </a:pPr>
            <a:r>
              <a:rPr lang="en" sz="1200">
                <a:solidFill>
                  <a:srgbClr val="212529"/>
                </a:solidFill>
                <a:highlight>
                  <a:srgbClr val="FFFFFF"/>
                </a:highlight>
                <a:latin typeface="Times New Roman"/>
                <a:ea typeface="Times New Roman"/>
                <a:cs typeface="Times New Roman"/>
                <a:sym typeface="Times New Roman"/>
              </a:rPr>
              <a:t>prohibits employment discrimination based on disabilities.</a:t>
            </a:r>
            <a:endParaRPr sz="1200">
              <a:solidFill>
                <a:srgbClr val="212529"/>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529"/>
              </a:buClr>
              <a:buSzPts val="1200"/>
              <a:buFont typeface="Georgia"/>
              <a:buChar char="❖"/>
            </a:pPr>
            <a:r>
              <a:rPr lang="en" sz="1200">
                <a:solidFill>
                  <a:srgbClr val="212529"/>
                </a:solidFill>
                <a:highlight>
                  <a:srgbClr val="FFFFFF"/>
                </a:highlight>
                <a:latin typeface="Times New Roman"/>
                <a:ea typeface="Times New Roman"/>
                <a:cs typeface="Times New Roman"/>
                <a:sym typeface="Times New Roman"/>
              </a:rPr>
              <a:t>requires affirmative action in hiring, placement, retaining and advancement of people with disabilities by federal contractors or subcontractors.</a:t>
            </a:r>
            <a:endParaRPr sz="1200">
              <a:solidFill>
                <a:srgbClr val="212529"/>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529"/>
              </a:buClr>
              <a:buSzPts val="1200"/>
              <a:buFont typeface="Times New Roman"/>
              <a:buChar char="❖"/>
            </a:pPr>
            <a:r>
              <a:rPr lang="en" sz="1200">
                <a:solidFill>
                  <a:srgbClr val="212529"/>
                </a:solidFill>
                <a:highlight>
                  <a:srgbClr val="FFFFFF"/>
                </a:highlight>
                <a:latin typeface="Times New Roman"/>
                <a:ea typeface="Times New Roman"/>
                <a:cs typeface="Times New Roman"/>
                <a:sym typeface="Times New Roman"/>
              </a:rPr>
              <a:t>Within the new regulation (called a “Final Rule” enacted March 2014), a goal of 7% of the contractor’s workforce was set.</a:t>
            </a:r>
            <a:endParaRPr sz="1200">
              <a:solidFill>
                <a:srgbClr val="212529"/>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latin typeface="Times New Roman"/>
                <a:ea typeface="Times New Roman"/>
                <a:cs typeface="Times New Roman"/>
                <a:sym typeface="Times New Roman"/>
              </a:rPr>
              <a:t>The Workforce Innovation and Opportunity Act</a:t>
            </a:r>
            <a:endParaRPr sz="1600">
              <a:solidFill>
                <a:srgbClr val="212529"/>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400">
                <a:latin typeface="Times New Roman"/>
                <a:ea typeface="Times New Roman"/>
                <a:cs typeface="Times New Roman"/>
                <a:sym typeface="Times New Roman"/>
              </a:rPr>
              <a:t>WIOA’s section 188 </a:t>
            </a:r>
            <a:endParaRPr sz="14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was enacted in 2014, and it reaffirms the role of the American Job Center system and focuses especially on increasing competitive integrated employment opportunities for people with disabilities.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Requires that 15% of public vocational rehabilitation funds be used to help people with disabilities transition from school to adult work life.</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prohibits discrimination against individuals with disabilities who apply for, participate in or employees of any program or organization that receives federal financial assistance under WIOA or that provides programs/ activities as part of One-Stop system.</a:t>
            </a:r>
            <a:endParaRPr sz="1200">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Vietnam Era Veterans’ Readjustment Assistance Act</a:t>
            </a:r>
            <a:endParaRPr sz="160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400">
                <a:latin typeface="Times New Roman"/>
                <a:ea typeface="Times New Roman"/>
                <a:cs typeface="Times New Roman"/>
                <a:sym typeface="Times New Roman"/>
              </a:rPr>
              <a:t>Section 4212</a:t>
            </a:r>
            <a:endParaRPr sz="1400">
              <a:latin typeface="Times New Roman"/>
              <a:ea typeface="Times New Roman"/>
              <a:cs typeface="Times New Roman"/>
              <a:sym typeface="Times New Roman"/>
            </a:endParaRPr>
          </a:p>
          <a:p>
            <a:pPr marL="457200" lvl="0" indent="-304800" algn="l" rtl="0">
              <a:lnSpc>
                <a:spcPct val="100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prohibits discrimination against covered veterans with disabilities in the full range of employment activities.</a:t>
            </a:r>
            <a:endParaRPr sz="1200">
              <a:latin typeface="Times New Roman"/>
              <a:ea typeface="Times New Roman"/>
              <a:cs typeface="Times New Roman"/>
              <a:sym typeface="Times New Roman"/>
            </a:endParaRPr>
          </a:p>
          <a:p>
            <a:pPr marL="457200" lvl="0" indent="-3302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Civil Service Reform Act</a:t>
            </a:r>
            <a:endParaRPr sz="160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200">
                <a:latin typeface="Times New Roman"/>
                <a:ea typeface="Times New Roman"/>
                <a:cs typeface="Times New Roman"/>
                <a:sym typeface="Times New Roman"/>
              </a:rPr>
              <a:t>This covers most federal agencies, contains several rules designed to promote fairness in federal personnel actions and prohibit discrimination against applicants and employees with disabilities.</a:t>
            </a:r>
            <a:endParaRPr sz="12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Executive Order 13548.</a:t>
            </a:r>
            <a:endParaRPr sz="1600">
              <a:latin typeface="Times New Roman"/>
              <a:ea typeface="Times New Roman"/>
              <a:cs typeface="Times New Roman"/>
              <a:sym typeface="Times New Roman"/>
            </a:endParaRPr>
          </a:p>
          <a:p>
            <a:pPr marL="457200" lvl="0" indent="0" algn="l" rtl="0">
              <a:spcBef>
                <a:spcPts val="600"/>
              </a:spcBef>
              <a:spcAft>
                <a:spcPts val="0"/>
              </a:spcAft>
              <a:buNone/>
            </a:pPr>
            <a:r>
              <a:rPr lang="en" sz="1200">
                <a:latin typeface="Times New Roman"/>
                <a:ea typeface="Times New Roman"/>
                <a:cs typeface="Times New Roman"/>
                <a:sym typeface="Times New Roman"/>
              </a:rPr>
              <a:t>In 2010, President Obama made an executive order to increase the employment of people with disabilities in the US Federal government. Due to this order 100,000 people with disabilities had to be hired over a period of 5 years.</a:t>
            </a:r>
            <a:endParaRPr sz="1200">
              <a:latin typeface="Times New Roman"/>
              <a:ea typeface="Times New Roman"/>
              <a:cs typeface="Times New Roman"/>
              <a:sym typeface="Times New Roman"/>
            </a:endParaRPr>
          </a:p>
          <a:p>
            <a:pPr marL="457200" lvl="0" indent="-330200" algn="l" rtl="0">
              <a:spcBef>
                <a:spcPts val="600"/>
              </a:spcBef>
              <a:spcAft>
                <a:spcPts val="0"/>
              </a:spcAft>
              <a:buSzPts val="1600"/>
              <a:buFont typeface="Times New Roman"/>
              <a:buChar char="❖"/>
            </a:pPr>
            <a:r>
              <a:rPr lang="en" sz="1600">
                <a:latin typeface="Times New Roman"/>
                <a:ea typeface="Times New Roman"/>
                <a:cs typeface="Times New Roman"/>
                <a:sym typeface="Times New Roman"/>
              </a:rPr>
              <a:t>National Disability Employment Awareness Month 2019.</a:t>
            </a:r>
            <a:endParaRPr sz="1600">
              <a:latin typeface="Times New Roman"/>
              <a:ea typeface="Times New Roman"/>
              <a:cs typeface="Times New Roman"/>
              <a:sym typeface="Times New Roman"/>
            </a:endParaRPr>
          </a:p>
          <a:p>
            <a:pPr marL="0" lvl="0" indent="457200" algn="l" rtl="0">
              <a:spcBef>
                <a:spcPts val="600"/>
              </a:spcBef>
              <a:spcAft>
                <a:spcPts val="0"/>
              </a:spcAft>
              <a:buNone/>
            </a:pPr>
            <a:r>
              <a:rPr lang="en" sz="1200">
                <a:latin typeface="Times New Roman"/>
                <a:ea typeface="Times New Roman"/>
                <a:cs typeface="Times New Roman"/>
                <a:sym typeface="Times New Roman"/>
              </a:rPr>
              <a:t>President Trump administration proclaimed the Month of April as national disability employment month.  This helps to reaffirm his commitment to fostering opportunities for American with disabilities to apply their skills and talents in the workplace as they pursue their dreams.</a:t>
            </a:r>
            <a:endParaRPr sz="1200">
              <a:latin typeface="Times New Roman"/>
              <a:ea typeface="Times New Roman"/>
              <a:cs typeface="Times New Roman"/>
              <a:sym typeface="Times New Roman"/>
            </a:endParaRPr>
          </a:p>
          <a:p>
            <a:pPr marL="457200" lvl="0" indent="0" algn="l" rtl="0">
              <a:spcBef>
                <a:spcPts val="600"/>
              </a:spcBef>
              <a:spcAft>
                <a:spcPts val="0"/>
              </a:spcAft>
              <a:buNone/>
            </a:pPr>
            <a:endParaRPr sz="2000">
              <a:latin typeface="Times New Roman"/>
              <a:ea typeface="Times New Roman"/>
              <a:cs typeface="Times New Roman"/>
              <a:sym typeface="Times New Roman"/>
            </a:endParaRPr>
          </a:p>
          <a:p>
            <a:pPr marL="0" lvl="0" indent="0" algn="l" rtl="0">
              <a:spcBef>
                <a:spcPts val="600"/>
              </a:spcBef>
              <a:spcAft>
                <a:spcPts val="0"/>
              </a:spcAft>
              <a:buNone/>
            </a:pPr>
            <a:r>
              <a:rPr lang="en" sz="800">
                <a:latin typeface="Times New Roman"/>
                <a:ea typeface="Times New Roman"/>
                <a:cs typeface="Times New Roman"/>
                <a:sym typeface="Times New Roman"/>
              </a:rPr>
              <a:t>Source: </a:t>
            </a:r>
            <a:r>
              <a:rPr lang="en" sz="800" u="sng">
                <a:solidFill>
                  <a:schemeClr val="hlink"/>
                </a:solidFill>
                <a:latin typeface="Times New Roman"/>
                <a:ea typeface="Times New Roman"/>
                <a:cs typeface="Times New Roman"/>
                <a:sym typeface="Times New Roman"/>
                <a:hlinkClick r:id="rId3"/>
              </a:rPr>
              <a:t>https://www.ncsl.org/research/labor-and-employment/state-policy-options-for-employing-people-with-disabilities.aspx</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914400" lvl="0" indent="0" algn="l" rtl="0">
              <a:lnSpc>
                <a:spcPct val="115000"/>
              </a:lnSpc>
              <a:spcBef>
                <a:spcPts val="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a:solidFill>
                <a:srgbClr val="212529"/>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rgbClr val="2125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600"/>
              </a:spcBef>
              <a:spcAft>
                <a:spcPts val="0"/>
              </a:spcAft>
              <a:buNone/>
            </a:pPr>
            <a:endParaRPr sz="1400">
              <a:latin typeface="Times New Roman"/>
              <a:ea typeface="Times New Roman"/>
              <a:cs typeface="Times New Roman"/>
              <a:sym typeface="Times New Roman"/>
            </a:endParaRPr>
          </a:p>
          <a:p>
            <a:pPr marL="457200" lvl="0" indent="0" algn="l" rtl="0">
              <a:spcBef>
                <a:spcPts val="60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l" rtl="0">
              <a:spcBef>
                <a:spcPts val="600"/>
              </a:spcBef>
              <a:spcAft>
                <a:spcPts val="0"/>
              </a:spcAft>
              <a:buNone/>
            </a:pP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bdbe2c2c0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bdbe2c2c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latin typeface="Times New Roman"/>
                <a:ea typeface="Times New Roman"/>
                <a:cs typeface="Times New Roman"/>
                <a:sym typeface="Times New Roman"/>
              </a:rPr>
              <a:t>NJLAD</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The NJLAD is a New Jersey law that protects employees and job applicants from disability discrimination. It cover NJ  employers from the private sector and state and local government. The NJLAD is much more comprehensive than the ADA. The law applies to businesses even if it protects just one employee, unlike the ADA where you have to have 15 employees. Employees may ask for accommodations in order to perform their job tasks.  Some right under this law so you aren’t excluded from a job are:</a:t>
            </a:r>
            <a:endParaRPr sz="1200">
              <a:latin typeface="Times New Roman"/>
              <a:ea typeface="Times New Roman"/>
              <a:cs typeface="Times New Roman"/>
              <a:sym typeface="Times New Roman"/>
            </a:endParaRPr>
          </a:p>
          <a:p>
            <a:pPr marL="457200" lvl="0" indent="-336550" algn="l" rtl="0">
              <a:lnSpc>
                <a:spcPct val="115000"/>
              </a:lnSpc>
              <a:spcBef>
                <a:spcPts val="1200"/>
              </a:spcBef>
              <a:spcAft>
                <a:spcPts val="0"/>
              </a:spcAft>
              <a:buSzPts val="1700"/>
              <a:buFont typeface="Times New Roman"/>
              <a:buChar char="➢"/>
            </a:pPr>
            <a:r>
              <a:rPr lang="en" sz="1200">
                <a:latin typeface="Times New Roman"/>
                <a:ea typeface="Times New Roman"/>
                <a:cs typeface="Times New Roman"/>
                <a:sym typeface="Times New Roman"/>
              </a:rPr>
              <a:t>You cannot be excluded from applying for a job, being trained or promoted or getting other employee work benefits because of the disability.</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You have a right to reasonable accommodations, such as making facilities readily accessible, restructuring the jobs or modifying work schedules, equipment and reassigning the employee to another position.</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An employee with disability is protected from termination because of disability in cases where they can perform their job essentials tasks with or without reasonable accommodations (Lsnjlaw.org). </a:t>
            </a:r>
            <a:endParaRPr sz="1200">
              <a:latin typeface="Times New Roman"/>
              <a:ea typeface="Times New Roman"/>
              <a:cs typeface="Times New Roman"/>
              <a:sym typeface="Times New Roman"/>
            </a:endParaRPr>
          </a:p>
          <a:p>
            <a:pPr marL="0" lvl="0" indent="0" algn="l" rtl="0">
              <a:spcBef>
                <a:spcPts val="600"/>
              </a:spcBef>
              <a:spcAft>
                <a:spcPts val="0"/>
              </a:spcAft>
              <a:buNone/>
            </a:pPr>
            <a:r>
              <a:rPr lang="en" sz="1400" b="1">
                <a:latin typeface="Times New Roman"/>
                <a:ea typeface="Times New Roman"/>
                <a:cs typeface="Times New Roman"/>
                <a:sym typeface="Times New Roman"/>
              </a:rPr>
              <a:t>Employment First</a:t>
            </a:r>
            <a:endParaRPr sz="1400" b="1">
              <a:latin typeface="Times New Roman"/>
              <a:ea typeface="Times New Roman"/>
              <a:cs typeface="Times New Roman"/>
              <a:sym typeface="Times New Roman"/>
            </a:endParaRPr>
          </a:p>
          <a:p>
            <a:pPr marL="0" lvl="0" indent="0" algn="l" rtl="0">
              <a:spcBef>
                <a:spcPts val="600"/>
              </a:spcBef>
              <a:spcAft>
                <a:spcPts val="0"/>
              </a:spcAft>
              <a:buNone/>
            </a:pPr>
            <a:r>
              <a:rPr lang="en" sz="1200">
                <a:latin typeface="Times New Roman"/>
                <a:ea typeface="Times New Roman"/>
                <a:cs typeface="Times New Roman"/>
                <a:sym typeface="Times New Roman"/>
              </a:rPr>
              <a:t>This policy was implemented in 2012, that requires both private and public sectors to ensure that people with disabilities are seamless part of New Jersey's workforce.</a:t>
            </a:r>
            <a:endParaRPr sz="1200">
              <a:latin typeface="Times New Roman"/>
              <a:ea typeface="Times New Roman"/>
              <a:cs typeface="Times New Roman"/>
              <a:sym typeface="Times New Roman"/>
            </a:endParaRPr>
          </a:p>
          <a:p>
            <a:pPr marL="457200" lvl="0" indent="-304800" algn="l" rtl="0">
              <a:spcBef>
                <a:spcPts val="600"/>
              </a:spcBef>
              <a:spcAft>
                <a:spcPts val="0"/>
              </a:spcAft>
              <a:buSzPts val="1200"/>
              <a:buFont typeface="Times New Roman"/>
              <a:buChar char="➢"/>
            </a:pPr>
            <a:r>
              <a:rPr lang="en" sz="1200">
                <a:latin typeface="Times New Roman"/>
                <a:ea typeface="Times New Roman"/>
                <a:cs typeface="Times New Roman"/>
                <a:sym typeface="Times New Roman"/>
              </a:rPr>
              <a:t>It fosters creating an environment for individuals with disabilities that empowers them with choices for their future, eliminates poverty, and reduce total dependence on state and community based social services.</a:t>
            </a: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800">
                <a:latin typeface="Times New Roman"/>
                <a:ea typeface="Times New Roman"/>
                <a:cs typeface="Times New Roman"/>
                <a:sym typeface="Times New Roman"/>
              </a:rPr>
              <a:t>Source: https://www.nj.gov/humanservices/involved/employmentfirst.html</a:t>
            </a:r>
            <a:endParaRPr sz="8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a:solidFill>
                <a:srgbClr val="212529"/>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rgbClr val="2125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600"/>
              </a:spcBef>
              <a:spcAft>
                <a:spcPts val="0"/>
              </a:spcAft>
              <a:buNone/>
            </a:pPr>
            <a:endParaRPr sz="1400">
              <a:latin typeface="Times New Roman"/>
              <a:ea typeface="Times New Roman"/>
              <a:cs typeface="Times New Roman"/>
              <a:sym typeface="Times New Roman"/>
            </a:endParaRPr>
          </a:p>
          <a:p>
            <a:pPr marL="457200" lvl="0" indent="0" algn="l" rtl="0">
              <a:spcBef>
                <a:spcPts val="60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l" rtl="0">
              <a:spcBef>
                <a:spcPts val="600"/>
              </a:spcBef>
              <a:spcAft>
                <a:spcPts val="0"/>
              </a:spcAft>
              <a:buNone/>
            </a:pP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1817ca69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b1817ca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AAPD</a:t>
            </a:r>
            <a:endParaRPr sz="1600">
              <a:latin typeface="Times New Roman"/>
              <a:ea typeface="Times New Roman"/>
              <a:cs typeface="Times New Roman"/>
              <a:sym typeface="Times New Roman"/>
            </a:endParaRPr>
          </a:p>
          <a:p>
            <a:pPr marL="914400" lvl="1" indent="-317500" algn="l" rtl="0">
              <a:lnSpc>
                <a:spcPct val="115000"/>
              </a:lnSpc>
              <a:spcBef>
                <a:spcPts val="0"/>
              </a:spcBef>
              <a:spcAft>
                <a:spcPts val="0"/>
              </a:spcAft>
              <a:buSzPts val="1400"/>
              <a:buChar char="➢"/>
            </a:pPr>
            <a:r>
              <a:rPr lang="en" sz="700">
                <a:latin typeface="Times New Roman"/>
                <a:ea typeface="Times New Roman"/>
                <a:cs typeface="Times New Roman"/>
                <a:sym typeface="Times New Roman"/>
              </a:rPr>
              <a:t> </a:t>
            </a:r>
            <a:r>
              <a:rPr lang="en" sz="1200">
                <a:latin typeface="Times New Roman"/>
                <a:ea typeface="Times New Roman"/>
                <a:cs typeface="Times New Roman"/>
                <a:sym typeface="Times New Roman"/>
              </a:rPr>
              <a:t>Its goal is to help people with disabilities to be more involved in political and economic power, this gives them a voice and help them feel like they are included.</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Char char="➢"/>
            </a:pPr>
            <a:r>
              <a:rPr lang="en" sz="1200">
                <a:latin typeface="Times New Roman"/>
                <a:ea typeface="Times New Roman"/>
                <a:cs typeface="Times New Roman"/>
                <a:sym typeface="Times New Roman"/>
              </a:rPr>
              <a:t> The group advocate for policies that ensure people with disabilities have access to affordable homes, transportation and long-term community services.</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REV UP campaign helps encourages them to vote and register, and it is supposed to protect their rights when it comes to voting.</a:t>
            </a:r>
            <a:endParaRPr>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 sz="7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Key success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They advocated for the Disability Integration Act (DIA) in May 2017. This is a civil rights legislation to address the fundamental issue that people who need Long Term Services (LTSS) are forced into institutions and lose their basic civil rights.</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They also advocated for the Empower Care Act in March 2018. This is a Medicaid program that helped over 75,000 people with disabilities move out of institutions back into their communities. This program restored the dignity and liberty of people with disabilities by promoting and supporting choice and community living.</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Activities of the group in relation to employees/the workplace:</a:t>
            </a:r>
            <a:endParaRPr sz="1200" b="1">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AAPD offer internship programs for students and graduates with disabilities. This develops their work ethics and advance their career goals. It also committed to increase workplace diversity, inclusion and disability empowerment in the workplace.</a:t>
            </a:r>
            <a:endParaRPr sz="1200">
              <a:latin typeface="Times New Roman"/>
              <a:ea typeface="Times New Roman"/>
              <a:cs typeface="Times New Roman"/>
              <a:sym typeface="Times New Roman"/>
            </a:endParaRPr>
          </a:p>
          <a:p>
            <a:pPr marL="914400" lvl="1" indent="-317500" algn="l" rtl="0">
              <a:lnSpc>
                <a:spcPct val="115000"/>
              </a:lnSpc>
              <a:spcBef>
                <a:spcPts val="0"/>
              </a:spcBef>
              <a:spcAft>
                <a:spcPts val="0"/>
              </a:spcAft>
              <a:buSzPts val="1400"/>
              <a:buFont typeface="Times New Roman"/>
              <a:buChar char="➢"/>
            </a:pPr>
            <a:r>
              <a:rPr lang="en" sz="1200">
                <a:latin typeface="Times New Roman"/>
                <a:ea typeface="Times New Roman"/>
                <a:cs typeface="Times New Roman"/>
                <a:sym typeface="Times New Roman"/>
              </a:rPr>
              <a:t>This advocacy group through their Disability Mentoring Day help to promote career development for students and job seekers with disabilities through hands-on career exploration and mentoring relationships.</a:t>
            </a:r>
            <a:endParaRPr sz="12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NOD</a:t>
            </a:r>
            <a:endParaRPr sz="16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Helps 80% of working age Americans with disabilities that don’t work find employment.</a:t>
            </a:r>
            <a:endParaRPr sz="12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They work with employers so they can find ways for better inclusion with people with disabilities. </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Key Success:</a:t>
            </a:r>
            <a:endParaRPr sz="1200" b="1">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NOD has worked to increase employment opportunities for people with disabilities by creating more effective connections between employers and organizations that represent jobseekers with disabilities through their Bridges to Business Program.</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Activities of the group in relation to employees/the workplace:</a:t>
            </a:r>
            <a:endParaRPr sz="1200" b="1">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They ensure that recruiting, hiring and accommodation policies and processes are disability friendly.</a:t>
            </a:r>
            <a:endParaRPr sz="12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The Arc</a:t>
            </a:r>
            <a:endParaRPr sz="16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“It is the largest national community based organization” (London, 2018).  </a:t>
            </a:r>
            <a:endParaRPr sz="12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It promotes and protects the rights of people with disabilities and offers them support throughout their lives</a:t>
            </a:r>
            <a:endParaRPr sz="1200">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 sz="1200">
                <a:latin typeface="Times New Roman"/>
                <a:ea typeface="Times New Roman"/>
                <a:cs typeface="Times New Roman"/>
                <a:sym typeface="Times New Roman"/>
              </a:rPr>
              <a:t>which enables them find and keep community jobs based on their preference, skills and abilities.</a:t>
            </a:r>
            <a:endParaRPr sz="1200">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 sz="1200">
                <a:latin typeface="Times New Roman"/>
                <a:ea typeface="Times New Roman"/>
                <a:cs typeface="Times New Roman"/>
                <a:sym typeface="Times New Roman"/>
              </a:rPr>
              <a:t>It is important to know that  New Jersey has its own Arc program serving people with disabilities within the state.</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Key Success:</a:t>
            </a:r>
            <a:endParaRPr sz="1200" b="1">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lot of individuals with disabilities receive pre-employment and, on the job, coaching through the Arc.</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Activities of the group in relation to employees/the workplace:</a:t>
            </a:r>
            <a:endParaRPr sz="1200" b="1">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They provide employment and training programs for adults with developmental disabilities which helps school to transition these students into special education programs.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EARN</a:t>
            </a:r>
            <a:endParaRPr sz="16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They work with jobs and companies to recruit and hire qualified people with disabilities.</a:t>
            </a:r>
            <a:endParaRPr sz="12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 They use a website called “AskEARN.org” to find ways and resources to implement inclusion in the workplace.</a:t>
            </a:r>
            <a:endParaRPr sz="12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This is a free training for the employers because they get news about disability inclusion and this can help employers improve disability inclusion in the workplace.</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7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Key Success: </a:t>
            </a:r>
            <a:endParaRPr sz="1200" b="1">
              <a:latin typeface="Times New Roman"/>
              <a:ea typeface="Times New Roman"/>
              <a:cs typeface="Times New Roman"/>
              <a:sym typeface="Times New Roman"/>
            </a:endParaRPr>
          </a:p>
          <a:p>
            <a:pPr marL="914400" lvl="1" indent="-323850" algn="l" rtl="0">
              <a:lnSpc>
                <a:spcPct val="115000"/>
              </a:lnSpc>
              <a:spcBef>
                <a:spcPts val="0"/>
              </a:spcBef>
              <a:spcAft>
                <a:spcPts val="0"/>
              </a:spcAft>
              <a:buSzPts val="1500"/>
              <a:buFont typeface="Times New Roman"/>
              <a:buChar char="➢"/>
            </a:pPr>
            <a:r>
              <a:rPr lang="en" sz="1200">
                <a:latin typeface="Times New Roman"/>
                <a:ea typeface="Times New Roman"/>
                <a:cs typeface="Times New Roman"/>
                <a:sym typeface="Times New Roman"/>
              </a:rPr>
              <a:t>Companies attribute success stories to EARN through their resources which displays the power and benefits of diversity of people with disabilities in the workplace.  </a:t>
            </a:r>
            <a:endParaRPr sz="1200">
              <a:latin typeface="Times New Roman"/>
              <a:ea typeface="Times New Roman"/>
              <a:cs typeface="Times New Roman"/>
              <a:sym typeface="Times New Roman"/>
            </a:endParaRPr>
          </a:p>
          <a:p>
            <a:pPr marL="914400" lvl="0" indent="0" algn="l" rtl="0">
              <a:lnSpc>
                <a:spcPct val="115000"/>
              </a:lnSpc>
              <a:spcBef>
                <a:spcPts val="0"/>
              </a:spcBef>
              <a:spcAft>
                <a:spcPts val="0"/>
              </a:spcAft>
              <a:buNone/>
            </a:pPr>
            <a:r>
              <a:rPr lang="en" sz="1200" b="1">
                <a:latin typeface="Times New Roman"/>
                <a:ea typeface="Times New Roman"/>
                <a:cs typeface="Times New Roman"/>
                <a:sym typeface="Times New Roman"/>
              </a:rPr>
              <a:t>Activities of the group in relation to employees/the workplace</a:t>
            </a:r>
            <a:endParaRPr sz="1200" b="1">
              <a:latin typeface="Times New Roman"/>
              <a:ea typeface="Times New Roman"/>
              <a:cs typeface="Times New Roman"/>
              <a:sym typeface="Times New Roman"/>
            </a:endParaRPr>
          </a:p>
          <a:p>
            <a:pPr marL="914400" lvl="1" indent="-317500" algn="l" rtl="0">
              <a:lnSpc>
                <a:spcPct val="115000"/>
              </a:lnSpc>
              <a:spcBef>
                <a:spcPts val="0"/>
              </a:spcBef>
              <a:spcAft>
                <a:spcPts val="0"/>
              </a:spcAft>
              <a:buSzPts val="1400"/>
              <a:buFont typeface="Times New Roman"/>
              <a:buChar char="➢"/>
            </a:pPr>
            <a:r>
              <a:rPr lang="en" sz="1200">
                <a:latin typeface="Times New Roman"/>
                <a:ea typeface="Times New Roman"/>
                <a:cs typeface="Times New Roman"/>
                <a:sym typeface="Times New Roman"/>
              </a:rPr>
              <a:t>They organize free training for the employers because they get news about disability inclusion and this can help employers improve disability inclusion in the workplace.</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Sources: </a:t>
            </a:r>
            <a:r>
              <a:rPr lang="en" sz="800" u="sng">
                <a:solidFill>
                  <a:schemeClr val="hlink"/>
                </a:solidFill>
                <a:latin typeface="Times New Roman"/>
                <a:ea typeface="Times New Roman"/>
                <a:cs typeface="Times New Roman"/>
                <a:sym typeface="Times New Roman"/>
                <a:hlinkClick r:id="rId3"/>
              </a:rPr>
              <a:t>https://www.aapd.com/</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u="sng">
                <a:solidFill>
                  <a:schemeClr val="hlink"/>
                </a:solidFill>
                <a:latin typeface="Times New Roman"/>
                <a:ea typeface="Times New Roman"/>
                <a:cs typeface="Times New Roman"/>
                <a:sym typeface="Times New Roman"/>
                <a:hlinkClick r:id="rId4"/>
              </a:rPr>
              <a:t>https://www.nod.org/</a:t>
            </a:r>
            <a:endParaRPr/>
          </a:p>
          <a:p>
            <a:pPr marL="0" lvl="0" indent="0" algn="l" rtl="0">
              <a:lnSpc>
                <a:spcPct val="115000"/>
              </a:lnSpc>
              <a:spcBef>
                <a:spcPts val="0"/>
              </a:spcBef>
              <a:spcAft>
                <a:spcPts val="0"/>
              </a:spcAft>
              <a:buNone/>
            </a:pPr>
            <a:r>
              <a:rPr lang="en" sz="800" u="sng">
                <a:solidFill>
                  <a:schemeClr val="hlink"/>
                </a:solidFill>
                <a:latin typeface="Times New Roman"/>
                <a:ea typeface="Times New Roman"/>
                <a:cs typeface="Times New Roman"/>
                <a:sym typeface="Times New Roman"/>
                <a:hlinkClick r:id="rId5"/>
              </a:rPr>
              <a:t>https://www.arcnj.org/</a:t>
            </a:r>
            <a:endParaRPr/>
          </a:p>
          <a:p>
            <a:pPr marL="0" lvl="0" indent="0" algn="l" rtl="0">
              <a:lnSpc>
                <a:spcPct val="115000"/>
              </a:lnSpc>
              <a:spcBef>
                <a:spcPts val="0"/>
              </a:spcBef>
              <a:spcAft>
                <a:spcPts val="0"/>
              </a:spcAft>
              <a:buNone/>
            </a:pPr>
            <a:r>
              <a:rPr lang="en" sz="800" u="sng">
                <a:solidFill>
                  <a:schemeClr val="hlink"/>
                </a:solidFill>
                <a:latin typeface="Times New Roman"/>
                <a:ea typeface="Times New Roman"/>
                <a:cs typeface="Times New Roman"/>
                <a:sym typeface="Times New Roman"/>
                <a:hlinkClick r:id="rId6"/>
              </a:rPr>
              <a:t>https://askearn.org/</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115e66ae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115e66a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1817ca69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b1817ca6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Elimination of Workplace Discrimination</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Employees with disabilities want to be protected against workplace discrimination. They want organizations to understand the meaning of their disabilities as recognized by the ADA. Most states have similar anti-discrimination laws that protect individuals with disabilities especially at workplace. These individuals want employers to also make reasonable accommodations for them while employed to enable them to perform their jobs dutifully while feeling included in the workplace.</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Equal Opportunity Employment for disabled employees.</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Most individuals with disability have higher unemployment rate than those without disability. They continue to face very substantial obstacles as they seek equal employment opportunities. This makes them desire increase employment opportunities and to be treated equally like other employees without disabilities in terms of pay or wages, workplace benefits, advancement, job assignments and other employment related activities etc.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Drive for inclusion right culture.</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Some organizations hire individuals with disabilities but don’t create cultures that ensure that these employees are treated with respect and dignity. These individuals crave a diverse workforce and inclusive workplace that consistently treat people with respect which makes them feel valued. They are also able to freely express themselves.</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 </a:t>
            </a:r>
            <a:r>
              <a:rPr lang="en" sz="1200" b="1">
                <a:latin typeface="Times New Roman"/>
                <a:ea typeface="Times New Roman"/>
                <a:cs typeface="Times New Roman"/>
                <a:sym typeface="Times New Roman"/>
              </a:rPr>
              <a:t>Community Engagement/ Support Groups:</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People leaving disability often desire community-based support services to supports their needs and live independently as possible</a:t>
            </a:r>
            <a:r>
              <a:rPr lang="en" sz="1200" b="1">
                <a:latin typeface="Times New Roman"/>
                <a:ea typeface="Times New Roman"/>
                <a:cs typeface="Times New Roman"/>
                <a:sym typeface="Times New Roman"/>
              </a:rPr>
              <a:t>. </a:t>
            </a:r>
            <a:r>
              <a:rPr lang="en" sz="1200">
                <a:latin typeface="Times New Roman"/>
                <a:ea typeface="Times New Roman"/>
                <a:cs typeface="Times New Roman"/>
                <a:sym typeface="Times New Roman"/>
              </a:rPr>
              <a:t>They get these services through support groups such as Arc, Nod etc. which represent their views truthfully and support them in the community.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b1817ca69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b1817ca6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Times New Roman"/>
                <a:ea typeface="Times New Roman"/>
                <a:cs typeface="Times New Roman"/>
                <a:sym typeface="Times New Roman"/>
              </a:rPr>
              <a:t>Institutional Opportunities for Equity &amp; Inclusion:</a:t>
            </a:r>
            <a:endParaRPr sz="1200" b="1">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Train Staffs and Managers on Accessibility, Disability Rights, Discrimination issues and Inclusive Behavior at workplace. </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The ADA prohibits discrimination in employment against people with disabilities. This is therefore important for organizations to train managers and employees about inclusive behavior, different forms of behavior, the rights of people with disabilities in the workplace and ways to make the workplace accessible. With this training, managers and team leaders are able to handle teams with disabled employees. Also, workshops about improving communication styles and mentorship should be included in the training. This makes employees with disabilities know that they are valued team members like employees without disabilities. (Kier 2019).</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Review recruiting and interview process for accessibility resourcing</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Organizations should make their job application process is accessible for people with disabilities by posting jobs in formats accessible to them. Also, job posting can to posted to advocacy groups, disability organizations and employment programs for people with disabilities. Interview process should be ADA- compliant. Questions related to disabilities should be avoided before job offer is made. Interview testing and locations should also be accessible to people with a variety of disabilities. (Kier 2019)</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Removing Physical Barriers: </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In making the workplace accessible, employers should remove physical barriers that may hinder employees with disabilities from moving around. Parking spaces should be reserved for these individuals, doorways and entrances should be wheelchair accessible. Large spaces should also be made available in their offices. Employees with disability can performance to their fullest potential when the work environment is accessible. (Barron 2019)</a:t>
            </a:r>
            <a:endParaRPr sz="120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 </a:t>
            </a:r>
            <a:r>
              <a:rPr lang="en" sz="1200" b="1">
                <a:latin typeface="Times New Roman"/>
                <a:ea typeface="Times New Roman"/>
                <a:cs typeface="Times New Roman"/>
                <a:sym typeface="Times New Roman"/>
              </a:rPr>
              <a:t>Provide Assistive Technology and Special Equipment:</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To create a more inclusive workplace, providing assistive technology for employees with disabilities is important. This can aid employees with hearing and visual impairment. Examples include color-coded keyboard, sign language app, screen reader software etc. Also, special equipment such as accessible bathroom, height- adjustable desks can help to make their work and mobility less stressful (Baron 2019).</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 Provide Reasonable Accommodation such as flexible hours and remote work</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An equitable and inclusive workplace for employees with disabilities would include providing reasonable accommodations such as flexible hours, remote works, adjustments to work environment etc.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r>
              <a:rPr lang="en" sz="1200" b="1">
                <a:latin typeface="Times New Roman"/>
                <a:ea typeface="Times New Roman"/>
                <a:cs typeface="Times New Roman"/>
                <a:sym typeface="Times New Roman"/>
              </a:rPr>
              <a:t>Interpersonal Opportunities for Equity &amp; Inclusion</a:t>
            </a:r>
            <a:endParaRPr sz="1200" b="1">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Encourage employees to keep an open dialogue</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In other to make work accommodation for employees with disabilities effective, specific questions about their disabilities should be asked instead of making assumptions. Being mindful of how questions are asked is important and how employee’s responses are given can create a comfortable environment that allows these individual expresses themselves. This would create a healthy and positive relationships among employees (Bernard 2019).</a:t>
            </a:r>
            <a:endParaRPr sz="12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200" b="1">
                <a:latin typeface="Times New Roman"/>
                <a:ea typeface="Times New Roman"/>
                <a:cs typeface="Times New Roman"/>
                <a:sym typeface="Times New Roman"/>
              </a:rPr>
              <a:t>Deal with gossip and insulting comments related to employees’ disabilities</a:t>
            </a:r>
            <a:endParaRPr sz="1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Employees in a workplace should desist from disability- themed jokes. Insulting comments, language with negative connotation should be avoided. This may be harmful to employees with disabilities. Employees should also refrain from showing pity or inferring that employees with disabilities are struggling. Employers should treat issues related to these comments in a professional and timely manner. (Pulrang 2019).</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Employees at workplace can act as advocates and supporters for people with disabilities, this would go a long way to make the workplace inclusive for all.</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b115e66ae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b115e66a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b1817ca69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b1817ca6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Social stereotypes that people with disabilities are not able to live normal lives should be avoided.</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People with disabilities can live normal lives like people without disabilities. This is because they are normally disabled in a particular area which can be compensated in other ways. They are skilled in various ways which makes them take their disability as a stepping stone to achieve more in life as compared to people living without disabilities</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It is difficult to pinpoint the most common barriers to employment for people with disabilities.</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As disabilities vary from individual to individual, it becomes difficult to identify them and effectively manage employees with disability in an organization. However, there is always a combination of lack of education or specific skill training combined with their disabilities which can create formal or informal discrimination by employers. Also, since not all disabilities are visible, it may create new challenges for employees.</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Reasonable accommodation should be provided to employees with disabilities by employers except proven that it would require significant difficulty.</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These reasonable accommodation can be in form of providing devices, modifying work schedules, making workplace readily accessible and usable by employees with disabilities.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American with Disabilities Act of 1990 prohibits discrimination in employment against a qualified individual with a disability.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This law covers all employers including public and private organizations from discriminating against people with disability. Such practices include firing, hiring, training, benefits, etc. This law also protects person that are discriminated against because of ties to family, business or relationship with people with disabilities.</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Beside being ADA compliant, employers can create ways to make workplaces more welcoming and productive for employees with disabilities.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Employers and coworkers should see beyond their disabilities and avoid making sensitive comments that might attract unnecessary attention to an employee with disabilities. They should not be underestimated or put in uncomfortable positions  by coworkers or employees.</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c69cd8485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c69cd848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Times New Roman"/>
              <a:ea typeface="Times New Roman"/>
              <a:cs typeface="Times New Roman"/>
              <a:sym typeface="Times New Roman"/>
            </a:endParaRPr>
          </a:p>
          <a:p>
            <a:pPr marL="457200" lvl="0" indent="-317500" algn="l" rtl="0">
              <a:lnSpc>
                <a:spcPct val="9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Creating Diversity in Disability</a:t>
            </a:r>
            <a:endParaRPr sz="140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200">
                <a:solidFill>
                  <a:schemeClr val="dk1"/>
                </a:solidFill>
                <a:latin typeface="Times New Roman"/>
                <a:ea typeface="Times New Roman"/>
                <a:cs typeface="Times New Roman"/>
                <a:sym typeface="Times New Roman"/>
              </a:rPr>
              <a:t>Diversity is an important part of a company's diversity and inclusion, since it </a:t>
            </a:r>
            <a:r>
              <a:rPr lang="en" sz="1200">
                <a:solidFill>
                  <a:srgbClr val="212121"/>
                </a:solidFill>
                <a:highlight>
                  <a:srgbClr val="FFFFFF"/>
                </a:highlight>
                <a:latin typeface="Times New Roman"/>
                <a:ea typeface="Times New Roman"/>
                <a:cs typeface="Times New Roman"/>
                <a:sym typeface="Times New Roman"/>
              </a:rPr>
              <a:t>involves all individuals' unique attributes and experiences such as ethnicity, gender, age, and disability. Since disability is a part of diversity, organizations can benefit by taking steps to ensure people with disabilities are represented in their workforce in other to have a competitive edge. Also incorporating people with disabilities into the workforce, employers expand their pool of talent, skills, and creative business solutions. </a:t>
            </a:r>
            <a:endParaRPr sz="1200">
              <a:solidFill>
                <a:srgbClr val="212121"/>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200">
                <a:solidFill>
                  <a:srgbClr val="212121"/>
                </a:solidFill>
                <a:highlight>
                  <a:srgbClr val="FFFFFF"/>
                </a:highlight>
                <a:latin typeface="Times New Roman"/>
                <a:ea typeface="Times New Roman"/>
                <a:cs typeface="Times New Roman"/>
                <a:sym typeface="Times New Roman"/>
              </a:rPr>
              <a:t>This steps to ensure their representation includes but are not limited to the following:</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Hiring decisions to include people with disability.</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Developing relationships with variety of disability recruitment sources.</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Implement policies and processes that would facilitate retention and promotions of individuals with disabilities.</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Ensure their productivity by providing reasonable accommodation to perform their roles.</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latin typeface="Times New Roman"/>
                <a:ea typeface="Times New Roman"/>
                <a:cs typeface="Times New Roman"/>
                <a:sym typeface="Times New Roman"/>
              </a:rPr>
              <a:t>Regularly communicate to the public about organization’s commitment to employing individuals with disabilities and having an inclusive and diverse work environment.</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12121"/>
              </a:buClr>
              <a:buSzPts val="1200"/>
              <a:buFont typeface="Times New Roman"/>
              <a:buChar char="➢"/>
            </a:pPr>
            <a:r>
              <a:rPr lang="en" sz="1200">
                <a:latin typeface="Times New Roman"/>
                <a:ea typeface="Times New Roman"/>
                <a:cs typeface="Times New Roman"/>
                <a:sym typeface="Times New Roman"/>
              </a:rPr>
              <a:t>Above all, all policies, practices and procedures should not just be written but implemented.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 sz="1400">
                <a:latin typeface="Times New Roman"/>
                <a:ea typeface="Times New Roman"/>
                <a:cs typeface="Times New Roman"/>
                <a:sym typeface="Times New Roman"/>
              </a:rPr>
              <a:t>Building an Inclusive Culture</a:t>
            </a:r>
            <a:endParaRPr sz="14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Organizations that value and respect each person for their individual differences and experiences benefit from the diverse perspective of employees including employees with disabilities. Engaging in the following below can build an inclusive culture:</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Do Ask, Do Tell: Encouraging Employees with Disabilities to self-identify. Organizations can create a more inclusive workplace where employees feel safe to disclose their disabilities which makes it less of a barrier to employment.</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Participating in the National Disability Employment Awareness Month celebrates the contribution of workers with disabilities, making them feel inclusive.</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Creating a committee or a support group for employees with disabilities which would be responsible for taking care of resources that promote disability inclusiveness in the workplace. This would allow the group discuss any issues during implementation of policies in the organization.</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2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115e66ae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115e66a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b1817ca69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b1817ca6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b115e66ae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b115e66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b115e66a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b115e66a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115e66ae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115e66a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b115e66ae_0_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b115e66a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These stereotypes labeled on People with Disabilities (PWD) also have a negative influence on the way they are seen even in workplaces. It portrays them as being: Pitiable and pathetic, sinister or evil, tragic but brave, laughable, aggressive, burdens/outcasts, non-sexual and incapable of fully participating in everyday life.</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The following are some common attitudes and stereotypes that repeatedly emerge in our societies:</a:t>
            </a:r>
            <a:endParaRPr sz="1200">
              <a:latin typeface="Times New Roman"/>
              <a:ea typeface="Times New Roman"/>
              <a:cs typeface="Times New Roman"/>
              <a:sym typeface="Times New Roman"/>
            </a:endParaRPr>
          </a:p>
          <a:p>
            <a:pPr marL="9144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Social Avoidance- People with disabilities may be left out of social activities, or they may find that friends become more distant after they develop a disability. People may be hesitant to make eye contact or start a conversation with someone who has a visible disability.  </a:t>
            </a:r>
            <a:endParaRPr sz="1200">
              <a:latin typeface="Times New Roman"/>
              <a:ea typeface="Times New Roman"/>
              <a:cs typeface="Times New Roman"/>
              <a:sym typeface="Times New Roman"/>
            </a:endParaRPr>
          </a:p>
          <a:p>
            <a:pPr marL="914400" lvl="0" indent="-317500" algn="l" rtl="0">
              <a:lnSpc>
                <a:spcPct val="115000"/>
              </a:lnSpc>
              <a:spcBef>
                <a:spcPts val="0"/>
              </a:spcBef>
              <a:spcAft>
                <a:spcPts val="0"/>
              </a:spcAft>
              <a:buSzPts val="1400"/>
              <a:buFont typeface="Calibri"/>
              <a:buChar char="❖"/>
            </a:pPr>
            <a:r>
              <a:rPr lang="en" sz="1200">
                <a:latin typeface="Times New Roman"/>
                <a:ea typeface="Times New Roman"/>
                <a:cs typeface="Times New Roman"/>
                <a:sym typeface="Times New Roman"/>
              </a:rPr>
              <a:t>Condescension- People with disabilities may be coddled or over- protected due to perceptions of their helplessness. They are pitied as they spend their whole life depending and needing other people’s help. </a:t>
            </a:r>
            <a:endParaRPr sz="1200">
              <a:latin typeface="Times New Roman"/>
              <a:ea typeface="Times New Roman"/>
              <a:cs typeface="Times New Roman"/>
              <a:sym typeface="Times New Roman"/>
            </a:endParaRPr>
          </a:p>
          <a:p>
            <a:pPr marL="914400" lvl="0" indent="-317500" algn="l" rtl="0">
              <a:lnSpc>
                <a:spcPct val="115000"/>
              </a:lnSpc>
              <a:spcBef>
                <a:spcPts val="0"/>
              </a:spcBef>
              <a:spcAft>
                <a:spcPts val="0"/>
              </a:spcAft>
              <a:buSzPts val="1400"/>
              <a:buFont typeface="Calibri"/>
              <a:buChar char="❖"/>
            </a:pPr>
            <a:r>
              <a:rPr lang="en" sz="1200">
                <a:latin typeface="Times New Roman"/>
                <a:ea typeface="Times New Roman"/>
                <a:cs typeface="Times New Roman"/>
                <a:sym typeface="Times New Roman"/>
              </a:rPr>
              <a:t>Unproductivity- According to this stereotype, it is assumed that disabled people cannot have a good quality life. This promotes the assumption that people with disabilities will not have a family, get a good job or take responsibilities. The focus still remains on the person’s impairment rather than on the person’s abilities.</a:t>
            </a:r>
            <a:endParaRPr sz="1200">
              <a:latin typeface="Times New Roman"/>
              <a:ea typeface="Times New Roman"/>
              <a:cs typeface="Times New Roman"/>
              <a:sym typeface="Times New Roman"/>
            </a:endParaRPr>
          </a:p>
          <a:p>
            <a:pPr marL="9144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Internalization- People with disabilities may adopt negative beliefs about their disability and feel ashamed or embarrassed about it. </a:t>
            </a:r>
            <a:endParaRPr sz="1200">
              <a:latin typeface="Times New Roman"/>
              <a:ea typeface="Times New Roman"/>
              <a:cs typeface="Times New Roman"/>
              <a:sym typeface="Times New Roman"/>
            </a:endParaRPr>
          </a:p>
          <a:p>
            <a:pPr marL="9144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Many people see PWDs as being in constant pain and agony. They see their disabilities as sickness  or abnormalities that needs to be fixed or corrected. Although most people with disabilities are like people without disabilities who get sick occasionally and sometimes in pain.</a:t>
            </a:r>
            <a:endParaRPr sz="1200">
              <a:latin typeface="Times New Roman"/>
              <a:ea typeface="Times New Roman"/>
              <a:cs typeface="Times New Roman"/>
              <a:sym typeface="Times New Roman"/>
            </a:endParaRPr>
          </a:p>
          <a:p>
            <a:pPr marL="914400" lvl="0" indent="-323850" algn="l" rtl="0">
              <a:lnSpc>
                <a:spcPct val="115000"/>
              </a:lnSpc>
              <a:spcBef>
                <a:spcPts val="0"/>
              </a:spcBef>
              <a:spcAft>
                <a:spcPts val="0"/>
              </a:spcAft>
              <a:buSzPts val="1500"/>
              <a:buFont typeface="Calibri"/>
              <a:buChar char="❖"/>
            </a:pPr>
            <a:r>
              <a:rPr lang="en" sz="1200">
                <a:latin typeface="Times New Roman"/>
                <a:ea typeface="Times New Roman"/>
                <a:cs typeface="Times New Roman"/>
                <a:sym typeface="Times New Roman"/>
              </a:rPr>
              <a:t>There is a societal stereotypes about people with disabilities that the wheelchair is a source of life for their disabilities without which they </a:t>
            </a:r>
            <a:r>
              <a:rPr lang="en" sz="1200">
                <a:latin typeface="Calibri"/>
                <a:ea typeface="Calibri"/>
                <a:cs typeface="Calibri"/>
                <a:sym typeface="Calibri"/>
              </a:rPr>
              <a:t>cannot </a:t>
            </a:r>
            <a:r>
              <a:rPr lang="en" sz="1200">
                <a:latin typeface="Times New Roman"/>
                <a:ea typeface="Times New Roman"/>
                <a:cs typeface="Times New Roman"/>
                <a:sym typeface="Times New Roman"/>
              </a:rPr>
              <a:t>live a fulfilling life. However, this wheelchair which is an automobile is a form of mobility that can contribute to their independence.</a:t>
            </a:r>
            <a:endParaRPr sz="1200">
              <a:latin typeface="Times New Roman"/>
              <a:ea typeface="Times New Roman"/>
              <a:cs typeface="Times New Roman"/>
              <a:sym typeface="Times New Roman"/>
            </a:endParaRPr>
          </a:p>
          <a:p>
            <a:pPr marL="914400" lvl="0" indent="-323850" algn="l" rtl="0">
              <a:lnSpc>
                <a:spcPct val="115000"/>
              </a:lnSpc>
              <a:spcBef>
                <a:spcPts val="0"/>
              </a:spcBef>
              <a:spcAft>
                <a:spcPts val="0"/>
              </a:spcAft>
              <a:buSzPts val="1500"/>
              <a:buFont typeface="Times New Roman"/>
              <a:buChar char="❖"/>
            </a:pPr>
            <a:r>
              <a:rPr lang="en" sz="1200">
                <a:latin typeface="Times New Roman"/>
                <a:ea typeface="Times New Roman"/>
                <a:cs typeface="Times New Roman"/>
                <a:sym typeface="Times New Roman"/>
              </a:rPr>
              <a:t>They are often portrayed as super humans and courageous as they succeed or triumph over their disabilities. This stereotype put a lot of pressure on them to cheerful, accepting and ready to “make the most of their condition”.</a:t>
            </a:r>
            <a:endParaRPr sz="1200">
              <a:latin typeface="Times New Roman"/>
              <a:ea typeface="Times New Roman"/>
              <a:cs typeface="Times New Roman"/>
              <a:sym typeface="Times New Roman"/>
            </a:endParaRPr>
          </a:p>
          <a:p>
            <a:pPr marL="914400" lvl="0" indent="-323850" algn="l" rtl="0">
              <a:lnSpc>
                <a:spcPct val="115000"/>
              </a:lnSpc>
              <a:spcBef>
                <a:spcPts val="0"/>
              </a:spcBef>
              <a:spcAft>
                <a:spcPts val="0"/>
              </a:spcAft>
              <a:buSzPts val="1500"/>
              <a:buFont typeface="Calibri"/>
              <a:buChar char="❖"/>
            </a:pPr>
            <a:r>
              <a:rPr lang="en" sz="1200">
                <a:latin typeface="Times New Roman"/>
                <a:ea typeface="Times New Roman"/>
                <a:cs typeface="Times New Roman"/>
                <a:sym typeface="Times New Roman"/>
              </a:rPr>
              <a:t>Most employer believe that employees with disabilities are difficult to work with and supervise than other employees without disabilities. (OTTE, 2020).</a:t>
            </a:r>
            <a:endParaRPr sz="12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latin typeface="Calibri"/>
              <a:ea typeface="Calibri"/>
              <a:cs typeface="Calibri"/>
              <a:sym typeface="Calibri"/>
            </a:endParaRPr>
          </a:p>
          <a:p>
            <a:pPr marL="457200" lvl="0" indent="0" algn="l" rtl="0">
              <a:lnSpc>
                <a:spcPct val="115000"/>
              </a:lnSpc>
              <a:spcBef>
                <a:spcPts val="0"/>
              </a:spcBef>
              <a:spcAft>
                <a:spcPts val="0"/>
              </a:spcAft>
              <a:buNone/>
            </a:pP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a:p>
            <a:pPr marL="914400" lvl="0" indent="0" algn="l" rtl="0">
              <a:lnSpc>
                <a:spcPct val="115000"/>
              </a:lnSpc>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b115e66ae_0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b115e66a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People with disabilities have lower employment rates than people without disabilities. According to the 2015 Disability Statistics Annual Report, only 34% of working-age Americans with disabilities were employed in 2014, compared with 75% of working-age Americans without disabilities. People with disabilities may face multiple barriers that make it harder to find or keep jobs. (Naric 2018). They have unemployment histories that involve long gaps in employment between jobs and short employment period due to lack of work experience.</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Although most employers hire people with disabilities, not all employers are willing to make reasonable changes for employees who have disabilities. Some employers feel making this accommodation for someone with disability is not a once and for all deal. For instance, in a workplace, this may mean that different situations may call for different adjustments and accommodations.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Adults with intellectual or developmental disabilities or disorders finds it difficult to sustain employment, these individuals can be overlooked when employment opportunities arises.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Judgement and assumptions about disabled persons can also prevent them from getting hired or having a positive experience at workplace. These attitudes can lead to prejudice, stigma, and discrimination. Also, even after they get hired, there may be rude and unpleasant reactions from coworkers to a person with disabilities which might come from a place of ignorance. Even well-meaning colleague’s can put a person with a disability in an uncomfortable position.</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Programs and policy barriers of an organization can also be a challenge by not providing enough time allowed for disabled person to complete their tasks. (Rise, 2015).</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b115e66ae_0_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b115e66a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People with disabilities may be denied jobs, housing, or other opportunities due to false assumptions or stereotypes about disabilities. Across the globe, people with disabilities lag behind in employment, and are segregated, overrepresented in civil and criminal institutions and among America’s poor and undereducated. The unequal distribution of people with disabilities across occupation and industries, education, socio economic status cannot be overemphasized. This still occur today despite disability rights laws such as the Americans with Disabilities Act (ADA).</a:t>
            </a:r>
            <a:r>
              <a:rPr lang="en" sz="1200" b="1">
                <a:latin typeface="Times New Roman"/>
                <a:ea typeface="Times New Roman"/>
                <a:cs typeface="Times New Roman"/>
                <a:sym typeface="Times New Roman"/>
              </a:rPr>
              <a:t> </a:t>
            </a:r>
            <a:r>
              <a:rPr lang="en" sz="1200">
                <a:latin typeface="Times New Roman"/>
                <a:ea typeface="Times New Roman"/>
                <a:cs typeface="Times New Roman"/>
                <a:sym typeface="Times New Roman"/>
              </a:rPr>
              <a:t>This law aimed at improving employment and earning opportunities for people with disabilities by removing barriers and outlawing discrimination on the basis of disability. According to the U.S Department of Labor(2017),Office of Disability Employment Policy, the labor force participation rate for people with disabilities( including physical, intellectual and development, sensory and other disability categories) aged 16 and over is 20.1% as compared to 68% for people without disabilities of the same age.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Disabilities among adults may affect the socioeconomic standing of their entire family. Despite the assistance provided by the federal government such as Social Security Disability Insurance (SSID) and Supplemental Security Income (SSI), persons with disabilities are more likely to be unemployed and live in poverty.  These individuals and their families are at increased risk for poor health and quality- of- life outcomes when their disability status affects their socioeconomic standing. Also, The American Association of People with Disabilities estimates that two thirds of people with disabilities are of working age and want to work. The high incidence of poverty among persons with disability fuels doubts about the sufficiency of public assistance to these individuals and incentives to help people return to work. Adults with disabilities have lower labor force participation rates, are less likely to be employed full time and face more barriers to reemployment. They are often discriminated as less skilled, requires more supervision, increase healthcare cost and have low levels of emotional adjustment. This has shown to influence hiring decisions and their performance reviews at workplace. This makes workplace discrimination a unifying characteristic of the employment experience for Americans with disabilities (Mack, 2019).</a:t>
            </a: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3a76e972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3a76e9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12529"/>
                </a:solidFill>
                <a:latin typeface="Times New Roman"/>
                <a:ea typeface="Times New Roman"/>
                <a:cs typeface="Times New Roman"/>
                <a:sym typeface="Times New Roman"/>
              </a:rPr>
              <a:t>Title I of the ADA, the employment provisions, prohibits discrimination against qualified individuals with disabilities in the private sector and state and local governments. Under the ADA, employers are required to make "reasonable accommodations" for workers with disabilities as long the employee is able to perform the essential job functions and the accommodation does not pose an "undue hardship" to the business.  </a:t>
            </a:r>
            <a:endParaRPr sz="1200">
              <a:solidFill>
                <a:srgbClr val="212529"/>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12529"/>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12529"/>
              </a:buClr>
              <a:buSzPts val="1400"/>
              <a:buFont typeface="Georgia"/>
              <a:buChar char="❖"/>
            </a:pPr>
            <a:r>
              <a:rPr lang="en" sz="1200">
                <a:solidFill>
                  <a:srgbClr val="212529"/>
                </a:solidFill>
                <a:latin typeface="Times New Roman"/>
                <a:ea typeface="Times New Roman"/>
                <a:cs typeface="Times New Roman"/>
                <a:sym typeface="Times New Roman"/>
              </a:rPr>
              <a:t>The case of Chuck E. Cheese versus Donald Perkle was based on the fact that the employer fired him due to his disability, mental retardation. </a:t>
            </a:r>
            <a:r>
              <a:rPr lang="en" sz="1200">
                <a:solidFill>
                  <a:srgbClr val="212529"/>
                </a:solidFill>
                <a:highlight>
                  <a:schemeClr val="lt1"/>
                </a:highlight>
                <a:latin typeface="Times New Roman"/>
                <a:ea typeface="Times New Roman"/>
                <a:cs typeface="Times New Roman"/>
                <a:sym typeface="Times New Roman"/>
              </a:rPr>
              <a:t>Although Mr. Perkle has cognitive disabilities, he is able to work productively with the assistance of a full-time job coach paid for by a disabilities advocacy group. With these accommodations, the EEOC said, Mr. Perkle was able to perform his job effectively for Chuck E. Cheese. </a:t>
            </a:r>
            <a:r>
              <a:rPr lang="en" sz="1200">
                <a:solidFill>
                  <a:srgbClr val="212529"/>
                </a:solidFill>
                <a:latin typeface="Times New Roman"/>
                <a:ea typeface="Times New Roman"/>
                <a:cs typeface="Times New Roman"/>
                <a:sym typeface="Times New Roman"/>
              </a:rPr>
              <a:t>According to EEOC chairperson, “The jury clearly recognized that a person can and does feel the pain of discrimination, even if the individual has mental retardation and is limited in his ability to express those feelings in a traditional manner." </a:t>
            </a:r>
            <a:r>
              <a:rPr lang="en" sz="1200">
                <a:solidFill>
                  <a:srgbClr val="212529"/>
                </a:solidFill>
                <a:highlight>
                  <a:schemeClr val="lt1"/>
                </a:highlight>
                <a:latin typeface="Times New Roman"/>
                <a:ea typeface="Times New Roman"/>
                <a:cs typeface="Times New Roman"/>
                <a:sym typeface="Times New Roman"/>
              </a:rPr>
              <a:t>The EEOC brought the suit against Chuck E. Cheese, following unsuccessful efforts to resolve the case through conciliation. Based on administrative findings, the manager fired Mr. Perkle from his job as a janitor after stating that Chuck E. Cheese did not hire "those kind of people." This jury's decision reinforces the message that employers must provide persons with mental retardation equal opportunities to participate in the workforce within their individual capabilities. It also reflects on the public's understanding that persons with mental retardation are fully capable of being productive and contributing members of society.</a:t>
            </a:r>
            <a:endParaRPr sz="1200">
              <a:solidFill>
                <a:srgbClr val="212529"/>
              </a:solidFill>
              <a:highlight>
                <a:schemeClr val="lt1"/>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200">
                <a:solidFill>
                  <a:srgbClr val="212529"/>
                </a:solidFill>
                <a:latin typeface="Times New Roman"/>
                <a:ea typeface="Times New Roman"/>
                <a:cs typeface="Times New Roman"/>
                <a:sym typeface="Times New Roman"/>
              </a:rPr>
              <a:t>According to ADA, companies can make hiring and firing decisions</a:t>
            </a:r>
            <a:r>
              <a:rPr lang="en" sz="1200">
                <a:solidFill>
                  <a:srgbClr val="212529"/>
                </a:solidFill>
                <a:highlight>
                  <a:schemeClr val="lt1"/>
                </a:highlight>
                <a:latin typeface="Times New Roman"/>
                <a:ea typeface="Times New Roman"/>
                <a:cs typeface="Times New Roman"/>
                <a:sym typeface="Times New Roman"/>
              </a:rPr>
              <a:t> based on individual capabilities, not on myths, fears or stereotypes. Although the amount on damages was based on statutory limits, this was to send a strong message out to employers that the public will not tolerate such discriminatory act. (EEOC).</a:t>
            </a:r>
            <a:endParaRPr sz="1200">
              <a:solidFill>
                <a:srgbClr val="212529"/>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Source:https://www.eeoc.gov/newsroom/chuck-e-cheeses-must-pay-maximum-damages-under-ada-mentally-retarded-employee-following.</a:t>
            </a:r>
            <a:endParaRPr>
              <a:solidFill>
                <a:srgbClr val="2125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600"/>
              </a:spcBef>
              <a:spcAft>
                <a:spcPts val="0"/>
              </a:spcAft>
              <a:buNone/>
            </a:pPr>
            <a:endParaRPr sz="1400">
              <a:latin typeface="Times New Roman"/>
              <a:ea typeface="Times New Roman"/>
              <a:cs typeface="Times New Roman"/>
              <a:sym typeface="Times New Roman"/>
            </a:endParaRPr>
          </a:p>
          <a:p>
            <a:pPr marL="457200" lvl="0" indent="0" algn="l" rtl="0">
              <a:spcBef>
                <a:spcPts val="60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l" rtl="0">
              <a:spcBef>
                <a:spcPts val="600"/>
              </a:spcBef>
              <a:spcAft>
                <a:spcPts val="0"/>
              </a:spcAft>
              <a:buNone/>
            </a:pP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53db462a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53db46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212529"/>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212529"/>
              </a:solidFill>
              <a:highlight>
                <a:schemeClr val="lt1"/>
              </a:highlight>
              <a:latin typeface="Georgia"/>
              <a:ea typeface="Georgia"/>
              <a:cs typeface="Georgia"/>
              <a:sym typeface="Georgia"/>
            </a:endParaRPr>
          </a:p>
          <a:p>
            <a:pPr marL="457200" lvl="0" indent="-317500" algn="l" rtl="0">
              <a:lnSpc>
                <a:spcPct val="115000"/>
              </a:lnSpc>
              <a:spcBef>
                <a:spcPts val="0"/>
              </a:spcBef>
              <a:spcAft>
                <a:spcPts val="0"/>
              </a:spcAft>
              <a:buClr>
                <a:srgbClr val="212529"/>
              </a:buClr>
              <a:buSzPts val="1400"/>
              <a:buFont typeface="Georgia"/>
              <a:buChar char="❖"/>
            </a:pPr>
            <a:r>
              <a:rPr lang="en" sz="1200">
                <a:solidFill>
                  <a:srgbClr val="212529"/>
                </a:solidFill>
                <a:latin typeface="Times New Roman"/>
                <a:ea typeface="Times New Roman"/>
                <a:cs typeface="Times New Roman"/>
                <a:sym typeface="Times New Roman"/>
              </a:rPr>
              <a:t>A jury awarded $5.2 million to a longtime Walmart employee with a developmental disability after determining that the company failed to accommodate him. The EEOC accused the company of violating the Americans with Disabilities Act in its treatment of Paul Reina who worked as a cart pusher at a Beloit, Wis. location. Reina, who has a development disability and is deaf and visually impaired, had worked at the store for 16 years when a new manager took over. In the first month on the job, the new manager suspended Reina and required him to re submit medical paperwork in order to maintain his reasonable accommodations, which included the assistance of a job coach. Although Reina’s condition had not changed, but when the new paperwork was submitted requesting that the job coach continue to assist him, the EEOC indicated that the store stopped communication with Reina and “effectively terminated him”. The employer determined Mr. Reina could not perform the essential parts of his job with or without reasonable accommodations and was no longer feasible. They felt that the EEOC’s demands were unreasonable (Diament 2019). </a:t>
            </a:r>
            <a:endParaRPr sz="12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solidFill>
                <a:srgbClr val="212529"/>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rgbClr val="2125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600"/>
              </a:spcBef>
              <a:spcAft>
                <a:spcPts val="0"/>
              </a:spcAft>
              <a:buNone/>
            </a:pPr>
            <a:endParaRPr sz="1400">
              <a:latin typeface="Times New Roman"/>
              <a:ea typeface="Times New Roman"/>
              <a:cs typeface="Times New Roman"/>
              <a:sym typeface="Times New Roman"/>
            </a:endParaRPr>
          </a:p>
          <a:p>
            <a:pPr marL="457200" lvl="0" indent="0" algn="l" rtl="0">
              <a:spcBef>
                <a:spcPts val="600"/>
              </a:spcBef>
              <a:spcAft>
                <a:spcPts val="0"/>
              </a:spcAft>
              <a:buNone/>
            </a:pPr>
            <a:endParaRPr sz="1400">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l" rtl="0">
              <a:spcBef>
                <a:spcPts val="600"/>
              </a:spcBef>
              <a:spcAft>
                <a:spcPts val="0"/>
              </a:spcAft>
              <a:buNone/>
            </a:pP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rot="10800000">
            <a:off x="-576525" y="577350"/>
            <a:ext cx="3988800" cy="3988800"/>
          </a:xfrm>
          <a:prstGeom prst="chord">
            <a:avLst>
              <a:gd name="adj1" fmla="val 2673960"/>
              <a:gd name="adj2" fmla="val 1892177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4211150" y="0"/>
            <a:ext cx="4932849" cy="4403851"/>
          </a:xfrm>
          <a:prstGeom prst="rect">
            <a:avLst/>
          </a:prstGeom>
          <a:noFill/>
          <a:ln>
            <a:noFill/>
          </a:ln>
        </p:spPr>
      </p:pic>
      <p:sp>
        <p:nvSpPr>
          <p:cNvPr id="12" name="Google Shape;12;p2"/>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3" name="Google Shape;13;p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solidFill>
                  <a:schemeClr val="dk2"/>
                </a:solidFill>
                <a:latin typeface="Inter-Regular"/>
                <a:ea typeface="Inter-Regular"/>
                <a:cs typeface="Inter-Regular"/>
                <a:sym typeface="Inter-Regular"/>
              </a:defRPr>
            </a:lvl1pPr>
            <a:lvl2pPr lvl="1">
              <a:buNone/>
              <a:defRPr sz="1300">
                <a:solidFill>
                  <a:schemeClr val="dk2"/>
                </a:solidFill>
                <a:latin typeface="Inter-Regular"/>
                <a:ea typeface="Inter-Regular"/>
                <a:cs typeface="Inter-Regular"/>
                <a:sym typeface="Inter-Regular"/>
              </a:defRPr>
            </a:lvl2pPr>
            <a:lvl3pPr lvl="2">
              <a:buNone/>
              <a:defRPr sz="1300">
                <a:solidFill>
                  <a:schemeClr val="dk2"/>
                </a:solidFill>
                <a:latin typeface="Inter-Regular"/>
                <a:ea typeface="Inter-Regular"/>
                <a:cs typeface="Inter-Regular"/>
                <a:sym typeface="Inter-Regular"/>
              </a:defRPr>
            </a:lvl3pPr>
            <a:lvl4pPr lvl="3">
              <a:buNone/>
              <a:defRPr sz="1300">
                <a:solidFill>
                  <a:schemeClr val="dk2"/>
                </a:solidFill>
                <a:latin typeface="Inter-Regular"/>
                <a:ea typeface="Inter-Regular"/>
                <a:cs typeface="Inter-Regular"/>
                <a:sym typeface="Inter-Regular"/>
              </a:defRPr>
            </a:lvl4pPr>
            <a:lvl5pPr lvl="4">
              <a:buNone/>
              <a:defRPr sz="1300">
                <a:solidFill>
                  <a:schemeClr val="dk2"/>
                </a:solidFill>
                <a:latin typeface="Inter-Regular"/>
                <a:ea typeface="Inter-Regular"/>
                <a:cs typeface="Inter-Regular"/>
                <a:sym typeface="Inter-Regular"/>
              </a:defRPr>
            </a:lvl5pPr>
            <a:lvl6pPr lvl="5">
              <a:buNone/>
              <a:defRPr sz="1300">
                <a:solidFill>
                  <a:schemeClr val="dk2"/>
                </a:solidFill>
                <a:latin typeface="Inter-Regular"/>
                <a:ea typeface="Inter-Regular"/>
                <a:cs typeface="Inter-Regular"/>
                <a:sym typeface="Inter-Regular"/>
              </a:defRPr>
            </a:lvl6pPr>
            <a:lvl7pPr lvl="6">
              <a:buNone/>
              <a:defRPr sz="1300">
                <a:solidFill>
                  <a:schemeClr val="dk2"/>
                </a:solidFill>
                <a:latin typeface="Inter-Regular"/>
                <a:ea typeface="Inter-Regular"/>
                <a:cs typeface="Inter-Regular"/>
                <a:sym typeface="Inter-Regular"/>
              </a:defRPr>
            </a:lvl7pPr>
            <a:lvl8pPr lvl="7">
              <a:buNone/>
              <a:defRPr sz="1300">
                <a:solidFill>
                  <a:schemeClr val="dk2"/>
                </a:solidFill>
                <a:latin typeface="Inter-Regular"/>
                <a:ea typeface="Inter-Regular"/>
                <a:cs typeface="Inter-Regular"/>
                <a:sym typeface="Inter-Regular"/>
              </a:defRPr>
            </a:lvl8pPr>
            <a:lvl9pPr lvl="8">
              <a:buNone/>
              <a:defRPr sz="1300">
                <a:solidFill>
                  <a:schemeClr val="dk2"/>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Illustration 2">
  <p:cSld name="BLANK_1">
    <p:spTree>
      <p:nvGrpSpPr>
        <p:cNvPr id="1" name="Shape 65"/>
        <p:cNvGrpSpPr/>
        <p:nvPr/>
      </p:nvGrpSpPr>
      <p:grpSpPr>
        <a:xfrm>
          <a:off x="0" y="0"/>
          <a:ext cx="0" cy="0"/>
          <a:chOff x="0" y="0"/>
          <a:chExt cx="0" cy="0"/>
        </a:xfrm>
      </p:grpSpPr>
      <p:sp>
        <p:nvSpPr>
          <p:cNvPr id="66" name="Google Shape;66;p11"/>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68" name="Google Shape;68;p11"/>
          <p:cNvPicPr preferRelativeResize="0"/>
          <p:nvPr/>
        </p:nvPicPr>
        <p:blipFill>
          <a:blip r:embed="rId2">
            <a:alphaModFix/>
          </a:blip>
          <a:stretch>
            <a:fillRect/>
          </a:stretch>
        </p:blipFill>
        <p:spPr>
          <a:xfrm>
            <a:off x="6139187" y="0"/>
            <a:ext cx="3004805" cy="437063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Illustration 3">
  <p:cSld name="BLANK_1_1">
    <p:spTree>
      <p:nvGrpSpPr>
        <p:cNvPr id="1" name="Shape 69"/>
        <p:cNvGrpSpPr/>
        <p:nvPr/>
      </p:nvGrpSpPr>
      <p:grpSpPr>
        <a:xfrm>
          <a:off x="0" y="0"/>
          <a:ext cx="0" cy="0"/>
          <a:chOff x="0" y="0"/>
          <a:chExt cx="0" cy="0"/>
        </a:xfrm>
      </p:grpSpPr>
      <p:sp>
        <p:nvSpPr>
          <p:cNvPr id="70" name="Google Shape;70;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71" name="Google Shape;71;p12"/>
          <p:cNvPicPr preferRelativeResize="0"/>
          <p:nvPr/>
        </p:nvPicPr>
        <p:blipFill>
          <a:blip r:embed="rId2">
            <a:alphaModFix/>
          </a:blip>
          <a:stretch>
            <a:fillRect/>
          </a:stretch>
        </p:blipFill>
        <p:spPr>
          <a:xfrm>
            <a:off x="6687216" y="0"/>
            <a:ext cx="2456794" cy="437063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Illustration 4">
  <p:cSld name="BLANK_1_1_1">
    <p:spTree>
      <p:nvGrpSpPr>
        <p:cNvPr id="1" name="Shape 72"/>
        <p:cNvGrpSpPr/>
        <p:nvPr/>
      </p:nvGrpSpPr>
      <p:grpSpPr>
        <a:xfrm>
          <a:off x="0" y="0"/>
          <a:ext cx="0" cy="0"/>
          <a:chOff x="0" y="0"/>
          <a:chExt cx="0" cy="0"/>
        </a:xfrm>
      </p:grpSpPr>
      <p:sp>
        <p:nvSpPr>
          <p:cNvPr id="73" name="Google Shape;73;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74" name="Google Shape;74;p13"/>
          <p:cNvPicPr preferRelativeResize="0"/>
          <p:nvPr/>
        </p:nvPicPr>
        <p:blipFill>
          <a:blip r:embed="rId2">
            <a:alphaModFix/>
          </a:blip>
          <a:stretch>
            <a:fillRect/>
          </a:stretch>
        </p:blipFill>
        <p:spPr>
          <a:xfrm>
            <a:off x="6890631" y="12"/>
            <a:ext cx="2253366" cy="437063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_1_1_1_1">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573157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685800" y="2167338"/>
            <a:ext cx="4102500" cy="4371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85800" y="2701363"/>
            <a:ext cx="4102500" cy="2748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accent2"/>
                </a:solidFill>
              </a:defRPr>
            </a:lvl1pPr>
            <a:lvl2pPr lvl="1" rtl="0">
              <a:spcBef>
                <a:spcPts val="600"/>
              </a:spcBef>
              <a:spcAft>
                <a:spcPts val="0"/>
              </a:spcAft>
              <a:buSzPts val="1600"/>
              <a:buNone/>
              <a:defRPr sz="1600">
                <a:solidFill>
                  <a:schemeClr val="accent2"/>
                </a:solidFill>
              </a:defRPr>
            </a:lvl2pPr>
            <a:lvl3pPr lvl="2" rtl="0">
              <a:spcBef>
                <a:spcPts val="600"/>
              </a:spcBef>
              <a:spcAft>
                <a:spcPts val="0"/>
              </a:spcAft>
              <a:buClr>
                <a:schemeClr val="accent2"/>
              </a:buClr>
              <a:buSzPts val="1600"/>
              <a:buNone/>
              <a:defRPr sz="1600">
                <a:solidFill>
                  <a:schemeClr val="accent2"/>
                </a:solidFill>
              </a:defRPr>
            </a:lvl3pPr>
            <a:lvl4pPr lvl="3" rtl="0">
              <a:spcBef>
                <a:spcPts val="600"/>
              </a:spcBef>
              <a:spcAft>
                <a:spcPts val="0"/>
              </a:spcAft>
              <a:buClr>
                <a:schemeClr val="accent2"/>
              </a:buClr>
              <a:buSzPts val="1600"/>
              <a:buNone/>
              <a:defRPr sz="1600">
                <a:solidFill>
                  <a:schemeClr val="accent2"/>
                </a:solidFill>
              </a:defRPr>
            </a:lvl4pPr>
            <a:lvl5pPr lvl="4" rtl="0">
              <a:spcBef>
                <a:spcPts val="600"/>
              </a:spcBef>
              <a:spcAft>
                <a:spcPts val="0"/>
              </a:spcAft>
              <a:buClr>
                <a:schemeClr val="accent2"/>
              </a:buClr>
              <a:buSzPts val="1600"/>
              <a:buNone/>
              <a:defRPr sz="1600">
                <a:solidFill>
                  <a:schemeClr val="accent2"/>
                </a:solidFill>
              </a:defRPr>
            </a:lvl5pPr>
            <a:lvl6pPr lvl="5" rtl="0">
              <a:spcBef>
                <a:spcPts val="600"/>
              </a:spcBef>
              <a:spcAft>
                <a:spcPts val="0"/>
              </a:spcAft>
              <a:buClr>
                <a:schemeClr val="accent2"/>
              </a:buClr>
              <a:buSzPts val="1600"/>
              <a:buNone/>
              <a:defRPr sz="1600">
                <a:solidFill>
                  <a:schemeClr val="accent2"/>
                </a:solidFill>
              </a:defRPr>
            </a:lvl6pPr>
            <a:lvl7pPr lvl="6" rtl="0">
              <a:spcBef>
                <a:spcPts val="600"/>
              </a:spcBef>
              <a:spcAft>
                <a:spcPts val="0"/>
              </a:spcAft>
              <a:buClr>
                <a:schemeClr val="accent2"/>
              </a:buClr>
              <a:buSzPts val="1600"/>
              <a:buNone/>
              <a:defRPr sz="1600">
                <a:solidFill>
                  <a:schemeClr val="accent2"/>
                </a:solidFill>
              </a:defRPr>
            </a:lvl7pPr>
            <a:lvl8pPr lvl="7" rtl="0">
              <a:spcBef>
                <a:spcPts val="600"/>
              </a:spcBef>
              <a:spcAft>
                <a:spcPts val="0"/>
              </a:spcAft>
              <a:buClr>
                <a:schemeClr val="accent2"/>
              </a:buClr>
              <a:buSzPts val="1600"/>
              <a:buNone/>
              <a:defRPr sz="1600">
                <a:solidFill>
                  <a:schemeClr val="accent2"/>
                </a:solidFill>
              </a:defRPr>
            </a:lvl8pPr>
            <a:lvl9pPr lvl="8" rtl="0">
              <a:spcBef>
                <a:spcPts val="600"/>
              </a:spcBef>
              <a:spcAft>
                <a:spcPts val="600"/>
              </a:spcAft>
              <a:buClr>
                <a:schemeClr val="accent2"/>
              </a:buClr>
              <a:buSzPts val="1600"/>
              <a:buNone/>
              <a:defRPr sz="1600">
                <a:solidFill>
                  <a:schemeClr val="accent2"/>
                </a:solidFill>
              </a:defRPr>
            </a:lvl9pPr>
          </a:lstStyle>
          <a:p>
            <a:endParaRPr/>
          </a:p>
        </p:txBody>
      </p:sp>
      <p:pic>
        <p:nvPicPr>
          <p:cNvPr id="18" name="Google Shape;18;p3"/>
          <p:cNvPicPr preferRelativeResize="0"/>
          <p:nvPr/>
        </p:nvPicPr>
        <p:blipFill>
          <a:blip r:embed="rId2">
            <a:alphaModFix/>
          </a:blip>
          <a:stretch>
            <a:fillRect/>
          </a:stretch>
        </p:blipFill>
        <p:spPr>
          <a:xfrm>
            <a:off x="4874816" y="0"/>
            <a:ext cx="4269193" cy="4370633"/>
          </a:xfrm>
          <a:prstGeom prst="rect">
            <a:avLst/>
          </a:prstGeom>
          <a:noFill/>
          <a:ln>
            <a:noFill/>
          </a:ln>
        </p:spPr>
      </p:pic>
      <p:sp>
        <p:nvSpPr>
          <p:cNvPr id="19" name="Google Shape;19;p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solidFill>
                  <a:schemeClr val="dk2"/>
                </a:solidFill>
                <a:latin typeface="Inter-Regular"/>
                <a:ea typeface="Inter-Regular"/>
                <a:cs typeface="Inter-Regular"/>
                <a:sym typeface="Inter-Regular"/>
              </a:defRPr>
            </a:lvl1pPr>
            <a:lvl2pPr lvl="1">
              <a:buNone/>
              <a:defRPr sz="1300">
                <a:solidFill>
                  <a:schemeClr val="dk2"/>
                </a:solidFill>
                <a:latin typeface="Inter-Regular"/>
                <a:ea typeface="Inter-Regular"/>
                <a:cs typeface="Inter-Regular"/>
                <a:sym typeface="Inter-Regular"/>
              </a:defRPr>
            </a:lvl2pPr>
            <a:lvl3pPr lvl="2">
              <a:buNone/>
              <a:defRPr sz="1300">
                <a:solidFill>
                  <a:schemeClr val="dk2"/>
                </a:solidFill>
                <a:latin typeface="Inter-Regular"/>
                <a:ea typeface="Inter-Regular"/>
                <a:cs typeface="Inter-Regular"/>
                <a:sym typeface="Inter-Regular"/>
              </a:defRPr>
            </a:lvl3pPr>
            <a:lvl4pPr lvl="3">
              <a:buNone/>
              <a:defRPr sz="1300">
                <a:solidFill>
                  <a:schemeClr val="dk2"/>
                </a:solidFill>
                <a:latin typeface="Inter-Regular"/>
                <a:ea typeface="Inter-Regular"/>
                <a:cs typeface="Inter-Regular"/>
                <a:sym typeface="Inter-Regular"/>
              </a:defRPr>
            </a:lvl4pPr>
            <a:lvl5pPr lvl="4">
              <a:buNone/>
              <a:defRPr sz="1300">
                <a:solidFill>
                  <a:schemeClr val="dk2"/>
                </a:solidFill>
                <a:latin typeface="Inter-Regular"/>
                <a:ea typeface="Inter-Regular"/>
                <a:cs typeface="Inter-Regular"/>
                <a:sym typeface="Inter-Regular"/>
              </a:defRPr>
            </a:lvl5pPr>
            <a:lvl6pPr lvl="5">
              <a:buNone/>
              <a:defRPr sz="1300">
                <a:solidFill>
                  <a:schemeClr val="dk2"/>
                </a:solidFill>
                <a:latin typeface="Inter-Regular"/>
                <a:ea typeface="Inter-Regular"/>
                <a:cs typeface="Inter-Regular"/>
                <a:sym typeface="Inter-Regular"/>
              </a:defRPr>
            </a:lvl6pPr>
            <a:lvl7pPr lvl="6">
              <a:buNone/>
              <a:defRPr sz="1300">
                <a:solidFill>
                  <a:schemeClr val="dk2"/>
                </a:solidFill>
                <a:latin typeface="Inter-Regular"/>
                <a:ea typeface="Inter-Regular"/>
                <a:cs typeface="Inter-Regular"/>
                <a:sym typeface="Inter-Regular"/>
              </a:defRPr>
            </a:lvl7pPr>
            <a:lvl8pPr lvl="7">
              <a:buNone/>
              <a:defRPr sz="1300">
                <a:solidFill>
                  <a:schemeClr val="dk2"/>
                </a:solidFill>
                <a:latin typeface="Inter-Regular"/>
                <a:ea typeface="Inter-Regular"/>
                <a:cs typeface="Inter-Regular"/>
                <a:sym typeface="Inter-Regular"/>
              </a:defRPr>
            </a:lvl8pPr>
            <a:lvl9pPr lvl="8">
              <a:buNone/>
              <a:defRPr sz="1300">
                <a:solidFill>
                  <a:schemeClr val="dk2"/>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2"/>
        </a:solidFill>
        <a:effectLst/>
      </p:bgPr>
    </p:bg>
    <p:spTree>
      <p:nvGrpSpPr>
        <p:cNvPr id="1" name="Shape 20"/>
        <p:cNvGrpSpPr/>
        <p:nvPr/>
      </p:nvGrpSpPr>
      <p:grpSpPr>
        <a:xfrm>
          <a:off x="0" y="0"/>
          <a:ext cx="0" cy="0"/>
          <a:chOff x="0" y="0"/>
          <a:chExt cx="0" cy="0"/>
        </a:xfrm>
      </p:grpSpPr>
      <p:sp>
        <p:nvSpPr>
          <p:cNvPr id="21" name="Google Shape;21;p4"/>
          <p:cNvSpPr/>
          <p:nvPr/>
        </p:nvSpPr>
        <p:spPr>
          <a:xfrm rot="-5400000">
            <a:off x="690500" y="-806025"/>
            <a:ext cx="5541300" cy="5541300"/>
          </a:xfrm>
          <a:prstGeom prst="chord">
            <a:avLst>
              <a:gd name="adj1" fmla="val 2673960"/>
              <a:gd name="adj2" fmla="val 18921779"/>
            </a:avLst>
          </a:prstGeom>
          <a:solidFill>
            <a:srgbClr val="610B0B">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3" name="Google Shape;23;p4"/>
          <p:cNvPicPr preferRelativeResize="0"/>
          <p:nvPr/>
        </p:nvPicPr>
        <p:blipFill>
          <a:blip r:embed="rId2">
            <a:alphaModFix/>
          </a:blip>
          <a:stretch>
            <a:fillRect/>
          </a:stretch>
        </p:blipFill>
        <p:spPr>
          <a:xfrm>
            <a:off x="5508300" y="0"/>
            <a:ext cx="3635700" cy="4562700"/>
          </a:xfrm>
          <a:prstGeom prst="rect">
            <a:avLst/>
          </a:prstGeom>
          <a:noFill/>
          <a:ln>
            <a:noFill/>
          </a:ln>
        </p:spPr>
      </p:pic>
      <p:sp>
        <p:nvSpPr>
          <p:cNvPr id="24" name="Google Shape;24;p4"/>
          <p:cNvSpPr txBox="1">
            <a:spLocks noGrp="1"/>
          </p:cNvSpPr>
          <p:nvPr>
            <p:ph type="body" idx="1"/>
          </p:nvPr>
        </p:nvSpPr>
        <p:spPr>
          <a:xfrm>
            <a:off x="1219200" y="790200"/>
            <a:ext cx="4407300" cy="3141000"/>
          </a:xfrm>
          <a:prstGeom prst="rect">
            <a:avLst/>
          </a:prstGeom>
        </p:spPr>
        <p:txBody>
          <a:bodyPr spcFirstLastPara="1" wrap="square" lIns="0" tIns="0" rIns="0" bIns="0" anchor="t" anchorCtr="0">
            <a:noAutofit/>
          </a:bodyPr>
          <a:lstStyle>
            <a:lvl1pPr marL="457200" lvl="0"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1pPr>
            <a:lvl2pPr marL="914400" lvl="1"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2pPr>
            <a:lvl3pPr marL="1371600" lvl="2"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3pPr>
            <a:lvl4pPr marL="1828800" lvl="3"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4pPr>
            <a:lvl5pPr marL="2286000" lvl="4"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5pPr>
            <a:lvl6pPr marL="2743200" lvl="5"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6pPr>
            <a:lvl7pPr marL="3200400" lvl="6"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7pPr>
            <a:lvl8pPr marL="3657600" lvl="7"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8pPr>
            <a:lvl9pPr marL="4114800" lvl="8" indent="-406400" rtl="0">
              <a:spcBef>
                <a:spcPts val="600"/>
              </a:spcBef>
              <a:spcAft>
                <a:spcPts val="600"/>
              </a:spcAft>
              <a:buClr>
                <a:schemeClr val="lt1"/>
              </a:buClr>
              <a:buSzPts val="2800"/>
              <a:buFont typeface="Inter-Regular"/>
              <a:buChar char="■"/>
              <a:defRPr sz="2800">
                <a:solidFill>
                  <a:schemeClr val="lt1"/>
                </a:solidFill>
                <a:latin typeface="Inter-Regular"/>
                <a:ea typeface="Inter-Regular"/>
                <a:cs typeface="Inter-Regular"/>
                <a:sym typeface="Inter-Regular"/>
              </a:defRPr>
            </a:lvl9pPr>
          </a:lstStyle>
          <a:p>
            <a:endParaRPr/>
          </a:p>
        </p:txBody>
      </p:sp>
      <p:sp>
        <p:nvSpPr>
          <p:cNvPr id="25" name="Google Shape;25;p4"/>
          <p:cNvSpPr txBox="1"/>
          <p:nvPr/>
        </p:nvSpPr>
        <p:spPr>
          <a:xfrm>
            <a:off x="721100" y="490575"/>
            <a:ext cx="4266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1" name="Google Shape;31;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2" name="Google Shape;32;p5"/>
          <p:cNvPicPr preferRelativeResize="0"/>
          <p:nvPr/>
        </p:nvPicPr>
        <p:blipFill>
          <a:blip r:embed="rId2">
            <a:alphaModFix/>
          </a:blip>
          <a:stretch>
            <a:fillRect/>
          </a:stretch>
        </p:blipFill>
        <p:spPr>
          <a:xfrm>
            <a:off x="5713131" y="12"/>
            <a:ext cx="3430865" cy="4370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 name="Google Shape;37;p6"/>
          <p:cNvSpPr txBox="1">
            <a:spLocks noGrp="1"/>
          </p:cNvSpPr>
          <p:nvPr>
            <p:ph type="body" idx="1"/>
          </p:nvPr>
        </p:nvSpPr>
        <p:spPr>
          <a:xfrm>
            <a:off x="85527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8" name="Google Shape;38;p6"/>
          <p:cNvSpPr txBox="1">
            <a:spLocks noGrp="1"/>
          </p:cNvSpPr>
          <p:nvPr>
            <p:ph type="body" idx="2"/>
          </p:nvPr>
        </p:nvSpPr>
        <p:spPr>
          <a:xfrm>
            <a:off x="327912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9" name="Google Shape;39;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0" name="Google Shape;40;p6"/>
          <p:cNvPicPr preferRelativeResize="0"/>
          <p:nvPr/>
        </p:nvPicPr>
        <p:blipFill>
          <a:blip r:embed="rId2">
            <a:alphaModFix/>
          </a:blip>
          <a:stretch>
            <a:fillRect/>
          </a:stretch>
        </p:blipFill>
        <p:spPr>
          <a:xfrm>
            <a:off x="5539113" y="0"/>
            <a:ext cx="3604894" cy="437063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 name="Google Shape;45;p7"/>
          <p:cNvSpPr txBox="1">
            <a:spLocks noGrp="1"/>
          </p:cNvSpPr>
          <p:nvPr>
            <p:ph type="body" idx="1"/>
          </p:nvPr>
        </p:nvSpPr>
        <p:spPr>
          <a:xfrm>
            <a:off x="855300"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6" name="Google Shape;46;p7"/>
          <p:cNvSpPr txBox="1">
            <a:spLocks noGrp="1"/>
          </p:cNvSpPr>
          <p:nvPr>
            <p:ph type="body" idx="2"/>
          </p:nvPr>
        </p:nvSpPr>
        <p:spPr>
          <a:xfrm>
            <a:off x="2811939"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7" name="Google Shape;47;p7"/>
          <p:cNvSpPr txBox="1">
            <a:spLocks noGrp="1"/>
          </p:cNvSpPr>
          <p:nvPr>
            <p:ph type="body" idx="3"/>
          </p:nvPr>
        </p:nvSpPr>
        <p:spPr>
          <a:xfrm>
            <a:off x="4768578"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8" name="Google Shape;4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9" name="Google Shape;49;p7"/>
          <p:cNvPicPr preferRelativeResize="0"/>
          <p:nvPr/>
        </p:nvPicPr>
        <p:blipFill>
          <a:blip r:embed="rId2">
            <a:alphaModFix/>
          </a:blip>
          <a:stretch>
            <a:fillRect/>
          </a:stretch>
        </p:blipFill>
        <p:spPr>
          <a:xfrm>
            <a:off x="6687216" y="0"/>
            <a:ext cx="2456794" cy="437063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5" name="Google Shape;55;p8"/>
          <p:cNvPicPr preferRelativeResize="0"/>
          <p:nvPr/>
        </p:nvPicPr>
        <p:blipFill>
          <a:blip r:embed="rId2">
            <a:alphaModFix/>
          </a:blip>
          <a:stretch>
            <a:fillRect/>
          </a:stretch>
        </p:blipFill>
        <p:spPr>
          <a:xfrm>
            <a:off x="5766477" y="12"/>
            <a:ext cx="3377524" cy="437063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8" name="Google Shape;58;p9"/>
          <p:cNvPicPr preferRelativeResize="0"/>
          <p:nvPr/>
        </p:nvPicPr>
        <p:blipFill>
          <a:blip r:embed="rId2">
            <a:alphaModFix/>
          </a:blip>
          <a:stretch>
            <a:fillRect/>
          </a:stretch>
        </p:blipFill>
        <p:spPr>
          <a:xfrm>
            <a:off x="6890631" y="12"/>
            <a:ext cx="2253366" cy="4370634"/>
          </a:xfrm>
          <a:prstGeom prst="rect">
            <a:avLst/>
          </a:prstGeom>
          <a:noFill/>
          <a:ln>
            <a:noFill/>
          </a:ln>
        </p:spPr>
      </p:pic>
      <p:sp>
        <p:nvSpPr>
          <p:cNvPr id="59" name="Google Shape;59;p9"/>
          <p:cNvSpPr/>
          <p:nvPr/>
        </p:nvSpPr>
        <p:spPr>
          <a:xfrm rot="10800000">
            <a:off x="-223925" y="33977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body" idx="1"/>
          </p:nvPr>
        </p:nvSpPr>
        <p:spPr>
          <a:xfrm>
            <a:off x="855300" y="4011550"/>
            <a:ext cx="7831500" cy="359100"/>
          </a:xfrm>
          <a:prstGeom prst="rect">
            <a:avLst/>
          </a:prstGeom>
        </p:spPr>
        <p:txBody>
          <a:bodyPr spcFirstLastPara="1" wrap="square" lIns="0" tIns="0" rIns="0" bIns="0" anchor="t" anchorCtr="0">
            <a:noAutofit/>
          </a:bodyPr>
          <a:lstStyle>
            <a:lvl1pPr marL="457200" lvl="0" indent="-228600" rtl="0">
              <a:spcBef>
                <a:spcPts val="360"/>
              </a:spcBef>
              <a:spcAft>
                <a:spcPts val="600"/>
              </a:spcAft>
              <a:buClr>
                <a:schemeClr val="dk1"/>
              </a:buClr>
              <a:buSzPts val="1600"/>
              <a:buNone/>
              <a:defRPr sz="1600">
                <a:solidFill>
                  <a:schemeClr val="dk1"/>
                </a:solidFill>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Illustration 1" type="blank">
  <p:cSld name="BLANK">
    <p:spTree>
      <p:nvGrpSpPr>
        <p:cNvPr id="1" name="Shape 61"/>
        <p:cNvGrpSpPr/>
        <p:nvPr/>
      </p:nvGrpSpPr>
      <p:grpSpPr>
        <a:xfrm>
          <a:off x="0" y="0"/>
          <a:ext cx="0" cy="0"/>
          <a:chOff x="0" y="0"/>
          <a:chExt cx="0" cy="0"/>
        </a:xfrm>
      </p:grpSpPr>
      <p:sp>
        <p:nvSpPr>
          <p:cNvPr id="62" name="Google Shape;62;p10"/>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64" name="Google Shape;64;p10"/>
          <p:cNvPicPr preferRelativeResize="0"/>
          <p:nvPr/>
        </p:nvPicPr>
        <p:blipFill>
          <a:blip r:embed="rId2">
            <a:alphaModFix/>
          </a:blip>
          <a:stretch>
            <a:fillRect/>
          </a:stretch>
        </p:blipFill>
        <p:spPr>
          <a:xfrm>
            <a:off x="6146989" y="0"/>
            <a:ext cx="2996999" cy="43706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748950"/>
            <a:ext cx="4549500" cy="487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9pPr>
          </a:lstStyle>
          <a:p>
            <a:endParaRPr/>
          </a:p>
        </p:txBody>
      </p:sp>
      <p:sp>
        <p:nvSpPr>
          <p:cNvPr id="7" name="Google Shape;7;p1"/>
          <p:cNvSpPr txBox="1">
            <a:spLocks noGrp="1"/>
          </p:cNvSpPr>
          <p:nvPr>
            <p:ph type="body" idx="1"/>
          </p:nvPr>
        </p:nvSpPr>
        <p:spPr>
          <a:xfrm>
            <a:off x="855300" y="1506348"/>
            <a:ext cx="4549500" cy="3033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1pPr>
            <a:lvl2pPr marL="914400" lvl="1"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2pPr>
            <a:lvl3pPr marL="1371600" lvl="2"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3pPr>
            <a:lvl4pPr marL="1828800" lvl="3"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4pPr>
            <a:lvl5pPr marL="2286000" lvl="4"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5pPr>
            <a:lvl6pPr marL="2743200" lvl="5"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6pPr>
            <a:lvl7pPr marL="3200400" lvl="6"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7pPr>
            <a:lvl8pPr marL="3657600" lvl="7"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8pPr>
            <a:lvl9pPr marL="4114800" lvl="8" indent="-355600" rtl="0">
              <a:lnSpc>
                <a:spcPct val="115000"/>
              </a:lnSpc>
              <a:spcBef>
                <a:spcPts val="600"/>
              </a:spcBef>
              <a:spcAft>
                <a:spcPts val="600"/>
              </a:spcAft>
              <a:buClr>
                <a:schemeClr val="dk2"/>
              </a:buClr>
              <a:buSzPts val="2000"/>
              <a:buFont typeface="Inter-Regular"/>
              <a:buChar char="■"/>
              <a:defRPr sz="2000">
                <a:solidFill>
                  <a:schemeClr val="dk2"/>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200">
                <a:solidFill>
                  <a:schemeClr val="accent2"/>
                </a:solidFill>
                <a:latin typeface="Inter-Regular"/>
                <a:ea typeface="Inter-Regular"/>
                <a:cs typeface="Inter-Regular"/>
                <a:sym typeface="Inter-Regular"/>
              </a:defRPr>
            </a:lvl1pPr>
            <a:lvl2pPr lvl="1" algn="r" rtl="0">
              <a:buNone/>
              <a:defRPr sz="1200">
                <a:solidFill>
                  <a:schemeClr val="accent2"/>
                </a:solidFill>
                <a:latin typeface="Inter-Regular"/>
                <a:ea typeface="Inter-Regular"/>
                <a:cs typeface="Inter-Regular"/>
                <a:sym typeface="Inter-Regular"/>
              </a:defRPr>
            </a:lvl2pPr>
            <a:lvl3pPr lvl="2" algn="r" rtl="0">
              <a:buNone/>
              <a:defRPr sz="1200">
                <a:solidFill>
                  <a:schemeClr val="accent2"/>
                </a:solidFill>
                <a:latin typeface="Inter-Regular"/>
                <a:ea typeface="Inter-Regular"/>
                <a:cs typeface="Inter-Regular"/>
                <a:sym typeface="Inter-Regular"/>
              </a:defRPr>
            </a:lvl3pPr>
            <a:lvl4pPr lvl="3" algn="r" rtl="0">
              <a:buNone/>
              <a:defRPr sz="1200">
                <a:solidFill>
                  <a:schemeClr val="accent2"/>
                </a:solidFill>
                <a:latin typeface="Inter-Regular"/>
                <a:ea typeface="Inter-Regular"/>
                <a:cs typeface="Inter-Regular"/>
                <a:sym typeface="Inter-Regular"/>
              </a:defRPr>
            </a:lvl4pPr>
            <a:lvl5pPr lvl="4" algn="r" rtl="0">
              <a:buNone/>
              <a:defRPr sz="1200">
                <a:solidFill>
                  <a:schemeClr val="accent2"/>
                </a:solidFill>
                <a:latin typeface="Inter-Regular"/>
                <a:ea typeface="Inter-Regular"/>
                <a:cs typeface="Inter-Regular"/>
                <a:sym typeface="Inter-Regular"/>
              </a:defRPr>
            </a:lvl5pPr>
            <a:lvl6pPr lvl="5" algn="r" rtl="0">
              <a:buNone/>
              <a:defRPr sz="1200">
                <a:solidFill>
                  <a:schemeClr val="accent2"/>
                </a:solidFill>
                <a:latin typeface="Inter-Regular"/>
                <a:ea typeface="Inter-Regular"/>
                <a:cs typeface="Inter-Regular"/>
                <a:sym typeface="Inter-Regular"/>
              </a:defRPr>
            </a:lvl6pPr>
            <a:lvl7pPr lvl="6" algn="r" rtl="0">
              <a:buNone/>
              <a:defRPr sz="1200">
                <a:solidFill>
                  <a:schemeClr val="accent2"/>
                </a:solidFill>
                <a:latin typeface="Inter-Regular"/>
                <a:ea typeface="Inter-Regular"/>
                <a:cs typeface="Inter-Regular"/>
                <a:sym typeface="Inter-Regular"/>
              </a:defRPr>
            </a:lvl7pPr>
            <a:lvl8pPr lvl="7" algn="r" rtl="0">
              <a:buNone/>
              <a:defRPr sz="1200">
                <a:solidFill>
                  <a:schemeClr val="accent2"/>
                </a:solidFill>
                <a:latin typeface="Inter-Regular"/>
                <a:ea typeface="Inter-Regular"/>
                <a:cs typeface="Inter-Regular"/>
                <a:sym typeface="Inter-Regular"/>
              </a:defRPr>
            </a:lvl8pPr>
            <a:lvl9pPr lvl="8" algn="r" rtl="0">
              <a:buNone/>
              <a:defRPr sz="1200">
                <a:solidFill>
                  <a:schemeClr val="accent2"/>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hyperlink" Target="https://www.respectability.org/inclusive-philanthropy/how-to-include-people-with-disabilities/" TargetMode="External"/><Relationship Id="rId13" Type="http://schemas.openxmlformats.org/officeDocument/2006/relationships/hyperlink" Target="https://www.diversitybestpractices.com/12-organizations-for-people-with-disabilities-you-should-know" TargetMode="External"/><Relationship Id="rId3" Type="http://schemas.openxmlformats.org/officeDocument/2006/relationships/hyperlink" Target="https://business.tutsplus.com/articles/make-workplace-accessible-inclusive-for-disabled--cms-34228" TargetMode="External"/><Relationship Id="rId7" Type="http://schemas.openxmlformats.org/officeDocument/2006/relationships/hyperlink" Target="https://riseservicesinc.org/barriers-to-employment-for-adults-with-disabilities/" TargetMode="External"/><Relationship Id="rId12" Type="http://schemas.openxmlformats.org/officeDocument/2006/relationships/hyperlink" Target="https://www.insider.com/challenges-for-people-with-disabilities-who-have-office-jobs-2019-8" TargetMode="External"/><Relationship Id="rId17" Type="http://schemas.openxmlformats.org/officeDocument/2006/relationships/hyperlink" Target="https://www.hrdive.com/news/ada-prohibits-covid-19-antibody-tests-eeoc-says/580363/" TargetMode="External"/><Relationship Id="rId2" Type="http://schemas.openxmlformats.org/officeDocument/2006/relationships/notesSlide" Target="../notesSlides/notesSlide21.xml"/><Relationship Id="rId16" Type="http://schemas.openxmlformats.org/officeDocument/2006/relationships/hyperlink" Target="https://adata.org/guide/ada-national-network-disability-law-handbook" TargetMode="External"/><Relationship Id="rId1" Type="http://schemas.openxmlformats.org/officeDocument/2006/relationships/slideLayout" Target="../slideLayouts/slideLayout13.xml"/><Relationship Id="rId6" Type="http://schemas.openxmlformats.org/officeDocument/2006/relationships/hyperlink" Target="https://www.dol.gov/odep/pubs/fact/laws.htm" TargetMode="External"/><Relationship Id="rId11" Type="http://schemas.openxmlformats.org/officeDocument/2006/relationships/hyperlink" Target="https://www.lsnjlaw.org/Disability/NJLaw-Against-Discrimination/Pages/NJLAD.aspx" TargetMode="External"/><Relationship Id="rId5" Type="http://schemas.openxmlformats.org/officeDocument/2006/relationships/hyperlink" Target="https://askearn.org/training-center/inclusionwork-trainings-webinars/" TargetMode="External"/><Relationship Id="rId15" Type="http://schemas.openxmlformats.org/officeDocument/2006/relationships/hyperlink" Target="https://oiglobalpartners.com/8-qualities-employees-desire-most-from-their-company/" TargetMode="External"/><Relationship Id="rId10" Type="http://schemas.openxmlformats.org/officeDocument/2006/relationships/hyperlink" Target="https://resourcingedge.com/compliance/how-to-make-workplace-more-inclusive-people-with-disabilities/" TargetMode="External"/><Relationship Id="rId4" Type="http://schemas.openxmlformats.org/officeDocument/2006/relationships/hyperlink" Target="https://www.disabilityscoop.com/2019/10/15/walmart-faulted-ada-discrimination-case/27308/" TargetMode="External"/><Relationship Id="rId9" Type="http://schemas.openxmlformats.org/officeDocument/2006/relationships/hyperlink" Target="https://www.hrhub.com/doc/jury-awards-record-13-million-in-disability-d-0001" TargetMode="External"/><Relationship Id="rId14" Type="http://schemas.openxmlformats.org/officeDocument/2006/relationships/hyperlink" Target="https://www.forbes.com/sites/andrewpulrang/2019/11/04/how-to-make-workplaces-more-welcoming-for-employees-with-disabilitie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Physical and Mental Abilities</a:t>
            </a:r>
            <a:endParaRPr/>
          </a:p>
          <a:p>
            <a:pPr marL="0" lvl="0" indent="0" algn="l" rtl="0">
              <a:spcBef>
                <a:spcPts val="0"/>
              </a:spcBef>
              <a:spcAft>
                <a:spcPts val="0"/>
              </a:spcAft>
              <a:buNone/>
            </a:pPr>
            <a:endParaRPr/>
          </a:p>
          <a:p>
            <a:pPr marL="0" lvl="0" indent="0" algn="l" rtl="0">
              <a:spcBef>
                <a:spcPts val="0"/>
              </a:spcBef>
              <a:spcAft>
                <a:spcPts val="0"/>
              </a:spcAft>
              <a:buNone/>
            </a:pPr>
            <a:r>
              <a:rPr lang="en" sz="1800"/>
              <a:t>By: Viviane Racine, Emilomon Ehimen, Dorathy O Emmanuel-Dike</a:t>
            </a:r>
            <a:endParaRPr sz="1800"/>
          </a:p>
        </p:txBody>
      </p:sp>
      <p:sp>
        <p:nvSpPr>
          <p:cNvPr id="82" name="Google Shape;82;p1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Legal Protection &amp; Allies</a:t>
            </a:r>
            <a:endParaRPr/>
          </a:p>
        </p:txBody>
      </p:sp>
      <p:sp>
        <p:nvSpPr>
          <p:cNvPr id="151" name="Google Shape;151;p2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Laws &amp; Accepted Policies</a:t>
            </a:r>
            <a:endParaRPr/>
          </a:p>
        </p:txBody>
      </p:sp>
      <p:sp>
        <p:nvSpPr>
          <p:cNvPr id="158" name="Google Shape;158;p25"/>
          <p:cNvSpPr txBox="1">
            <a:spLocks noGrp="1"/>
          </p:cNvSpPr>
          <p:nvPr>
            <p:ph type="body" idx="4294967295"/>
          </p:nvPr>
        </p:nvSpPr>
        <p:spPr>
          <a:xfrm>
            <a:off x="337600" y="1157200"/>
            <a:ext cx="8126700" cy="3408900"/>
          </a:xfrm>
          <a:prstGeom prst="rect">
            <a:avLst/>
          </a:prstGeom>
        </p:spPr>
        <p:txBody>
          <a:bodyPr spcFirstLastPara="1" wrap="square" lIns="0" tIns="0" rIns="0" bIns="0" anchor="t" anchorCtr="0">
            <a:noAutofit/>
          </a:bodyPr>
          <a:lstStyle/>
          <a:p>
            <a:pPr marL="914400" lvl="0" indent="0" algn="l"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National Laws Associated with Disabilities</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Americans with Disabilities Act or ADA</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US Rehabilitation Act of 1973, Section 503</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Workforce Innovation and Opportunity Act, Section 188</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Vietnam Era Veterans’ Readjustment Assistance Act</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Civil Service Reform Act</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Executive Order 13548</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National Disability Employment Awareness Month.</a:t>
            </a:r>
            <a:endParaRPr sz="1800">
              <a:solidFill>
                <a:srgbClr val="000000"/>
              </a:solidFill>
              <a:latin typeface="Times New Roman"/>
              <a:ea typeface="Times New Roman"/>
              <a:cs typeface="Times New Roman"/>
              <a:sym typeface="Times New Roman"/>
            </a:endParaRPr>
          </a:p>
          <a:p>
            <a:pPr marL="457200" lvl="0" indent="0" algn="l" rtl="0">
              <a:lnSpc>
                <a:spcPct val="100000"/>
              </a:lnSpc>
              <a:spcBef>
                <a:spcPts val="600"/>
              </a:spcBef>
              <a:spcAft>
                <a:spcPts val="600"/>
              </a:spcAft>
              <a:buNone/>
            </a:pPr>
            <a:endParaRPr sz="1400">
              <a:solidFill>
                <a:srgbClr val="000000"/>
              </a:solidFill>
              <a:latin typeface="Times New Roman"/>
              <a:ea typeface="Times New Roman"/>
              <a:cs typeface="Times New Roman"/>
              <a:sym typeface="Times New Roman"/>
            </a:endParaRPr>
          </a:p>
        </p:txBody>
      </p:sp>
      <p:sp>
        <p:nvSpPr>
          <p:cNvPr id="159" name="Google Shape;159;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11</a:t>
            </a:r>
            <a:endParaRPr/>
          </a:p>
        </p:txBody>
      </p:sp>
      <p:pic>
        <p:nvPicPr>
          <p:cNvPr id="160" name="Google Shape;160;p25"/>
          <p:cNvPicPr preferRelativeResize="0"/>
          <p:nvPr/>
        </p:nvPicPr>
        <p:blipFill>
          <a:blip r:embed="rId3">
            <a:alphaModFix/>
          </a:blip>
          <a:stretch>
            <a:fillRect/>
          </a:stretch>
        </p:blipFill>
        <p:spPr>
          <a:xfrm>
            <a:off x="6588688" y="2587013"/>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Laws &amp; Accepted Policies</a:t>
            </a:r>
            <a:endParaRPr/>
          </a:p>
        </p:txBody>
      </p:sp>
      <p:sp>
        <p:nvSpPr>
          <p:cNvPr id="167" name="Google Shape;167;p26"/>
          <p:cNvSpPr txBox="1">
            <a:spLocks noGrp="1"/>
          </p:cNvSpPr>
          <p:nvPr>
            <p:ph type="body" idx="4294967295"/>
          </p:nvPr>
        </p:nvSpPr>
        <p:spPr>
          <a:xfrm>
            <a:off x="0" y="1042100"/>
            <a:ext cx="8109300" cy="3819000"/>
          </a:xfrm>
          <a:prstGeom prst="rect">
            <a:avLst/>
          </a:prstGeom>
        </p:spPr>
        <p:txBody>
          <a:bodyPr spcFirstLastPara="1" wrap="square" lIns="0" tIns="0" rIns="0" bIns="0" anchor="t" anchorCtr="0">
            <a:noAutofit/>
          </a:bodyPr>
          <a:lstStyle/>
          <a:p>
            <a:pPr marL="914400" lvl="0" indent="0" algn="l"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New Jersey Laws Associated with Disabilities</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New Jersey Law Against Discrimination(NJLAD)</a:t>
            </a:r>
            <a:endParaRPr sz="1800">
              <a:solidFill>
                <a:srgbClr val="000000"/>
              </a:solidFill>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r>
              <a:rPr lang="en" sz="1400">
                <a:solidFill>
                  <a:srgbClr val="000000"/>
                </a:solidFill>
                <a:latin typeface="Times New Roman"/>
                <a:ea typeface="Times New Roman"/>
                <a:cs typeface="Times New Roman"/>
                <a:sym typeface="Times New Roman"/>
              </a:rPr>
              <a:t>Protects employees and job applicants from disability discrimination.</a:t>
            </a:r>
            <a:endParaRPr sz="1400">
              <a:solidFill>
                <a:srgbClr val="000000"/>
              </a:solidFill>
              <a:latin typeface="Times New Roman"/>
              <a:ea typeface="Times New Roman"/>
              <a:cs typeface="Times New Roman"/>
              <a:sym typeface="Times New Roman"/>
            </a:endParaRPr>
          </a:p>
          <a:p>
            <a:pPr marL="0" lvl="0" indent="457200" algn="l" rtl="0">
              <a:spcBef>
                <a:spcPts val="600"/>
              </a:spcBef>
              <a:spcAft>
                <a:spcPts val="0"/>
              </a:spcAft>
              <a:buNone/>
            </a:pPr>
            <a:r>
              <a:rPr lang="en" sz="1400">
                <a:solidFill>
                  <a:srgbClr val="000000"/>
                </a:solidFill>
                <a:latin typeface="Times New Roman"/>
                <a:ea typeface="Times New Roman"/>
                <a:cs typeface="Times New Roman"/>
                <a:sym typeface="Times New Roman"/>
              </a:rPr>
              <a:t>Disability under NJLAD includes: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Physical disability, infirmity, malformation, or disfigurement.</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Physical illness or diseases.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Paralysis, amputation, epilepsy, visual/hearing impairment, speech impediments, AIDS, HIV infection, and blood traits.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Mental impairments such ass: Mental, psychological, or development disability that either </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Prevents the normal exercise of any bodily or mental functions </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Can be proved by clinical or diagnostic tests.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Employment First</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policies prioritizes employment as the first and preferred option for working-age people with disabilities, regardless of the complexity of the impairment.</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l" rtl="0">
              <a:lnSpc>
                <a:spcPct val="100000"/>
              </a:lnSpc>
              <a:spcBef>
                <a:spcPts val="600"/>
              </a:spcBef>
              <a:spcAft>
                <a:spcPts val="600"/>
              </a:spcAft>
              <a:buNone/>
            </a:pPr>
            <a:endParaRPr sz="1600">
              <a:solidFill>
                <a:srgbClr val="000000"/>
              </a:solidFill>
              <a:latin typeface="Times New Roman"/>
              <a:ea typeface="Times New Roman"/>
              <a:cs typeface="Times New Roman"/>
              <a:sym typeface="Times New Roman"/>
            </a:endParaRPr>
          </a:p>
        </p:txBody>
      </p:sp>
      <p:sp>
        <p:nvSpPr>
          <p:cNvPr id="168" name="Google Shape;168;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12</a:t>
            </a:r>
            <a:endParaRPr/>
          </a:p>
        </p:txBody>
      </p:sp>
      <p:pic>
        <p:nvPicPr>
          <p:cNvPr id="169" name="Google Shape;169;p26"/>
          <p:cNvPicPr preferRelativeResize="0"/>
          <p:nvPr/>
        </p:nvPicPr>
        <p:blipFill>
          <a:blip r:embed="rId3">
            <a:alphaModFix/>
          </a:blip>
          <a:stretch>
            <a:fillRect/>
          </a:stretch>
        </p:blipFill>
        <p:spPr>
          <a:xfrm>
            <a:off x="5664725" y="57475"/>
            <a:ext cx="3479275" cy="262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3"/>
        <p:cNvGrpSpPr/>
        <p:nvPr/>
      </p:nvGrpSpPr>
      <p:grpSpPr>
        <a:xfrm>
          <a:off x="0" y="0"/>
          <a:ext cx="0" cy="0"/>
          <a:chOff x="0" y="0"/>
          <a:chExt cx="0" cy="0"/>
        </a:xfrm>
      </p:grpSpPr>
      <p:sp>
        <p:nvSpPr>
          <p:cNvPr id="174" name="Google Shape;174;p27"/>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txBox="1">
            <a:spLocks noGrp="1"/>
          </p:cNvSpPr>
          <p:nvPr>
            <p:ph type="ctrTitle" idx="4294967295"/>
          </p:nvPr>
        </p:nvSpPr>
        <p:spPr>
          <a:xfrm>
            <a:off x="593550" y="106375"/>
            <a:ext cx="7424700" cy="76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Advocacy Groups</a:t>
            </a:r>
            <a:endParaRPr sz="3000"/>
          </a:p>
        </p:txBody>
      </p:sp>
      <p:sp>
        <p:nvSpPr>
          <p:cNvPr id="176" name="Google Shape;176;p27"/>
          <p:cNvSpPr txBox="1">
            <a:spLocks noGrp="1"/>
          </p:cNvSpPr>
          <p:nvPr>
            <p:ph type="subTitle" idx="4294967295"/>
          </p:nvPr>
        </p:nvSpPr>
        <p:spPr>
          <a:xfrm>
            <a:off x="632000" y="872875"/>
            <a:ext cx="8048400" cy="3552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a:solidFill>
                <a:srgbClr val="000000"/>
              </a:solidFill>
              <a:latin typeface="Times New Roman"/>
              <a:ea typeface="Times New Roman"/>
              <a:cs typeface="Times New Roman"/>
              <a:sym typeface="Times New Roman"/>
            </a:endParaRPr>
          </a:p>
          <a:p>
            <a:pPr marL="457200" lvl="0" indent="-355600" algn="l" rtl="0">
              <a:spcBef>
                <a:spcPts val="60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American Association of People with Disabilities (AAPD)</a:t>
            </a:r>
            <a:endParaRPr>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 National Organization on Disability (NOD)</a:t>
            </a:r>
            <a:endParaRPr>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The Arc</a:t>
            </a:r>
            <a:endParaRPr>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Employer Assistance and Resource Network on Disability &amp; Inclusion (EARN)</a:t>
            </a:r>
            <a:endParaRPr>
              <a:solidFill>
                <a:srgbClr val="000000"/>
              </a:solidFill>
              <a:latin typeface="Times New Roman"/>
              <a:ea typeface="Times New Roman"/>
              <a:cs typeface="Times New Roman"/>
              <a:sym typeface="Times New Roman"/>
            </a:endParaRPr>
          </a:p>
        </p:txBody>
      </p:sp>
      <p:sp>
        <p:nvSpPr>
          <p:cNvPr id="177" name="Google Shape;177;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13</a:t>
            </a:r>
            <a:endParaRPr/>
          </a:p>
        </p:txBody>
      </p:sp>
      <p:pic>
        <p:nvPicPr>
          <p:cNvPr id="178" name="Google Shape;178;p27"/>
          <p:cNvPicPr preferRelativeResize="0"/>
          <p:nvPr/>
        </p:nvPicPr>
        <p:blipFill>
          <a:blip r:embed="rId3">
            <a:alphaModFix/>
          </a:blip>
          <a:stretch>
            <a:fillRect/>
          </a:stretch>
        </p:blipFill>
        <p:spPr>
          <a:xfrm>
            <a:off x="711675" y="872873"/>
            <a:ext cx="2181901" cy="1174875"/>
          </a:xfrm>
          <a:prstGeom prst="rect">
            <a:avLst/>
          </a:prstGeom>
          <a:noFill/>
          <a:ln>
            <a:noFill/>
          </a:ln>
        </p:spPr>
      </p:pic>
      <p:pic>
        <p:nvPicPr>
          <p:cNvPr id="179" name="Google Shape;179;p27"/>
          <p:cNvPicPr preferRelativeResize="0"/>
          <p:nvPr/>
        </p:nvPicPr>
        <p:blipFill>
          <a:blip r:embed="rId4">
            <a:alphaModFix/>
          </a:blip>
          <a:stretch>
            <a:fillRect/>
          </a:stretch>
        </p:blipFill>
        <p:spPr>
          <a:xfrm>
            <a:off x="5097000" y="250450"/>
            <a:ext cx="3486150" cy="1371600"/>
          </a:xfrm>
          <a:prstGeom prst="rect">
            <a:avLst/>
          </a:prstGeom>
          <a:noFill/>
          <a:ln>
            <a:noFill/>
          </a:ln>
        </p:spPr>
      </p:pic>
      <p:pic>
        <p:nvPicPr>
          <p:cNvPr id="180" name="Google Shape;180;p27"/>
          <p:cNvPicPr preferRelativeResize="0"/>
          <p:nvPr/>
        </p:nvPicPr>
        <p:blipFill>
          <a:blip r:embed="rId5">
            <a:alphaModFix/>
          </a:blip>
          <a:stretch>
            <a:fillRect/>
          </a:stretch>
        </p:blipFill>
        <p:spPr>
          <a:xfrm>
            <a:off x="7496332" y="2331500"/>
            <a:ext cx="1456743" cy="155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Today’s Workplace</a:t>
            </a:r>
            <a:endParaRPr/>
          </a:p>
        </p:txBody>
      </p:sp>
      <p:sp>
        <p:nvSpPr>
          <p:cNvPr id="186" name="Google Shape;186;p2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Do Employees Desire &amp; Need?</a:t>
            </a:r>
            <a:endParaRPr/>
          </a:p>
        </p:txBody>
      </p:sp>
      <p:sp>
        <p:nvSpPr>
          <p:cNvPr id="193" name="Google Shape;193;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15</a:t>
            </a:r>
            <a:endParaRPr/>
          </a:p>
        </p:txBody>
      </p:sp>
      <p:sp>
        <p:nvSpPr>
          <p:cNvPr id="194" name="Google Shape;194;p29"/>
          <p:cNvSpPr txBox="1"/>
          <p:nvPr/>
        </p:nvSpPr>
        <p:spPr>
          <a:xfrm>
            <a:off x="1043775" y="859500"/>
            <a:ext cx="4674300" cy="29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800" b="1"/>
          </a:p>
          <a:p>
            <a:pPr marL="457200" lvl="0" indent="-342900" algn="l" rtl="0">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Elimination of Workplace Discrimination.</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Equal Opportunity Employment for disabled employees.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Drive for inclusion right culture.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Community Engagement/ Support Groups.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Flexible schedule due to one's disability </a:t>
            </a:r>
            <a:endParaRPr sz="1800">
              <a:latin typeface="Times New Roman"/>
              <a:ea typeface="Times New Roman"/>
              <a:cs typeface="Times New Roman"/>
              <a:sym typeface="Times New Roman"/>
            </a:endParaRPr>
          </a:p>
        </p:txBody>
      </p:sp>
      <p:sp>
        <p:nvSpPr>
          <p:cNvPr id="195" name="Google Shape;195;p29"/>
          <p:cNvSpPr txBox="1"/>
          <p:nvPr/>
        </p:nvSpPr>
        <p:spPr>
          <a:xfrm>
            <a:off x="8376950" y="946600"/>
            <a:ext cx="188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Regular"/>
                <a:ea typeface="Inter-Regular"/>
                <a:cs typeface="Inter-Regular"/>
                <a:sym typeface="Inter-Regular"/>
              </a:rPr>
              <a:t> </a:t>
            </a:r>
            <a:endParaRPr>
              <a:latin typeface="Inter-Regular"/>
              <a:ea typeface="Inter-Regular"/>
              <a:cs typeface="Inter-Regular"/>
              <a:sym typeface="Inter-Regular"/>
            </a:endParaRPr>
          </a:p>
        </p:txBody>
      </p:sp>
      <p:pic>
        <p:nvPicPr>
          <p:cNvPr id="196" name="Google Shape;196;p29"/>
          <p:cNvPicPr preferRelativeResize="0"/>
          <p:nvPr/>
        </p:nvPicPr>
        <p:blipFill>
          <a:blip r:embed="rId3">
            <a:alphaModFix/>
          </a:blip>
          <a:stretch>
            <a:fillRect/>
          </a:stretch>
        </p:blipFill>
        <p:spPr>
          <a:xfrm>
            <a:off x="5718075" y="2347800"/>
            <a:ext cx="3241825" cy="200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99275" y="164625"/>
            <a:ext cx="7885500" cy="69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Institutional &amp;/or Interpersonal Opportunities for Equity &amp; Inclusion</a:t>
            </a:r>
            <a:r>
              <a:rPr lang="en"/>
              <a:t> </a:t>
            </a:r>
            <a:endParaRPr/>
          </a:p>
        </p:txBody>
      </p:sp>
      <p:sp>
        <p:nvSpPr>
          <p:cNvPr id="202" name="Google Shape;202;p30"/>
          <p:cNvSpPr txBox="1">
            <a:spLocks noGrp="1"/>
          </p:cNvSpPr>
          <p:nvPr>
            <p:ph type="body" idx="1"/>
          </p:nvPr>
        </p:nvSpPr>
        <p:spPr>
          <a:xfrm>
            <a:off x="176075" y="1180875"/>
            <a:ext cx="5070000" cy="3962700"/>
          </a:xfrm>
          <a:prstGeom prst="rect">
            <a:avLst/>
          </a:prstGeom>
        </p:spPr>
        <p:txBody>
          <a:bodyPr spcFirstLastPara="1" wrap="square" lIns="0" tIns="0" rIns="0" bIns="0" anchor="t" anchorCtr="0">
            <a:noAutofit/>
          </a:bodyPr>
          <a:lstStyle/>
          <a:p>
            <a:pPr marL="457200" lvl="0" indent="-317500" algn="l" rtl="0">
              <a:spcBef>
                <a:spcPts val="60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Institutional Opportunities for Equity &amp; Inclusion</a:t>
            </a:r>
            <a:endParaRPr sz="1400" b="1">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Train Staffs and Managers on Accessibility, Disability Rights, Discrimination issues and Inclusive Behavior at workplace.</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Review recruiting and interview process for accessibility resourcing.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Removing Physical Barriers.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Provide Assistive Technology and Special Equipment.</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Provide Reasonable Accommodation such as flexible hours and remote work.</a:t>
            </a:r>
            <a:endParaRPr sz="1400" b="1">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Interpersonal Opportunities for Equity &amp; Inclusion</a:t>
            </a:r>
            <a:endParaRPr sz="1400" b="1">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Encourage employees to keep an open dialogue.</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Deal with gossip and insulting comments related to employees’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Advocating and support groups.</a:t>
            </a:r>
            <a:endParaRPr sz="14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1200" b="1">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1200" b="1">
              <a:solidFill>
                <a:srgbClr val="000000"/>
              </a:solidFill>
              <a:latin typeface="Times New Roman"/>
              <a:ea typeface="Times New Roman"/>
              <a:cs typeface="Times New Roman"/>
              <a:sym typeface="Times New Roman"/>
            </a:endParaRPr>
          </a:p>
          <a:p>
            <a:pPr marL="457200" lvl="0" indent="0" algn="l" rtl="0">
              <a:spcBef>
                <a:spcPts val="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1100">
              <a:solidFill>
                <a:srgbClr val="000000"/>
              </a:solidFill>
              <a:latin typeface="Calibri"/>
              <a:ea typeface="Calibri"/>
              <a:cs typeface="Calibri"/>
              <a:sym typeface="Calibri"/>
            </a:endParaRPr>
          </a:p>
          <a:p>
            <a:pPr marL="0" lvl="0" indent="0" algn="l" rtl="0">
              <a:spcBef>
                <a:spcPts val="600"/>
              </a:spcBef>
              <a:spcAft>
                <a:spcPts val="600"/>
              </a:spcAft>
              <a:buNone/>
            </a:pPr>
            <a:endParaRPr sz="1100">
              <a:solidFill>
                <a:srgbClr val="000000"/>
              </a:solidFill>
              <a:latin typeface="Calibri"/>
              <a:ea typeface="Calibri"/>
              <a:cs typeface="Calibri"/>
              <a:sym typeface="Calibri"/>
            </a:endParaRPr>
          </a:p>
        </p:txBody>
      </p:sp>
      <p:sp>
        <p:nvSpPr>
          <p:cNvPr id="203" name="Google Shape;203;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ctrTitle"/>
          </p:nvPr>
        </p:nvSpPr>
        <p:spPr>
          <a:xfrm>
            <a:off x="685800" y="857350"/>
            <a:ext cx="3942300" cy="271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Interesting Facts About This Dimension </a:t>
            </a:r>
            <a:endParaRPr/>
          </a:p>
        </p:txBody>
      </p:sp>
      <p:sp>
        <p:nvSpPr>
          <p:cNvPr id="209" name="Google Shape;209;p3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Overview</a:t>
            </a:r>
            <a:endParaRPr/>
          </a:p>
        </p:txBody>
      </p:sp>
      <p:sp>
        <p:nvSpPr>
          <p:cNvPr id="216" name="Google Shape;216;p32"/>
          <p:cNvSpPr txBox="1">
            <a:spLocks noGrp="1"/>
          </p:cNvSpPr>
          <p:nvPr>
            <p:ph type="body" idx="4294967295"/>
          </p:nvPr>
        </p:nvSpPr>
        <p:spPr>
          <a:xfrm>
            <a:off x="345300" y="880425"/>
            <a:ext cx="8126700" cy="4186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a:solidFill>
                  <a:srgbClr val="000000"/>
                </a:solidFill>
                <a:latin typeface="Times New Roman"/>
                <a:ea typeface="Times New Roman"/>
                <a:cs typeface="Times New Roman"/>
                <a:sym typeface="Times New Roman"/>
              </a:rPr>
              <a:t>Subtopic: Managing Disabilities in Workplaces.</a:t>
            </a:r>
            <a:endParaRPr sz="2800">
              <a:solidFill>
                <a:srgbClr val="000000"/>
              </a:solidFill>
              <a:latin typeface="Times New Roman"/>
              <a:ea typeface="Times New Roman"/>
              <a:cs typeface="Times New Roman"/>
              <a:sym typeface="Times New Roman"/>
            </a:endParaRPr>
          </a:p>
          <a:p>
            <a:pPr marL="457200" lvl="0" indent="-317500" algn="l" rtl="0">
              <a:spcBef>
                <a:spcPts val="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Social stereotypes that people with disabilities are not able to live normal lives should be avoided.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is difficult to determine the most common barriers to employment for people with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Reasonable accommodation should be provided to employees with disabilities by employers except proven that it would require significant difficulty.</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American with Disabilities Act of 1990 prohibits discrimination in employment against a qualified individual with a disability.  </a:t>
            </a:r>
            <a:endParaRPr sz="14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400">
                <a:solidFill>
                  <a:srgbClr val="000000"/>
                </a:solidFill>
                <a:latin typeface="Times New Roman"/>
                <a:ea typeface="Times New Roman"/>
                <a:cs typeface="Times New Roman"/>
                <a:sym typeface="Times New Roman"/>
              </a:rPr>
              <a:t>Beside being ADA compliant, employers can create ways to make workplaces more welcoming and productive for employees with disabilities.</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lvl="0" indent="0" algn="l" rtl="0">
              <a:spcBef>
                <a:spcPts val="600"/>
              </a:spcBef>
              <a:spcAft>
                <a:spcPts val="600"/>
              </a:spcAft>
              <a:buNone/>
            </a:pPr>
            <a:endParaRPr>
              <a:solidFill>
                <a:srgbClr val="000000"/>
              </a:solidFill>
              <a:latin typeface="Times New Roman"/>
              <a:ea typeface="Times New Roman"/>
              <a:cs typeface="Times New Roman"/>
              <a:sym typeface="Times New Roman"/>
            </a:endParaRPr>
          </a:p>
        </p:txBody>
      </p:sp>
      <p:sp>
        <p:nvSpPr>
          <p:cNvPr id="217" name="Google Shape;217;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223" name="Google Shape;223;p33"/>
          <p:cNvSpPr txBox="1">
            <a:spLocks noGrp="1"/>
          </p:cNvSpPr>
          <p:nvPr>
            <p:ph type="title"/>
          </p:nvPr>
        </p:nvSpPr>
        <p:spPr>
          <a:xfrm>
            <a:off x="144200" y="88525"/>
            <a:ext cx="5643300" cy="406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sz="3400"/>
          </a:p>
          <a:p>
            <a:pPr marL="0" lvl="0" indent="0" algn="l" rtl="0">
              <a:spcBef>
                <a:spcPts val="0"/>
              </a:spcBef>
              <a:spcAft>
                <a:spcPts val="0"/>
              </a:spcAft>
              <a:buNone/>
            </a:pPr>
            <a:endParaRPr sz="3400"/>
          </a:p>
          <a:p>
            <a:pPr marL="0" lvl="0" indent="457200" algn="l" rtl="0">
              <a:spcBef>
                <a:spcPts val="0"/>
              </a:spcBef>
              <a:spcAft>
                <a:spcPts val="0"/>
              </a:spcAft>
              <a:buNone/>
            </a:pPr>
            <a:r>
              <a:rPr lang="en" sz="3400">
                <a:solidFill>
                  <a:srgbClr val="000000"/>
                </a:solidFill>
              </a:rPr>
              <a:t>Overview</a:t>
            </a:r>
            <a:endParaRPr sz="3400">
              <a:solidFill>
                <a:srgbClr val="000000"/>
              </a:solidFill>
            </a:endParaRPr>
          </a:p>
          <a:p>
            <a:pPr marL="0" lvl="0" indent="0" algn="l" rtl="0">
              <a:spcBef>
                <a:spcPts val="0"/>
              </a:spcBef>
              <a:spcAft>
                <a:spcPts val="0"/>
              </a:spcAft>
              <a:buNone/>
            </a:pPr>
            <a:r>
              <a:rPr lang="en" sz="2400">
                <a:solidFill>
                  <a:srgbClr val="000000"/>
                </a:solidFill>
                <a:latin typeface="Times New Roman"/>
                <a:ea typeface="Times New Roman"/>
                <a:cs typeface="Times New Roman"/>
                <a:sym typeface="Times New Roman"/>
              </a:rPr>
              <a:t>Managing Disabilities in Workplaces</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Diversity in Disability.</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Diversity is an important part of a company's diversity and inclusion, since it </a:t>
            </a:r>
            <a:r>
              <a:rPr lang="en" sz="1400">
                <a:solidFill>
                  <a:srgbClr val="000000"/>
                </a:solidFill>
                <a:highlight>
                  <a:srgbClr val="FFFFFF"/>
                </a:highlight>
                <a:latin typeface="Times New Roman"/>
                <a:ea typeface="Times New Roman"/>
                <a:cs typeface="Times New Roman"/>
                <a:sym typeface="Times New Roman"/>
              </a:rPr>
              <a:t>involves all individuals' unique attributes and experiences such as ethnicity, gender, age, and disability. Since disability is a part of diversity, organizations can benefit by taking steps to ensure people with disabilities are represented in their workforce in other to have a competitive edge.</a:t>
            </a:r>
            <a:endParaRPr sz="140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400">
                <a:solidFill>
                  <a:srgbClr val="000000"/>
                </a:solidFill>
                <a:latin typeface="Times New Roman"/>
                <a:ea typeface="Times New Roman"/>
                <a:cs typeface="Times New Roman"/>
                <a:sym typeface="Times New Roman"/>
              </a:rPr>
              <a:t>Building an Inclusive Culture</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Organizations that value and respect each person for their individual differences and experiences benefit from the diverse perspective of employees including employees with disabilities.</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748425" y="143075"/>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We Didn’t Know</a:t>
            </a:r>
            <a:endParaRPr/>
          </a:p>
        </p:txBody>
      </p:sp>
      <p:sp>
        <p:nvSpPr>
          <p:cNvPr id="88" name="Google Shape;88;p16"/>
          <p:cNvSpPr txBox="1">
            <a:spLocks noGrp="1"/>
          </p:cNvSpPr>
          <p:nvPr>
            <p:ph type="body" idx="1"/>
          </p:nvPr>
        </p:nvSpPr>
        <p:spPr>
          <a:xfrm>
            <a:off x="406725" y="565800"/>
            <a:ext cx="4891200" cy="4577700"/>
          </a:xfrm>
          <a:prstGeom prst="rect">
            <a:avLst/>
          </a:prstGeom>
        </p:spPr>
        <p:txBody>
          <a:bodyPr spcFirstLastPara="1" wrap="square" lIns="0" tIns="0" rIns="0" bIns="0" anchor="t" anchorCtr="0">
            <a:noAutofit/>
          </a:bodyPr>
          <a:lstStyle/>
          <a:p>
            <a:pPr marL="457200" lvl="0" indent="-304800" algn="l" rtl="0">
              <a:spcBef>
                <a:spcPts val="6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Someone who has a mental health illness falls under disability (Viviane Racine)</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There are many advocacy groups for people with disabilities whether it is related to sports, business, family &amp; social services, etc (Viviane Racine)</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People with disabilities are the world’s largest minority groups. (Emilomon)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law places strict limits on employers when it comes to asking job applicants to answer medical questions, take a medical exam, or identify a disability. (Emilomon)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Not every disability is visible. There are invisible or hidden disabilities. (Emilomon)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accessible icon is meant to reduce stigma through the image being active. (Emilomon).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Someone with serious disabling condition that prevent him or her from working is eligible for aids.(Dorathy)</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“Disability” is a legal term rather than a medical one.(Dorathy Emmanuel-dike).</a:t>
            </a:r>
            <a:endParaRPr sz="1200">
              <a:solidFill>
                <a:srgbClr val="000000"/>
              </a:solidFill>
              <a:latin typeface="Times New Roman"/>
              <a:ea typeface="Times New Roman"/>
              <a:cs typeface="Times New Roman"/>
              <a:sym typeface="Times New Roman"/>
            </a:endParaRPr>
          </a:p>
        </p:txBody>
      </p:sp>
      <p:sp>
        <p:nvSpPr>
          <p:cNvPr id="89" name="Google Shape;89;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Thoughts in Relation to this Topic</a:t>
            </a:r>
            <a:endParaRPr/>
          </a:p>
        </p:txBody>
      </p:sp>
      <p:sp>
        <p:nvSpPr>
          <p:cNvPr id="230" name="Google Shape;230;p34"/>
          <p:cNvSpPr txBox="1">
            <a:spLocks noGrp="1"/>
          </p:cNvSpPr>
          <p:nvPr>
            <p:ph type="body" idx="4294967295"/>
          </p:nvPr>
        </p:nvSpPr>
        <p:spPr>
          <a:xfrm>
            <a:off x="345300" y="880425"/>
            <a:ext cx="8126700" cy="41868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Americans with Disabilities Act (ADA) covers only employers with 15 or more employees which implies that employees with disabilities in small business with less than 15 employees can be discriminated against, since such anti-discrimination laws do not cover them. There is still a long road ahead for ensuring every disabled American has the same opportunities and chances at success as non-disabled counterparts.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People with disabilities make up the largest minority group in America, yet they are too often the least accounted for when it comes to equal rights and anti-discrimination practices. More laws need to be enacted to help potential employees with disabilities, instead of adopting policies that further widen the gap.</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If organizations allow misperceptions of accommodation costs to prevent them from considering an individual with a disability, they might be missing some opportunities that the individual can bring.</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When businesses hire people with disability, they may be showing this minority groups of individuals that they care about their needs.</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600"/>
              </a:spcBef>
              <a:spcAft>
                <a:spcPts val="600"/>
              </a:spcAft>
              <a:buNone/>
            </a:pPr>
            <a:endParaRPr sz="1500">
              <a:solidFill>
                <a:schemeClr val="accent2"/>
              </a:solidFill>
              <a:latin typeface="Times New Roman"/>
              <a:ea typeface="Times New Roman"/>
              <a:cs typeface="Times New Roman"/>
              <a:sym typeface="Times New Roman"/>
            </a:endParaRPr>
          </a:p>
        </p:txBody>
      </p:sp>
      <p:sp>
        <p:nvSpPr>
          <p:cNvPr id="231" name="Google Shape;231;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5"/>
        <p:cNvGrpSpPr/>
        <p:nvPr/>
      </p:nvGrpSpPr>
      <p:grpSpPr>
        <a:xfrm>
          <a:off x="0" y="0"/>
          <a:ext cx="0" cy="0"/>
          <a:chOff x="0" y="0"/>
          <a:chExt cx="0" cy="0"/>
        </a:xfrm>
      </p:grpSpPr>
      <p:sp>
        <p:nvSpPr>
          <p:cNvPr id="236" name="Google Shape;236;p35"/>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txBox="1">
            <a:spLocks noGrp="1"/>
          </p:cNvSpPr>
          <p:nvPr>
            <p:ph type="ctrTitle" idx="4294967295"/>
          </p:nvPr>
        </p:nvSpPr>
        <p:spPr>
          <a:xfrm>
            <a:off x="585850" y="37175"/>
            <a:ext cx="7424700" cy="70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200"/>
              <a:t>Bibliography</a:t>
            </a:r>
            <a:endParaRPr sz="4200"/>
          </a:p>
        </p:txBody>
      </p:sp>
      <p:sp>
        <p:nvSpPr>
          <p:cNvPr id="238" name="Google Shape;238;p35"/>
          <p:cNvSpPr txBox="1">
            <a:spLocks noGrp="1"/>
          </p:cNvSpPr>
          <p:nvPr>
            <p:ph type="subTitle" idx="4294967295"/>
          </p:nvPr>
        </p:nvSpPr>
        <p:spPr>
          <a:xfrm>
            <a:off x="208975" y="741875"/>
            <a:ext cx="8744100" cy="4325400"/>
          </a:xfrm>
          <a:prstGeom prst="rect">
            <a:avLst/>
          </a:prstGeom>
        </p:spPr>
        <p:txBody>
          <a:bodyPr spcFirstLastPara="1" wrap="square" lIns="0" tIns="0" rIns="0" bIns="0" anchor="t" anchorCtr="0">
            <a:noAutofit/>
          </a:bodyPr>
          <a:lstStyle/>
          <a:p>
            <a:pPr marL="355600" lvl="0" indent="-355600" algn="l" rtl="0">
              <a:spcBef>
                <a:spcPts val="1200"/>
              </a:spcBef>
              <a:spcAft>
                <a:spcPts val="0"/>
              </a:spcAft>
              <a:buNone/>
            </a:pPr>
            <a:r>
              <a:rPr lang="en" sz="900">
                <a:solidFill>
                  <a:srgbClr val="000000"/>
                </a:solidFill>
                <a:latin typeface="Times New Roman"/>
                <a:ea typeface="Times New Roman"/>
                <a:cs typeface="Times New Roman"/>
                <a:sym typeface="Times New Roman"/>
              </a:rPr>
              <a:t>B</a:t>
            </a:r>
            <a:r>
              <a:rPr lang="en" sz="700">
                <a:solidFill>
                  <a:srgbClr val="000000"/>
                </a:solidFill>
                <a:latin typeface="Times New Roman"/>
                <a:ea typeface="Times New Roman"/>
                <a:cs typeface="Times New Roman"/>
                <a:sym typeface="Times New Roman"/>
              </a:rPr>
              <a:t>arron, B. (2019, December 03). How to Make Your Workplace More Accessible &amp; Inclusive for the Disabled. Retrieved July 21, 2020, from</a:t>
            </a:r>
            <a:r>
              <a:rPr lang="en" sz="700">
                <a:solidFill>
                  <a:srgbClr val="000000"/>
                </a:solidFill>
                <a:uFill>
                  <a:noFill/>
                </a:uFill>
                <a:latin typeface="Times New Roman"/>
                <a:ea typeface="Times New Roman"/>
                <a:cs typeface="Times New Roman"/>
                <a:sym typeface="Times New Roman"/>
                <a:hlinkClick r:id="rId3"/>
              </a:rPr>
              <a:t> </a:t>
            </a:r>
            <a:r>
              <a:rPr lang="en" sz="700" u="sng">
                <a:solidFill>
                  <a:srgbClr val="954F72"/>
                </a:solidFill>
                <a:latin typeface="Times New Roman"/>
                <a:ea typeface="Times New Roman"/>
                <a:cs typeface="Times New Roman"/>
                <a:sym typeface="Times New Roman"/>
                <a:hlinkClick r:id="rId3"/>
              </a:rPr>
              <a:t>https://business.tutsplus.com/articles/make-workplace-accessible-inclusive-for-disabled--cms-34228</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Diament, M. (2019, October 15). Walmart Faulted in ADA Discrimination Case. Retrieved July 21, 2020, from</a:t>
            </a:r>
            <a:r>
              <a:rPr lang="en" sz="700">
                <a:solidFill>
                  <a:srgbClr val="000000"/>
                </a:solidFill>
                <a:uFill>
                  <a:noFill/>
                </a:uFill>
                <a:latin typeface="Times New Roman"/>
                <a:ea typeface="Times New Roman"/>
                <a:cs typeface="Times New Roman"/>
                <a:sym typeface="Times New Roman"/>
                <a:hlinkClick r:id="rId4"/>
              </a:rPr>
              <a:t> </a:t>
            </a:r>
            <a:r>
              <a:rPr lang="en" sz="700" u="sng">
                <a:solidFill>
                  <a:srgbClr val="954F72"/>
                </a:solidFill>
                <a:latin typeface="Times New Roman"/>
                <a:ea typeface="Times New Roman"/>
                <a:cs typeface="Times New Roman"/>
                <a:sym typeface="Times New Roman"/>
                <a:hlinkClick r:id="rId4"/>
              </a:rPr>
              <a:t>https://www.disabilityscoop.com/2019/10/15/walmart-faulted-ada-discrimination-case/27308/</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EARN: Employee Assistance and Resource Network on Disability Inclusion. (n.d.). Retrieved July 21, 2020, from</a:t>
            </a:r>
            <a:r>
              <a:rPr lang="en" sz="700">
                <a:solidFill>
                  <a:srgbClr val="000000"/>
                </a:solidFill>
                <a:uFill>
                  <a:noFill/>
                </a:uFill>
                <a:latin typeface="Times New Roman"/>
                <a:ea typeface="Times New Roman"/>
                <a:cs typeface="Times New Roman"/>
                <a:sym typeface="Times New Roman"/>
                <a:hlinkClick r:id="rId5"/>
              </a:rPr>
              <a:t> </a:t>
            </a:r>
            <a:r>
              <a:rPr lang="en" sz="700" u="sng">
                <a:solidFill>
                  <a:srgbClr val="954F72"/>
                </a:solidFill>
                <a:latin typeface="Times New Roman"/>
                <a:ea typeface="Times New Roman"/>
                <a:cs typeface="Times New Roman"/>
                <a:sym typeface="Times New Roman"/>
                <a:hlinkClick r:id="rId5"/>
              </a:rPr>
              <a:t>https://askearn.org/training-center/inclusionwork-trainings-webinars/</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Employment Laws: Disability &amp; Discrimination. (n.d.). Retrieved July 21, 2020, from</a:t>
            </a:r>
            <a:r>
              <a:rPr lang="en" sz="700">
                <a:solidFill>
                  <a:srgbClr val="000000"/>
                </a:solidFill>
                <a:uFill>
                  <a:noFill/>
                </a:uFill>
                <a:latin typeface="Times New Roman"/>
                <a:ea typeface="Times New Roman"/>
                <a:cs typeface="Times New Roman"/>
                <a:sym typeface="Times New Roman"/>
                <a:hlinkClick r:id="rId6"/>
              </a:rPr>
              <a:t> </a:t>
            </a:r>
            <a:r>
              <a:rPr lang="en" sz="700" u="sng">
                <a:solidFill>
                  <a:srgbClr val="954F72"/>
                </a:solidFill>
                <a:latin typeface="Times New Roman"/>
                <a:ea typeface="Times New Roman"/>
                <a:cs typeface="Times New Roman"/>
                <a:sym typeface="Times New Roman"/>
                <a:hlinkClick r:id="rId6"/>
              </a:rPr>
              <a:t>https://www.dol.gov/odep/pubs/fact/laws.htm</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Fallingup. (2018, November 02). Barriers to Employment for Adults with Disabilities  . Retrieved July 21, 2020, from</a:t>
            </a:r>
            <a:r>
              <a:rPr lang="en" sz="700">
                <a:solidFill>
                  <a:srgbClr val="000000"/>
                </a:solidFill>
                <a:uFill>
                  <a:noFill/>
                </a:uFill>
                <a:latin typeface="Times New Roman"/>
                <a:ea typeface="Times New Roman"/>
                <a:cs typeface="Times New Roman"/>
                <a:sym typeface="Times New Roman"/>
                <a:hlinkClick r:id="rId7"/>
              </a:rPr>
              <a:t> </a:t>
            </a:r>
            <a:r>
              <a:rPr lang="en" sz="700" u="sng">
                <a:solidFill>
                  <a:srgbClr val="954F72"/>
                </a:solidFill>
                <a:latin typeface="Times New Roman"/>
                <a:ea typeface="Times New Roman"/>
                <a:cs typeface="Times New Roman"/>
                <a:sym typeface="Times New Roman"/>
                <a:hlinkClick r:id="rId7"/>
              </a:rPr>
              <a:t>https://riseservicesinc.org/barriers-to-employment-for-adults-with-disabilities/</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How To Include People with Disabilities. (2020, March 02). Retrieved July 21, 2020, from</a:t>
            </a:r>
            <a:r>
              <a:rPr lang="en" sz="700">
                <a:solidFill>
                  <a:srgbClr val="000000"/>
                </a:solidFill>
                <a:uFill>
                  <a:noFill/>
                </a:uFill>
                <a:latin typeface="Times New Roman"/>
                <a:ea typeface="Times New Roman"/>
                <a:cs typeface="Times New Roman"/>
                <a:sym typeface="Times New Roman"/>
                <a:hlinkClick r:id="rId8"/>
              </a:rPr>
              <a:t> </a:t>
            </a:r>
            <a:r>
              <a:rPr lang="en" sz="700" u="sng">
                <a:solidFill>
                  <a:srgbClr val="954F72"/>
                </a:solidFill>
                <a:latin typeface="Times New Roman"/>
                <a:ea typeface="Times New Roman"/>
                <a:cs typeface="Times New Roman"/>
                <a:sym typeface="Times New Roman"/>
                <a:hlinkClick r:id="rId8"/>
              </a:rPr>
              <a:t>https://www.respectability.org/inclusive-philanthropy/how-to-include-people-with-disabilities/</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Jury Awards Record $13 Million in Disability Discrimination Case. (n.d.). Retrieved July 21, 2020, from</a:t>
            </a:r>
            <a:r>
              <a:rPr lang="en" sz="700">
                <a:solidFill>
                  <a:srgbClr val="000000"/>
                </a:solidFill>
                <a:uFill>
                  <a:noFill/>
                </a:uFill>
                <a:latin typeface="Times New Roman"/>
                <a:ea typeface="Times New Roman"/>
                <a:cs typeface="Times New Roman"/>
                <a:sym typeface="Times New Roman"/>
                <a:hlinkClick r:id="rId9"/>
              </a:rPr>
              <a:t> </a:t>
            </a:r>
            <a:r>
              <a:rPr lang="en" sz="700" u="sng">
                <a:solidFill>
                  <a:srgbClr val="954F72"/>
                </a:solidFill>
                <a:latin typeface="Times New Roman"/>
                <a:ea typeface="Times New Roman"/>
                <a:cs typeface="Times New Roman"/>
                <a:sym typeface="Times New Roman"/>
                <a:hlinkClick r:id="rId9"/>
              </a:rPr>
              <a:t>https://www.hrhub.com/doc/jury-awards-record-13-million-in-disability-d-0001</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Kier, S. (2019, October 04). How to Make the Workplace More Inclusive for People with Disabilities. Retrieved July 21, 2020, from</a:t>
            </a:r>
            <a:r>
              <a:rPr lang="en" sz="700">
                <a:solidFill>
                  <a:srgbClr val="000000"/>
                </a:solidFill>
                <a:uFill>
                  <a:noFill/>
                </a:uFill>
                <a:latin typeface="Times New Roman"/>
                <a:ea typeface="Times New Roman"/>
                <a:cs typeface="Times New Roman"/>
                <a:sym typeface="Times New Roman"/>
                <a:hlinkClick r:id="rId10"/>
              </a:rPr>
              <a:t> </a:t>
            </a:r>
            <a:r>
              <a:rPr lang="en" sz="700" u="sng">
                <a:solidFill>
                  <a:srgbClr val="954F72"/>
                </a:solidFill>
                <a:latin typeface="Times New Roman"/>
                <a:ea typeface="Times New Roman"/>
                <a:cs typeface="Times New Roman"/>
                <a:sym typeface="Times New Roman"/>
                <a:hlinkClick r:id="rId10"/>
              </a:rPr>
              <a:t>https://resourcingedge.com/compliance/how-to-make-workplace-more-inclusive-people-with-disabilities/</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LSNJLAW - The New Jersey Law Against Discrimination (NJLAD) and Disability Discrimination in Employment. (n.d.). Retrieved July 13, 2020, from</a:t>
            </a:r>
            <a:r>
              <a:rPr lang="en" sz="700">
                <a:solidFill>
                  <a:srgbClr val="000000"/>
                </a:solidFill>
                <a:uFill>
                  <a:noFill/>
                </a:uFill>
                <a:latin typeface="Times New Roman"/>
                <a:ea typeface="Times New Roman"/>
                <a:cs typeface="Times New Roman"/>
                <a:sym typeface="Times New Roman"/>
                <a:hlinkClick r:id="rId11"/>
              </a:rPr>
              <a:t> </a:t>
            </a:r>
            <a:r>
              <a:rPr lang="en" sz="700" u="sng">
                <a:solidFill>
                  <a:srgbClr val="954F72"/>
                </a:solidFill>
                <a:latin typeface="Times New Roman"/>
                <a:ea typeface="Times New Roman"/>
                <a:cs typeface="Times New Roman"/>
                <a:sym typeface="Times New Roman"/>
                <a:hlinkClick r:id="rId11"/>
              </a:rPr>
              <a:t>https://www.lsnjlaw.org/Disability/NJLaw-Against-Discrimination/Pages/NJLAD.aspx</a:t>
            </a:r>
            <a:endParaRPr sz="700" u="sng">
              <a:solidFill>
                <a:srgbClr val="954F72"/>
              </a:solidFill>
              <a:latin typeface="Times New Roman"/>
              <a:ea typeface="Times New Roman"/>
              <a:cs typeface="Times New Roman"/>
              <a:sym typeface="Times New Roman"/>
            </a:endParaRPr>
          </a:p>
          <a:p>
            <a:pPr marL="0" lvl="0" indent="0" algn="l" rtl="0">
              <a:spcBef>
                <a:spcPts val="1200"/>
              </a:spcBef>
              <a:spcAft>
                <a:spcPts val="0"/>
              </a:spcAft>
              <a:buNone/>
            </a:pPr>
            <a:r>
              <a:rPr lang="en" sz="700">
                <a:solidFill>
                  <a:srgbClr val="000000"/>
                </a:solidFill>
                <a:highlight>
                  <a:srgbClr val="FFFFFF"/>
                </a:highlight>
                <a:latin typeface="Times New Roman"/>
                <a:ea typeface="Times New Roman"/>
                <a:cs typeface="Times New Roman"/>
                <a:sym typeface="Times New Roman"/>
              </a:rPr>
              <a:t>Mack, L. (August 20, 2019). </a:t>
            </a:r>
            <a:r>
              <a:rPr lang="en" sz="700">
                <a:solidFill>
                  <a:srgbClr val="2D3B45"/>
                </a:solidFill>
                <a:highlight>
                  <a:srgbClr val="FFFFFF"/>
                </a:highlight>
                <a:latin typeface="Times New Roman"/>
                <a:ea typeface="Times New Roman"/>
                <a:cs typeface="Times New Roman"/>
                <a:sym typeface="Times New Roman"/>
              </a:rPr>
              <a:t>1</a:t>
            </a:r>
            <a:r>
              <a:rPr lang="en" sz="700" u="sng">
                <a:solidFill>
                  <a:schemeClr val="hlink"/>
                </a:solidFill>
                <a:highlight>
                  <a:srgbClr val="FFFFFF"/>
                </a:highlight>
                <a:latin typeface="Times New Roman"/>
                <a:ea typeface="Times New Roman"/>
                <a:cs typeface="Times New Roman"/>
                <a:sym typeface="Times New Roman"/>
                <a:hlinkClick r:id="rId12"/>
              </a:rPr>
              <a:t>2 of the Biggest Challenges People with Disabilities Face when Pursuing an Office Job</a:t>
            </a:r>
            <a:r>
              <a:rPr lang="en" sz="700" u="sng">
                <a:solidFill>
                  <a:schemeClr val="hlink"/>
                </a:solidFill>
                <a:highlight>
                  <a:srgbClr val="FFFFFF"/>
                </a:highlight>
                <a:latin typeface="Times New Roman"/>
                <a:ea typeface="Times New Roman"/>
                <a:cs typeface="Times New Roman"/>
                <a:sym typeface="Times New Roman"/>
              </a:rPr>
              <a:t> </a:t>
            </a:r>
            <a:endParaRPr sz="700" u="sng">
              <a:solidFill>
                <a:schemeClr val="hlink"/>
              </a:solidFill>
              <a:highlight>
                <a:srgbClr val="FFFFFF"/>
              </a:highlight>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Pettitt, J. (2018, September). 12 Organizations for People with Disabilities You Should Know. Retrieved July 21, 2020, from</a:t>
            </a:r>
            <a:r>
              <a:rPr lang="en" sz="700">
                <a:solidFill>
                  <a:srgbClr val="000000"/>
                </a:solidFill>
                <a:uFill>
                  <a:noFill/>
                </a:uFill>
                <a:latin typeface="Times New Roman"/>
                <a:ea typeface="Times New Roman"/>
                <a:cs typeface="Times New Roman"/>
                <a:sym typeface="Times New Roman"/>
                <a:hlinkClick r:id="rId13"/>
              </a:rPr>
              <a:t> </a:t>
            </a:r>
            <a:r>
              <a:rPr lang="en" sz="700" u="sng">
                <a:solidFill>
                  <a:srgbClr val="954F72"/>
                </a:solidFill>
                <a:latin typeface="Times New Roman"/>
                <a:ea typeface="Times New Roman"/>
                <a:cs typeface="Times New Roman"/>
                <a:sym typeface="Times New Roman"/>
                <a:hlinkClick r:id="rId13"/>
              </a:rPr>
              <a:t>https://www.diversitybestpractices.com/12-organizations-for-people-with-disabilities-you-should-know</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Pulrang, A. (2019, November 06). How To Make Workplaces More Welcoming For Employees With Disabilities. Retrieved July 21, 2020, from</a:t>
            </a:r>
            <a:r>
              <a:rPr lang="en" sz="700">
                <a:solidFill>
                  <a:srgbClr val="000000"/>
                </a:solidFill>
                <a:uFill>
                  <a:noFill/>
                </a:uFill>
                <a:latin typeface="Times New Roman"/>
                <a:ea typeface="Times New Roman"/>
                <a:cs typeface="Times New Roman"/>
                <a:sym typeface="Times New Roman"/>
                <a:hlinkClick r:id="rId14"/>
              </a:rPr>
              <a:t> </a:t>
            </a:r>
            <a:r>
              <a:rPr lang="en" sz="700" u="sng">
                <a:solidFill>
                  <a:srgbClr val="954F72"/>
                </a:solidFill>
                <a:latin typeface="Times New Roman"/>
                <a:ea typeface="Times New Roman"/>
                <a:cs typeface="Times New Roman"/>
                <a:sym typeface="Times New Roman"/>
                <a:hlinkClick r:id="rId14"/>
              </a:rPr>
              <a:t>https://www.forbes.com/sites/andrewpulrang/2019/11/04/how-to-make-workplaces-more-welcoming-for-employees-with-disabilities/</a:t>
            </a:r>
            <a:endParaRPr sz="700" u="sng">
              <a:solidFill>
                <a:srgbClr val="954F72"/>
              </a:solidFill>
              <a:latin typeface="Times New Roman"/>
              <a:ea typeface="Times New Roman"/>
              <a:cs typeface="Times New Roman"/>
              <a:sym typeface="Times New Roman"/>
            </a:endParaRPr>
          </a:p>
          <a:p>
            <a:pPr marL="355600" lvl="0" indent="-355600" algn="l" rtl="0">
              <a:spcBef>
                <a:spcPts val="1200"/>
              </a:spcBef>
              <a:spcAft>
                <a:spcPts val="0"/>
              </a:spcAft>
              <a:buNone/>
            </a:pPr>
            <a:r>
              <a:rPr lang="en" sz="700">
                <a:solidFill>
                  <a:srgbClr val="000000"/>
                </a:solidFill>
                <a:latin typeface="Times New Roman"/>
                <a:ea typeface="Times New Roman"/>
                <a:cs typeface="Times New Roman"/>
                <a:sym typeface="Times New Roman"/>
              </a:rPr>
              <a:t>Simcik, S. (n.d.). 8 Qualities Employees Desire Most From Their Company. Retrieved July 21, 2020, from</a:t>
            </a:r>
            <a:r>
              <a:rPr lang="en" sz="700">
                <a:solidFill>
                  <a:srgbClr val="000000"/>
                </a:solidFill>
                <a:uFill>
                  <a:noFill/>
                </a:uFill>
                <a:latin typeface="Times New Roman"/>
                <a:ea typeface="Times New Roman"/>
                <a:cs typeface="Times New Roman"/>
                <a:sym typeface="Times New Roman"/>
                <a:hlinkClick r:id="rId15"/>
              </a:rPr>
              <a:t> </a:t>
            </a:r>
            <a:r>
              <a:rPr lang="en" sz="700" u="sng">
                <a:solidFill>
                  <a:srgbClr val="954F72"/>
                </a:solidFill>
                <a:latin typeface="Times New Roman"/>
                <a:ea typeface="Times New Roman"/>
                <a:cs typeface="Times New Roman"/>
                <a:sym typeface="Times New Roman"/>
                <a:hlinkClick r:id="rId15"/>
              </a:rPr>
              <a:t>https://oiglobalpartners.com/8-qualities-employees-desire-most-from-their-company/</a:t>
            </a:r>
            <a:endParaRPr sz="700" u="sng">
              <a:solidFill>
                <a:srgbClr val="954F72"/>
              </a:solidFill>
              <a:latin typeface="Times New Roman"/>
              <a:ea typeface="Times New Roman"/>
              <a:cs typeface="Times New Roman"/>
              <a:sym typeface="Times New Roman"/>
            </a:endParaRPr>
          </a:p>
          <a:p>
            <a:pPr marL="0" lvl="0" indent="0" algn="l" rtl="0">
              <a:spcBef>
                <a:spcPts val="1200"/>
              </a:spcBef>
              <a:spcAft>
                <a:spcPts val="0"/>
              </a:spcAft>
              <a:buNone/>
            </a:pPr>
            <a:r>
              <a:rPr lang="en" sz="700">
                <a:solidFill>
                  <a:srgbClr val="000000"/>
                </a:solidFill>
                <a:latin typeface="Times New Roman"/>
                <a:ea typeface="Times New Roman"/>
                <a:cs typeface="Times New Roman"/>
                <a:sym typeface="Times New Roman"/>
              </a:rPr>
              <a:t>The ADA National Network Disability Law Handbook. (2020, July 21). Retrieved July 21, 2020, from</a:t>
            </a:r>
            <a:r>
              <a:rPr lang="en" sz="700">
                <a:solidFill>
                  <a:srgbClr val="000000"/>
                </a:solidFill>
                <a:uFill>
                  <a:noFill/>
                </a:uFill>
                <a:latin typeface="Times New Roman"/>
                <a:ea typeface="Times New Roman"/>
                <a:cs typeface="Times New Roman"/>
                <a:sym typeface="Times New Roman"/>
                <a:hlinkClick r:id="rId16"/>
              </a:rPr>
              <a:t> </a:t>
            </a:r>
            <a:r>
              <a:rPr lang="en" sz="700" u="sng">
                <a:solidFill>
                  <a:srgbClr val="425C8B"/>
                </a:solidFill>
                <a:latin typeface="Times New Roman"/>
                <a:ea typeface="Times New Roman"/>
                <a:cs typeface="Times New Roman"/>
                <a:sym typeface="Times New Roman"/>
                <a:hlinkClick r:id="rId16"/>
              </a:rPr>
              <a:t>https://adata.org/guide/ada-national-network-disability-law-handbook</a:t>
            </a:r>
            <a:endParaRPr sz="700" u="sng">
              <a:solidFill>
                <a:srgbClr val="425C8B"/>
              </a:solidFill>
              <a:latin typeface="Times New Roman"/>
              <a:ea typeface="Times New Roman"/>
              <a:cs typeface="Times New Roman"/>
              <a:sym typeface="Times New Roman"/>
            </a:endParaRPr>
          </a:p>
          <a:p>
            <a:pPr marL="355600" lvl="0" indent="-355600" algn="l" rtl="0">
              <a:spcBef>
                <a:spcPts val="1200"/>
              </a:spcBef>
              <a:spcAft>
                <a:spcPts val="1200"/>
              </a:spcAft>
              <a:buNone/>
            </a:pPr>
            <a:r>
              <a:rPr lang="en" sz="700">
                <a:solidFill>
                  <a:srgbClr val="000000"/>
                </a:solidFill>
                <a:latin typeface="Times New Roman"/>
                <a:ea typeface="Times New Roman"/>
                <a:cs typeface="Times New Roman"/>
                <a:sym typeface="Times New Roman"/>
              </a:rPr>
              <a:t>Tornone, K. (2020, June 23). ADA prohibits COVID-19 antibody tests, EEOC says. Retrieved July 21, 2020, from</a:t>
            </a:r>
            <a:r>
              <a:rPr lang="en" sz="700">
                <a:solidFill>
                  <a:srgbClr val="000000"/>
                </a:solidFill>
                <a:uFill>
                  <a:noFill/>
                </a:uFill>
                <a:latin typeface="Times New Roman"/>
                <a:ea typeface="Times New Roman"/>
                <a:cs typeface="Times New Roman"/>
                <a:sym typeface="Times New Roman"/>
                <a:hlinkClick r:id="rId17"/>
              </a:rPr>
              <a:t> </a:t>
            </a:r>
            <a:r>
              <a:rPr lang="en" sz="700" u="sng">
                <a:solidFill>
                  <a:srgbClr val="954F72"/>
                </a:solidFill>
                <a:latin typeface="Times New Roman"/>
                <a:ea typeface="Times New Roman"/>
                <a:cs typeface="Times New Roman"/>
                <a:sym typeface="Times New Roman"/>
                <a:hlinkClick r:id="rId17"/>
              </a:rPr>
              <a:t>https://www.hrdive.com/news/ada-prohibits-covid-19-antibody-tests-eeoc-says/580363/</a:t>
            </a:r>
            <a:endParaRPr sz="700" u="sng">
              <a:solidFill>
                <a:srgbClr val="954F72"/>
              </a:solidFill>
              <a:latin typeface="Times New Roman"/>
              <a:ea typeface="Times New Roman"/>
              <a:cs typeface="Times New Roman"/>
              <a:sym typeface="Times New Roman"/>
            </a:endParaRPr>
          </a:p>
        </p:txBody>
      </p:sp>
      <p:sp>
        <p:nvSpPr>
          <p:cNvPr id="239" name="Google Shape;239;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3"/>
        <p:cNvGrpSpPr/>
        <p:nvPr/>
      </p:nvGrpSpPr>
      <p:grpSpPr>
        <a:xfrm>
          <a:off x="0" y="0"/>
          <a:ext cx="0" cy="0"/>
          <a:chOff x="0" y="0"/>
          <a:chExt cx="0" cy="0"/>
        </a:xfrm>
      </p:grpSpPr>
      <p:sp>
        <p:nvSpPr>
          <p:cNvPr id="244" name="Google Shape;244;p36"/>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6"/>
          <p:cNvSpPr txBox="1">
            <a:spLocks noGrp="1"/>
          </p:cNvSpPr>
          <p:nvPr>
            <p:ph type="ctrTitle" idx="4294967295"/>
          </p:nvPr>
        </p:nvSpPr>
        <p:spPr>
          <a:xfrm>
            <a:off x="593550" y="106375"/>
            <a:ext cx="7779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t>Recommended Discussion Points</a:t>
            </a:r>
            <a:endParaRPr sz="3600"/>
          </a:p>
        </p:txBody>
      </p:sp>
      <p:sp>
        <p:nvSpPr>
          <p:cNvPr id="246" name="Google Shape;246;p36"/>
          <p:cNvSpPr txBox="1">
            <a:spLocks noGrp="1"/>
          </p:cNvSpPr>
          <p:nvPr>
            <p:ph type="subTitle" idx="4294967295"/>
          </p:nvPr>
        </p:nvSpPr>
        <p:spPr>
          <a:xfrm>
            <a:off x="685800" y="1041875"/>
            <a:ext cx="6778800" cy="3828600"/>
          </a:xfrm>
          <a:prstGeom prst="rect">
            <a:avLst/>
          </a:prstGeom>
        </p:spPr>
        <p:txBody>
          <a:bodyPr spcFirstLastPara="1" wrap="square" lIns="0" tIns="0" rIns="0" bIns="0" anchor="t" anchorCtr="0">
            <a:noAutofit/>
          </a:bodyPr>
          <a:lstStyle/>
          <a:p>
            <a:pPr marL="457200" lvl="0" indent="-317500" algn="l" rtl="0">
              <a:spcBef>
                <a:spcPts val="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Have you ever worked with a person with a disability, describe your experience?</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Beyond good intentions and administrative proficiency to be “ADA compliant”, what are some informal ways employers can make workplace engaging and productive for current and future employees with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In what way do organizations benefit from hiring individuals with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Who is a “qualified individual with a disability?” Does an employer have to give preference to a qualified applicant with a disability over other applicants?</a:t>
            </a:r>
            <a:endParaRPr sz="1400">
              <a:solidFill>
                <a:srgbClr val="000000"/>
              </a:solidFill>
              <a:latin typeface="Times New Roman"/>
              <a:ea typeface="Times New Roman"/>
              <a:cs typeface="Times New Roman"/>
              <a:sym typeface="Times New Roman"/>
            </a:endParaRPr>
          </a:p>
          <a:p>
            <a:pPr marL="0" lvl="0" indent="0" algn="l" rtl="0">
              <a:spcBef>
                <a:spcPts val="600"/>
              </a:spcBef>
              <a:spcAft>
                <a:spcPts val="600"/>
              </a:spcAft>
              <a:buNone/>
            </a:pPr>
            <a:endParaRPr sz="1400">
              <a:solidFill>
                <a:srgbClr val="000000"/>
              </a:solidFill>
              <a:latin typeface="Times New Roman"/>
              <a:ea typeface="Times New Roman"/>
              <a:cs typeface="Times New Roman"/>
              <a:sym typeface="Times New Roman"/>
            </a:endParaRPr>
          </a:p>
        </p:txBody>
      </p:sp>
      <p:sp>
        <p:nvSpPr>
          <p:cNvPr id="247" name="Google Shape;247;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16875" y="226150"/>
            <a:ext cx="49794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Shouldn’t be Missed</a:t>
            </a:r>
            <a:endParaRPr/>
          </a:p>
        </p:txBody>
      </p:sp>
      <p:sp>
        <p:nvSpPr>
          <p:cNvPr id="95" name="Google Shape;95;p17"/>
          <p:cNvSpPr txBox="1">
            <a:spLocks noGrp="1"/>
          </p:cNvSpPr>
          <p:nvPr>
            <p:ph type="body" idx="1"/>
          </p:nvPr>
        </p:nvSpPr>
        <p:spPr>
          <a:xfrm>
            <a:off x="739975" y="814400"/>
            <a:ext cx="4737600" cy="3317400"/>
          </a:xfrm>
          <a:prstGeom prst="rect">
            <a:avLst/>
          </a:prstGeom>
        </p:spPr>
        <p:txBody>
          <a:bodyPr spcFirstLastPara="1" wrap="square" lIns="0" tIns="0" rIns="0" bIns="0" anchor="t" anchorCtr="0">
            <a:noAutofit/>
          </a:bodyPr>
          <a:lstStyle/>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Disabilities can either be physical, sensory, intellectual and mental issues, which could either have a major or minor impact on work. </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Discrimination of employees based on physical or mental abilities is illegal through state and federal laws.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ADA requires that employers offer reasonable accommodations to employees with disabilities, with modification to workplace policies, schedules and tasks that suits them.        </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ADA regulations address employers who have 15 or more workers.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Regulations associated with Section 503 of the Rehabilitation Act of 1973 require government contractors to invite every job applicant, new hire, and employee to “self-identify” if they have a disability.</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A0A0A"/>
              </a:buClr>
              <a:buSzPts val="1200"/>
              <a:buFont typeface="Times New Roman"/>
              <a:buChar char="❖"/>
            </a:pPr>
            <a:r>
              <a:rPr lang="en" sz="1200">
                <a:solidFill>
                  <a:srgbClr val="0A0A0A"/>
                </a:solidFill>
                <a:highlight>
                  <a:srgbClr val="FFFFFF"/>
                </a:highlight>
                <a:latin typeface="Times New Roman"/>
                <a:ea typeface="Times New Roman"/>
                <a:cs typeface="Times New Roman"/>
                <a:sym typeface="Times New Roman"/>
              </a:rPr>
              <a:t>On June 17, 2020, the U.S. Equal Employment Opportunity Commission (EEOC) announced that employers subject to the Americans with Disabilities Act (ADA) may not require that workers submit to a COVID-19 antibody test, </a:t>
            </a:r>
            <a:endParaRPr sz="1200">
              <a:solidFill>
                <a:srgbClr val="0A0A0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spcBef>
                <a:spcPts val="600"/>
              </a:spcBef>
              <a:spcAft>
                <a:spcPts val="600"/>
              </a:spcAft>
              <a:buNone/>
            </a:pPr>
            <a:endParaRPr/>
          </a:p>
        </p:txBody>
      </p:sp>
      <p:sp>
        <p:nvSpPr>
          <p:cNvPr id="96" name="Google Shape;96;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Social Justice Issues</a:t>
            </a:r>
            <a:endParaRPr/>
          </a:p>
        </p:txBody>
      </p:sp>
      <p:sp>
        <p:nvSpPr>
          <p:cNvPr id="102" name="Google Shape;102;p1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301375" y="368263"/>
            <a:ext cx="4102500" cy="437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Societal Stereotypes</a:t>
            </a:r>
            <a:endParaRPr/>
          </a:p>
        </p:txBody>
      </p:sp>
      <p:sp>
        <p:nvSpPr>
          <p:cNvPr id="108" name="Google Shape;108;p19"/>
          <p:cNvSpPr txBox="1"/>
          <p:nvPr/>
        </p:nvSpPr>
        <p:spPr>
          <a:xfrm>
            <a:off x="301375" y="1078875"/>
            <a:ext cx="3961200" cy="3979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Most disabled people engage in social avoidance.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People with mental and physical disabilities are condescended.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It is assumed that the disabled people can not be productive.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Most physical and mentally challenged individuals internalize their disabilities.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People with disabilities are sick, in constant pain, and are wheelchair bound.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Employees with disabilities are more difficult to work with.</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They are viewed as brave, courageous, heroic and inspirational for living with their disabilities.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9" name="Google Shape;109;p1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ctrTitle"/>
          </p:nvPr>
        </p:nvSpPr>
        <p:spPr>
          <a:xfrm>
            <a:off x="493575" y="188450"/>
            <a:ext cx="5994600" cy="89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Exclusion, Discrimination, &amp; Inequalities Overview</a:t>
            </a:r>
            <a:endParaRPr/>
          </a:p>
        </p:txBody>
      </p:sp>
      <p:sp>
        <p:nvSpPr>
          <p:cNvPr id="115" name="Google Shape;115;p20"/>
          <p:cNvSpPr txBox="1">
            <a:spLocks noGrp="1"/>
          </p:cNvSpPr>
          <p:nvPr>
            <p:ph type="subTitle" idx="1"/>
          </p:nvPr>
        </p:nvSpPr>
        <p:spPr>
          <a:xfrm>
            <a:off x="685800" y="1118829"/>
            <a:ext cx="4102500" cy="3713400"/>
          </a:xfrm>
          <a:prstGeom prst="rect">
            <a:avLst/>
          </a:prstGeom>
        </p:spPr>
        <p:txBody>
          <a:bodyPr spcFirstLastPara="1" wrap="square" lIns="0" tIns="0" rIns="0" bIns="0" anchor="t" anchorCtr="0">
            <a:noAutofit/>
          </a:bodyPr>
          <a:lstStyle/>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People with disabilities have lower employment rates than people without disabilities.</a:t>
            </a:r>
            <a:endParaRPr>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Necessary accommodation at workplace are not easily accessible.</a:t>
            </a:r>
            <a:endParaRPr>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Tremendous amount of diversity in the disabled community get often overlooked</a:t>
            </a:r>
            <a:endParaRPr>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Attitudes and Stereotyping</a:t>
            </a:r>
            <a:endParaRPr>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Organizational policies and programs barriers.</a:t>
            </a:r>
            <a:endParaRPr>
              <a:solidFill>
                <a:srgbClr val="000000"/>
              </a:solidFill>
              <a:latin typeface="Times New Roman"/>
              <a:ea typeface="Times New Roman"/>
              <a:cs typeface="Times New Roman"/>
              <a:sym typeface="Times New Roman"/>
            </a:endParaRPr>
          </a:p>
          <a:p>
            <a:pPr marL="457200" lvl="0" indent="0" algn="l" rtl="0">
              <a:spcBef>
                <a:spcPts val="600"/>
              </a:spcBef>
              <a:spcAft>
                <a:spcPts val="600"/>
              </a:spcAft>
              <a:buNone/>
            </a:pPr>
            <a:endParaRPr>
              <a:solidFill>
                <a:srgbClr val="000000"/>
              </a:solidFill>
              <a:latin typeface="Times New Roman"/>
              <a:ea typeface="Times New Roman"/>
              <a:cs typeface="Times New Roman"/>
              <a:sym typeface="Times New Roman"/>
            </a:endParaRPr>
          </a:p>
        </p:txBody>
      </p:sp>
      <p:sp>
        <p:nvSpPr>
          <p:cNvPr id="116" name="Google Shape;116;p2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ctrTitle"/>
          </p:nvPr>
        </p:nvSpPr>
        <p:spPr>
          <a:xfrm>
            <a:off x="493575" y="188450"/>
            <a:ext cx="5994600" cy="89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Exclusion, Discrimination, &amp; Inequalities Overview</a:t>
            </a:r>
            <a:endParaRPr/>
          </a:p>
        </p:txBody>
      </p:sp>
      <p:sp>
        <p:nvSpPr>
          <p:cNvPr id="122" name="Google Shape;122;p21"/>
          <p:cNvSpPr txBox="1">
            <a:spLocks noGrp="1"/>
          </p:cNvSpPr>
          <p:nvPr>
            <p:ph type="subTitle" idx="1"/>
          </p:nvPr>
        </p:nvSpPr>
        <p:spPr>
          <a:xfrm>
            <a:off x="685800" y="1118825"/>
            <a:ext cx="4102500" cy="37302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Many more people with disabilities live well below the poverty line than people who do not have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People with disabilities may be denied jobs, housing, or other opportunities due to false assumptions or stereotypes about disabilities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Across the globe, people with disabilities lag behind in employment, and are segregated, overrepresented in civil and criminal institutions and among America’s poor and undereducated</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Advancing age: Half of the people with disabilities are 65 and above and over- in part because the risk of becoming disabled increases with age.</a:t>
            </a:r>
            <a:endParaRPr sz="1400">
              <a:solidFill>
                <a:srgbClr val="000000"/>
              </a:solidFill>
              <a:latin typeface="Times New Roman"/>
              <a:ea typeface="Times New Roman"/>
              <a:cs typeface="Times New Roman"/>
              <a:sym typeface="Times New Roman"/>
            </a:endParaRPr>
          </a:p>
        </p:txBody>
      </p:sp>
      <p:sp>
        <p:nvSpPr>
          <p:cNvPr id="123" name="Google Shape;123;p2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Exclusion, Discrimination, &amp; Inequalities Overview</a:t>
            </a:r>
            <a:endParaRPr/>
          </a:p>
        </p:txBody>
      </p:sp>
      <p:sp>
        <p:nvSpPr>
          <p:cNvPr id="130" name="Google Shape;130;p22"/>
          <p:cNvSpPr txBox="1">
            <a:spLocks noGrp="1"/>
          </p:cNvSpPr>
          <p:nvPr>
            <p:ph type="body" idx="4294967295"/>
          </p:nvPr>
        </p:nvSpPr>
        <p:spPr>
          <a:xfrm>
            <a:off x="622725" y="1042100"/>
            <a:ext cx="5620800" cy="3713400"/>
          </a:xfrm>
          <a:prstGeom prst="rect">
            <a:avLst/>
          </a:prstGeom>
        </p:spPr>
        <p:txBody>
          <a:bodyPr spcFirstLastPara="1" wrap="square" lIns="0" tIns="0" rIns="0" bIns="0" anchor="t" anchorCtr="0">
            <a:noAutofit/>
          </a:bodyPr>
          <a:lstStyle/>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An example of workplace related exclusion and discrimination is the case of Donald Perkle vs. Chuck E.Cheese, a pizza chain company.</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Chuck E. Cheese violated the employment provision of the ADA by discriminating against Donald, when he was fired due to his disability, mental retardation.</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jury returned its verdict and awarded Donald Perkle $10,000 in back pay, $70,000 compensatory and $13 million in punitive damages.</a:t>
            </a:r>
            <a:endParaRPr sz="1500">
              <a:solidFill>
                <a:srgbClr val="000000"/>
              </a:solidFill>
              <a:latin typeface="Times New Roman"/>
              <a:ea typeface="Times New Roman"/>
              <a:cs typeface="Times New Roman"/>
              <a:sym typeface="Times New Roman"/>
            </a:endParaRPr>
          </a:p>
          <a:p>
            <a:pPr marL="0" lvl="0" indent="0" algn="l" rtl="0">
              <a:spcBef>
                <a:spcPts val="600"/>
              </a:spcBef>
              <a:spcAft>
                <a:spcPts val="600"/>
              </a:spcAft>
              <a:buNone/>
            </a:pPr>
            <a:endParaRPr sz="2200"/>
          </a:p>
        </p:txBody>
      </p:sp>
      <p:sp>
        <p:nvSpPr>
          <p:cNvPr id="131" name="Google Shape;131;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132" name="Google Shape;132;p22"/>
          <p:cNvPicPr preferRelativeResize="0"/>
          <p:nvPr/>
        </p:nvPicPr>
        <p:blipFill>
          <a:blip r:embed="rId3">
            <a:alphaModFix/>
          </a:blip>
          <a:stretch>
            <a:fillRect/>
          </a:stretch>
        </p:blipFill>
        <p:spPr>
          <a:xfrm>
            <a:off x="6447975" y="712763"/>
            <a:ext cx="2505100" cy="1878825"/>
          </a:xfrm>
          <a:prstGeom prst="rect">
            <a:avLst/>
          </a:prstGeom>
          <a:noFill/>
          <a:ln>
            <a:noFill/>
          </a:ln>
        </p:spPr>
      </p:pic>
      <p:sp>
        <p:nvSpPr>
          <p:cNvPr id="133" name="Google Shape;133;p22"/>
          <p:cNvSpPr txBox="1"/>
          <p:nvPr/>
        </p:nvSpPr>
        <p:spPr>
          <a:xfrm>
            <a:off x="6558725" y="2654975"/>
            <a:ext cx="2283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Inter-Regular"/>
                <a:ea typeface="Inter-Regular"/>
                <a:cs typeface="Inter-Regular"/>
                <a:sym typeface="Inter-Regular"/>
              </a:rPr>
              <a:t>VS</a:t>
            </a:r>
            <a:endParaRPr sz="2200">
              <a:latin typeface="Inter-Regular"/>
              <a:ea typeface="Inter-Regular"/>
              <a:cs typeface="Inter-Regular"/>
              <a:sym typeface="Inter-Regular"/>
            </a:endParaRPr>
          </a:p>
        </p:txBody>
      </p:sp>
      <p:pic>
        <p:nvPicPr>
          <p:cNvPr id="134" name="Google Shape;134;p22"/>
          <p:cNvPicPr preferRelativeResize="0"/>
          <p:nvPr/>
        </p:nvPicPr>
        <p:blipFill>
          <a:blip r:embed="rId4">
            <a:alphaModFix/>
          </a:blip>
          <a:stretch>
            <a:fillRect/>
          </a:stretch>
        </p:blipFill>
        <p:spPr>
          <a:xfrm>
            <a:off x="6650750" y="3111950"/>
            <a:ext cx="2119525" cy="187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a:spLocks noGrp="1"/>
          </p:cNvSpPr>
          <p:nvPr>
            <p:ph type="title" idx="4294967295"/>
          </p:nvPr>
        </p:nvSpPr>
        <p:spPr>
          <a:xfrm>
            <a:off x="755350" y="186500"/>
            <a:ext cx="7509000" cy="85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Exclusion, Discrimination, &amp; Inequalities Overview</a:t>
            </a:r>
            <a:endParaRPr/>
          </a:p>
        </p:txBody>
      </p:sp>
      <p:sp>
        <p:nvSpPr>
          <p:cNvPr id="141" name="Google Shape;141;p23"/>
          <p:cNvSpPr txBox="1">
            <a:spLocks noGrp="1"/>
          </p:cNvSpPr>
          <p:nvPr>
            <p:ph type="body" idx="4294967295"/>
          </p:nvPr>
        </p:nvSpPr>
        <p:spPr>
          <a:xfrm>
            <a:off x="622725" y="1042100"/>
            <a:ext cx="5620800" cy="371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457200" lvl="0" indent="-323850" algn="l" rtl="0">
              <a:spcBef>
                <a:spcPts val="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Another instance is Walmart versus Paul Reina who was a cart pusher at a Beloit Wis. location.</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Paul Reina had a developmental disability and is deaf and visually impaired. Walmart could not provide him the necessary accommodation needed, so he was fired.</a:t>
            </a:r>
            <a:endParaRPr sz="2200"/>
          </a:p>
        </p:txBody>
      </p:sp>
      <p:sp>
        <p:nvSpPr>
          <p:cNvPr id="142" name="Google Shape;14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43" name="Google Shape;143;p23"/>
          <p:cNvPicPr preferRelativeResize="0"/>
          <p:nvPr/>
        </p:nvPicPr>
        <p:blipFill>
          <a:blip r:embed="rId3">
            <a:alphaModFix/>
          </a:blip>
          <a:stretch>
            <a:fillRect/>
          </a:stretch>
        </p:blipFill>
        <p:spPr>
          <a:xfrm>
            <a:off x="6190175" y="910150"/>
            <a:ext cx="2824625" cy="1112500"/>
          </a:xfrm>
          <a:prstGeom prst="rect">
            <a:avLst/>
          </a:prstGeom>
          <a:noFill/>
          <a:ln>
            <a:noFill/>
          </a:ln>
        </p:spPr>
      </p:pic>
      <p:pic>
        <p:nvPicPr>
          <p:cNvPr id="144" name="Google Shape;144;p23"/>
          <p:cNvPicPr preferRelativeResize="0"/>
          <p:nvPr/>
        </p:nvPicPr>
        <p:blipFill>
          <a:blip r:embed="rId4">
            <a:alphaModFix/>
          </a:blip>
          <a:stretch>
            <a:fillRect/>
          </a:stretch>
        </p:blipFill>
        <p:spPr>
          <a:xfrm>
            <a:off x="4878250" y="2459400"/>
            <a:ext cx="4755350" cy="2251425"/>
          </a:xfrm>
          <a:prstGeom prst="rect">
            <a:avLst/>
          </a:prstGeom>
          <a:noFill/>
          <a:ln>
            <a:noFill/>
          </a:ln>
        </p:spPr>
      </p:pic>
      <p:sp>
        <p:nvSpPr>
          <p:cNvPr id="145" name="Google Shape;145;p23"/>
          <p:cNvSpPr txBox="1"/>
          <p:nvPr/>
        </p:nvSpPr>
        <p:spPr>
          <a:xfrm>
            <a:off x="6521525" y="1972775"/>
            <a:ext cx="1882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Inter-Regular"/>
                <a:ea typeface="Inter-Regular"/>
                <a:cs typeface="Inter-Regular"/>
                <a:sym typeface="Inter-Regular"/>
              </a:rPr>
              <a:t>VS</a:t>
            </a:r>
            <a:endParaRPr sz="2400">
              <a:latin typeface="Inter-Regular"/>
              <a:ea typeface="Inter-Regular"/>
              <a:cs typeface="Inter-Regular"/>
              <a:sym typeface="Inter-Regular"/>
            </a:endParaRPr>
          </a:p>
        </p:txBody>
      </p:sp>
    </p:spTree>
  </p:cSld>
  <p:clrMapOvr>
    <a:masterClrMapping/>
  </p:clrMapOvr>
</p:sld>
</file>

<file path=ppt/theme/theme1.xml><?xml version="1.0" encoding="utf-8"?>
<a:theme xmlns:a="http://schemas.openxmlformats.org/drawingml/2006/main" name="Feeble template">
  <a:themeElements>
    <a:clrScheme name="Custom 347">
      <a:dk1>
        <a:srgbClr val="333A47"/>
      </a:dk1>
      <a:lt1>
        <a:srgbClr val="FFFFFF"/>
      </a:lt1>
      <a:dk2>
        <a:srgbClr val="707379"/>
      </a:dk2>
      <a:lt2>
        <a:srgbClr val="FFF0ED"/>
      </a:lt2>
      <a:accent1>
        <a:srgbClr val="FFB9A7"/>
      </a:accent1>
      <a:accent2>
        <a:srgbClr val="D26A50"/>
      </a:accent2>
      <a:accent3>
        <a:srgbClr val="8BB0C4"/>
      </a:accent3>
      <a:accent4>
        <a:srgbClr val="5F759B"/>
      </a:accent4>
      <a:accent5>
        <a:srgbClr val="E2C7A1"/>
      </a:accent5>
      <a:accent6>
        <a:srgbClr val="B28F64"/>
      </a:accent6>
      <a:hlink>
        <a:srgbClr val="425C8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6560</Words>
  <Application>Microsoft Office PowerPoint</Application>
  <PresentationFormat>On-screen Show (16:9)</PresentationFormat>
  <Paragraphs>396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Playfair Display Regular</vt:lpstr>
      <vt:lpstr>Inter-Regular</vt:lpstr>
      <vt:lpstr>Times New Roman</vt:lpstr>
      <vt:lpstr>Calibri</vt:lpstr>
      <vt:lpstr>Georgia</vt:lpstr>
      <vt:lpstr>Playfair Display</vt:lpstr>
      <vt:lpstr>Feeble template</vt:lpstr>
      <vt:lpstr>Physical and Mental Abilities  By: Viviane Racine, Emilomon Ehimen, Dorathy O Emmanuel-Dike</vt:lpstr>
      <vt:lpstr>What We Didn’t Know</vt:lpstr>
      <vt:lpstr>What Shouldn’t be Missed</vt:lpstr>
      <vt:lpstr>Social Justice Issues</vt:lpstr>
      <vt:lpstr>Societal Stereotypes</vt:lpstr>
      <vt:lpstr>Exclusion, Discrimination, &amp; Inequalities Overview</vt:lpstr>
      <vt:lpstr>Exclusion, Discrimination, &amp; Inequalities Overview</vt:lpstr>
      <vt:lpstr>Exclusion, Discrimination, &amp; Inequalities Overview</vt:lpstr>
      <vt:lpstr>Exclusion, Discrimination, &amp; Inequalities Overview</vt:lpstr>
      <vt:lpstr>Legal Protection &amp; Allies</vt:lpstr>
      <vt:lpstr>Laws &amp; Accepted Policies</vt:lpstr>
      <vt:lpstr>Laws &amp; Accepted Policies</vt:lpstr>
      <vt:lpstr>Advocacy Groups</vt:lpstr>
      <vt:lpstr>In Today’s Workplace</vt:lpstr>
      <vt:lpstr>What Do Employees Desire &amp; Need?</vt:lpstr>
      <vt:lpstr>Institutional &amp;/or Interpersonal Opportunities for Equity &amp; Inclusion </vt:lpstr>
      <vt:lpstr>Interesting Facts About This Dimension </vt:lpstr>
      <vt:lpstr>Overview</vt:lpstr>
      <vt:lpstr>  Overview Managing Disabilities in Workplaces  Creating Diversity in Disability. Diversity is an important part of a company's diversity and inclusion, since it involves all individuals' unique attributes and experiences such as ethnicity, gender, age, and disability. Since disability is a part of diversity, organizations can benefit by taking steps to ensure people with disabilities are represented in their workforce in other to have a competitive edge. Building an Inclusive Culture Organizations that value and respect each person for their individual differences and experiences benefit from the diverse perspective of employees including employees with disabilities.       </vt:lpstr>
      <vt:lpstr>Thoughts in Relation to this Topic</vt:lpstr>
      <vt:lpstr>Bibliography</vt:lpstr>
      <vt:lpstr>Recommended Discussion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and Mental Abilities  By: Viviane Racine, Emilomon Ehimen, Dorathy O Emmanuel-Dike</dc:title>
  <dc:creator>Prof Temple</dc:creator>
  <cp:lastModifiedBy>Prof Temple</cp:lastModifiedBy>
  <cp:revision>1</cp:revision>
  <dcterms:modified xsi:type="dcterms:W3CDTF">2020-07-22T20:23:18Z</dcterms:modified>
</cp:coreProperties>
</file>