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aleway" charset="0"/>
      <p:regular r:id="rId24"/>
      <p:bold r:id="rId25"/>
      <p:italic r:id="rId26"/>
      <p:boldItalic r:id="rId27"/>
    </p:embeddedFont>
    <p:embeddedFont>
      <p:font typeface="La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51" autoAdjust="0"/>
  </p:normalViewPr>
  <p:slideViewPr>
    <p:cSldViewPr snapToGrid="0">
      <p:cViewPr varScale="1">
        <p:scale>
          <a:sx n="67" d="100"/>
          <a:sy n="67" d="100"/>
        </p:scale>
        <p:origin x="-14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9e53dfd3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9e53dfd3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State Law Slide</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image on the slide is the official seal of New Jersey. </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NJLAD</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New Jersey Law of Discrimination is a state law that prohibits employers from discriminating against employees for job applicants much like Title VII. The beliefs must be sincerely held, in that they are genuinely believed in and followed. These beliefs can not be demeaned nor can an employer try to enforce another religion. It also requires employers to reasonably accommodate all employees’ religions, unless causing undue hardship. (</a:t>
            </a:r>
            <a:r>
              <a:rPr lang="en" sz="1200" i="1">
                <a:latin typeface="Times New Roman"/>
                <a:ea typeface="Times New Roman"/>
                <a:cs typeface="Times New Roman"/>
                <a:sym typeface="Times New Roman"/>
              </a:rPr>
              <a:t>Religion and Creed Discrimination</a:t>
            </a:r>
            <a:r>
              <a:rPr lang="en" sz="1200">
                <a:latin typeface="Times New Roman"/>
                <a:ea typeface="Times New Roman"/>
                <a:cs typeface="Times New Roman"/>
                <a:sym typeface="Times New Roman"/>
              </a:rPr>
              <a:t>). More specifically, unless an employer can demonstrate that accommodation would be costly, hinder office efficiency and safety, or conflict with a seniority system, the employer must make a real effort to provide accommodation before declaring undue hardship (</a:t>
            </a:r>
            <a:r>
              <a:rPr lang="en" sz="1200" i="1">
                <a:latin typeface="Times New Roman"/>
                <a:ea typeface="Times New Roman"/>
                <a:cs typeface="Times New Roman"/>
                <a:sym typeface="Times New Roman"/>
              </a:rPr>
              <a:t>Reasonable Accommodations for Religious Beliefs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Difference between Title VII and NJLAD</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Title VII only applies to businesses with 15 employees, while NJLAD applies to businesses with 1 employee. </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After the 2008 amendment, NJLAD requires an employer to make an effort to accommodate an employee before declaring that it would cause undue hardship. However, it is unclear on what is considered a good enough effort. </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9dd68907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9dd68907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Anti-Defamation League</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picture on the slide is the logo of the ADL. </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is an organization that primarily combats Anti-Semitism on multiple levels and fronts and has been active since 1913. They have now expanded to fighting for several issues including religious freedom, gender equality, LGBT rights, voting rights, racial equality, and many more. </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With regards to the workplace, the ADL is committed to helping people understand their rights and what is acceptable in the workplace. They have a short diversity training program called A WORKPLACE OF DIFFERENCE,for both employees and managers, that has shown highly successful results in helping people gain a new perspective on diversity and the skills required to create an inclusive work environment.</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To be specific, their findings show that 97% of the participants now understand the need for diversity and 96% found that they are more aware of diversity skills and the role it plays with regards to office interactions (</a:t>
            </a:r>
            <a:r>
              <a:rPr lang="en" sz="1200" i="1">
                <a:latin typeface="Times New Roman"/>
                <a:ea typeface="Times New Roman"/>
                <a:cs typeface="Times New Roman"/>
                <a:sym typeface="Times New Roman"/>
              </a:rPr>
              <a:t>A WORKPLACE OF DIFFERENCE Summary of Findings from Participant Evaluations</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Tannenbaum</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is an organization that is committed to religious freedom as well as fighting religious prejudice. Started in 1992, Tannenbaum has successfully launched programs and initiatives to remove extremism from education, religious bias from the workplace and health care, and bring about an understanding of conflict resolution. They have awarded a select group of people who have risked their lives in the name of their faith in order to bring an end to a conflict with the title ‘Peacemaker’. </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With regard to the workplace, Tannenbaum offers many different training programs and consultations in many different forms such as luncheons, resource groups, webinars, and more. They host a broad array of information from religious diversity statistics to facts and essential notes about various religious holidays and events. More specifically, however, their more recent program is their Corporate Religious Diversity Assessment tool. This helps companies test whether or not they are meeting their diversity goals, as well as the best way to move forward and set higher goals.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9dd689073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9dd68907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9dd689073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9dd689073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Muslim employees desire accommodations </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To wear hijabs (Head coverings)</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 lot of Muslim women wear hijab as a tangible representation of their religion representing piety and modesty.</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To set aside time or space for daily prayers</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Muslims pray five times a day, from which usually two fall within the regular work hours</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To perform ablutions before prayer. </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Muslims wash their hands, face, and arms before praying</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To abstain from handling pork in meatpacking plants </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Respect Gender Boundaries</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Muslims may have different comfort zones regarding opposite genders. Some might keep their gaze down and refrain from shaking hands. </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Their coworkers and managers should know it is not meant to disrespect them</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Awareness about Muslims alcohol beliefs</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 lot of Muslim employees tend to be excluded from coworkers’ hangouts held at bars. Which might have an impact in them building professional relationships</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9dd689073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9dd689073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1200">
                <a:latin typeface="Times New Roman"/>
                <a:ea typeface="Times New Roman"/>
                <a:cs typeface="Times New Roman"/>
                <a:sym typeface="Times New Roman"/>
              </a:rPr>
              <a:t>Management should take specific actions to make sure all of their employees feel respected and comfortable in the workplace. In order to incorporate inclusion in the workplace, it is important to understand what it is. Inclusion refers to letting employees use their voice, participate in the decision-making process, and feel like they belong. It cannot be calculated by numbers; it is rather based on feeling. Some corporate managers take their team out for lunch once a week or once a month. They should be educated regarding dietary restrictions for their team members whether they eat Halal, Kosher, or Vegetarian food, and go to places in which all of the team members feel comfortable. Many employees also have religious restrictions on alcohol, so those employees feel “left out” from bar hangouts. Some end up going for the social aspect but feel like the “odd” one left sober.</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9dd689073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9dd689073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9dd689073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9dd689073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1200">
                <a:latin typeface="Times New Roman"/>
                <a:ea typeface="Times New Roman"/>
                <a:cs typeface="Times New Roman"/>
                <a:sym typeface="Times New Roman"/>
              </a:rPr>
              <a:t>Islam is one of the most discriminated religions in the workplace in the United States. Since the 9-11 and other terrorist attacks around the world, Muslims have been victims of enormous prejudice. Some companies decline to offer accommodations for daily prayers for Muslims. Companies state they cannot allow breaks in between the workday because it would cause a decline in productivity. Even Though the Equal Employment Opportunity Commission (EEOC) requires the companies to accommodate religious practice, companies can claim “Undue Hardship” by stating they cause decreasing workplace efficiency (Schouten).</a:t>
            </a:r>
            <a:r>
              <a:rPr lang="en" sz="1200">
                <a:solidFill>
                  <a:schemeClr val="accent1"/>
                </a:solidFill>
                <a:latin typeface="Times New Roman"/>
                <a:ea typeface="Times New Roman"/>
                <a:cs typeface="Times New Roman"/>
                <a:sym typeface="Times New Roman"/>
              </a:rPr>
              <a:t> </a:t>
            </a:r>
            <a:r>
              <a:rPr lang="en" sz="1200">
                <a:latin typeface="Times New Roman"/>
                <a:ea typeface="Times New Roman"/>
                <a:cs typeface="Times New Roman"/>
                <a:sym typeface="Times New Roman"/>
              </a:rPr>
              <a:t>What many companies do not realize is that the daily prayer breaks Muslims are requesting are just 5 minutes each, which would just total up to 10 minutes from an 8-hour shift. If timed correctly these breaks can act as refreshers and increase productivity (Malone). Thus, the claim of Undue Hardship that companies are making is either mistaken or misleading.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9dd689073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9dd689073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9dd689073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9dd689073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9dd689073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9dd689073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9dd6890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9dd6890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9dd689073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9dd689073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9dd689073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9dd689073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9dd68907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9dd6890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9dd68907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9dd68907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9dd68907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9dd68907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dd68907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dd6890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1200">
                <a:latin typeface="Times New Roman"/>
                <a:ea typeface="Times New Roman"/>
                <a:cs typeface="Times New Roman"/>
                <a:sym typeface="Times New Roman"/>
              </a:rPr>
              <a:t>Due to many radical Islamists as well as how Muslims are shown in the media, many people are prone to believing offensive and completely inaccurate stereotypes. Even though Islam is a peaceful religion, they are dehumanized with words such as ‘terrorists’ and ‘fanatics’. It goes so far that the Muslim population must face vandalism, murder, and many more hate crimes. For example, a Muslim woman walked out to her car one morning and saw a swastika painted on it (</a:t>
            </a:r>
            <a:r>
              <a:rPr lang="en" sz="1200" i="1">
                <a:latin typeface="Times New Roman"/>
                <a:ea typeface="Times New Roman"/>
                <a:cs typeface="Times New Roman"/>
                <a:sym typeface="Times New Roman"/>
              </a:rPr>
              <a:t>Stereotypes and Prejudice</a:t>
            </a:r>
            <a:r>
              <a:rPr lang="en" sz="1200">
                <a:latin typeface="Times New Roman"/>
                <a:ea typeface="Times New Roman"/>
                <a:cs typeface="Times New Roman"/>
                <a:sym typeface="Times New Roman"/>
              </a:rPr>
              <a:t>). I put a chart of anti-Muslim attacks on the slide to show that, while the problem has certainly decreased, assault rates are steadily rising. However, the Muslim population is not the only group scorned because of their connection to radical Islamists. Sikhism and its followers have had to deal with countless acts of discrimination because of their similar appearance to famous terrorists like Osama Bin Laden. More specifically, their turban and the long beard make them targets for stereotypes and a large range of discrimination, from bullying at school to first-degree murder (Green). One example of this is Balbir Singh Sodhi, who wore a turban and was then shot at a gas station for resembling a terrorist (</a:t>
            </a:r>
            <a:r>
              <a:rPr lang="en" sz="1200" i="1">
                <a:latin typeface="Times New Roman"/>
                <a:ea typeface="Times New Roman"/>
                <a:cs typeface="Times New Roman"/>
                <a:sym typeface="Times New Roman"/>
              </a:rPr>
              <a:t>Stereotypes and Prejudice</a:t>
            </a:r>
            <a:r>
              <a:rPr lang="en" sz="1200">
                <a:latin typeface="Times New Roman"/>
                <a:ea typeface="Times New Roman"/>
                <a:cs typeface="Times New Roman"/>
                <a:sym typeface="Times New Roman"/>
              </a:rPr>
              <a:t>). In the slide, I put a picture of Baljeet Singh Sidhu, who was assaulted in a parking lot in 2019, to show that even almost two decades after 9/11, discrimination is still happening. Lastly, Anti-Semitism, while not overly prevalent in the media, is still running strong in America. A 2020 survey shows that 11 - 14% of Americans (28 million people) have deeply ingrained prejudice against Jewish people. Further, the survey shows that 24% of Americans believe that Jews are disloyal, 27% believe that Jews killed Christ and 30% believe that Jewish employers go out of their way to employ other Jews. Even more concerning, 7% of Americans believed that American Jews are responsible for Israel’s actions, and 14% believe that Israel is worse than Nazi Germany (</a:t>
            </a:r>
            <a:r>
              <a:rPr lang="en" sz="1200" i="1">
                <a:latin typeface="Times New Roman"/>
                <a:ea typeface="Times New Roman"/>
                <a:cs typeface="Times New Roman"/>
                <a:sym typeface="Times New Roman"/>
              </a:rPr>
              <a:t>Anti-Semitic Stereotypes Persist in America</a:t>
            </a:r>
            <a:r>
              <a:rPr lang="en" sz="1200">
                <a:latin typeface="Times New Roman"/>
                <a:ea typeface="Times New Roman"/>
                <a:cs typeface="Times New Roman"/>
                <a:sym typeface="Times New Roman"/>
              </a:rPr>
              <a:t>). It is quite transparent that there is still quite a bit of religious discrimination against the Jewish population. </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9dd68907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9dd68907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There are many challenges faced by the religiously diverse populations in America. I put up a chart on the slide that shows the percentages of people from different religions, 71% for Islam, 79% for Sikhism, and 64% for Judaism, do not report cases. This demonstrates how even though not many cases are seen, the issue is still significant. To be more specific, Muslim women have often been told to take off their hijab, a head covering with great importance in Islam, or they will be fired. For example, a Muslim woman was passed up for a job at Abercrombie and Fitch because she wore her hijab to the interview. She sued, and the Supreme Court ruled 8-1 in her favor (Moodie). Another example is when Alamo Rent-a-Car LLC, a car rental based in Arizona, fired a Muslim employee for wearing her hijab while working at the front desk. Alamo claimed that the hijab was in violation of their dress policy, and, when the employee asked to wear it during the Muslim festival Ramadhan, Alamo said that she could only wear it in the back room. The employee still wore the hijab at the front desk and was then fired. The EEOC took this case on her behalf and won because Alamo was giving her undue hardship (Flake). Next, Sikhs are also commonly discriminated against in the workplace. Most commonly, under threat of termination, Sikhs are asked to remove their turban and shave off their beards. For example, Sambo’s of Georgia Inc., a restaurant, reject a Sikh man’s application to be a restaurant manager, because of their grooming policy. Sambo’s wanted to protect their pristine image and presented multiple facts from surveys about customers having an aversion to dealing with waiters and managers with beards. The court ruled in Sambo’s favor, stating that accepting the Sikh man’s application would cause undue hardship (Flake). Clearly, although the court might rule, either way, discrimination still prevails in the workplace and is a significant factor in office dynamics.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9dd68907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9dd68907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9dd68907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9dd68907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Federal Law Slide</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image is the official seal of the EEOC.</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Religion is a set of beliefs that are sincerely held set of principles that dictate what is morally and ethically right and wrong. That is, it is an array of beliefs dictating what actions are to be considered sinful that someone genuinely has faith in. </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 vegetarian was fired from her job at the hospital because she refused to take a shot that contained an animal product. She sued and won because she religiously believed in being vegetarian (Gregg).</a:t>
            </a:r>
            <a:endParaRPr sz="1200">
              <a:latin typeface="Times New Roman"/>
              <a:ea typeface="Times New Roman"/>
              <a:cs typeface="Times New Roman"/>
              <a:sym typeface="Times New Roman"/>
            </a:endParaRPr>
          </a:p>
          <a:p>
            <a:pPr marL="914400" lvl="1"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Title VII</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 law that prevents employers from discriminating against anyone due to religion. This includes actions that change an employee’s or job applicant’s status such as hiring, firing, promoting, and many more. </a:t>
            </a:r>
            <a:endParaRPr sz="1200">
              <a:latin typeface="Times New Roman"/>
              <a:ea typeface="Times New Roman"/>
              <a:cs typeface="Times New Roman"/>
              <a:sym typeface="Times New Roman"/>
            </a:endParaRPr>
          </a:p>
          <a:p>
            <a:pPr marL="1371600" lvl="2"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law also states that an employer must reasonably accommodate an employee’s religion unless it would cause undue hardship on the company. </a:t>
            </a:r>
            <a:endParaRPr sz="1200">
              <a:latin typeface="Times New Roman"/>
              <a:ea typeface="Times New Roman"/>
              <a:cs typeface="Times New Roman"/>
              <a:sym typeface="Times New Roman"/>
            </a:endParaRPr>
          </a:p>
          <a:p>
            <a:pPr marL="1828800" lvl="3"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Accommodation can mean anything from changing company policy to receiving time off for prayer. Most importantly, the accommodation must be a change that affects the essential duties of an employee (</a:t>
            </a:r>
            <a:r>
              <a:rPr lang="en" sz="1200" i="1">
                <a:latin typeface="Times New Roman"/>
                <a:ea typeface="Times New Roman"/>
                <a:cs typeface="Times New Roman"/>
                <a:sym typeface="Times New Roman"/>
              </a:rPr>
              <a:t>Religious Discrimination</a:t>
            </a:r>
            <a:r>
              <a:rPr lang="en" sz="1200">
                <a:latin typeface="Times New Roman"/>
                <a:ea typeface="Times New Roman"/>
                <a:cs typeface="Times New Roman"/>
                <a:sym typeface="Times New Roman"/>
              </a:rPr>
              <a:t>). For example, swapping a night shift instead of a morning shift for religious reasons is accommodation. Another example would be changing news assignments between reporters due to religious reasons. </a:t>
            </a:r>
            <a:endParaRPr sz="1200">
              <a:latin typeface="Times New Roman"/>
              <a:ea typeface="Times New Roman"/>
              <a:cs typeface="Times New Roman"/>
              <a:sym typeface="Times New Roman"/>
            </a:endParaRPr>
          </a:p>
          <a:p>
            <a:pPr marL="1828800" lvl="3"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Undue hardship is caused when accommodation creates a more than minimal cost to the employer. These costs are not necessarily monetary and can be efficiency, time, safety, and other factors. There are many considerations when discussing undue hardship, such as job responsibilities, office dynamics, operating costs as well as the number of employees that require the accommodation (</a:t>
            </a:r>
            <a:r>
              <a:rPr lang="en" sz="1200" i="1">
                <a:latin typeface="Times New Roman"/>
                <a:ea typeface="Times New Roman"/>
                <a:cs typeface="Times New Roman"/>
                <a:sym typeface="Times New Roman"/>
              </a:rPr>
              <a:t>Question and Answers: Religious Discrimination in the Workplace</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Course Project: </a:t>
            </a:r>
            <a:r>
              <a:rPr lang="en" i="1"/>
              <a:t>Religion</a:t>
            </a:r>
            <a:endParaRPr i="1"/>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Shivam Agrawal and Zaid Zia</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Laws and Accepted Policies </a:t>
            </a:r>
            <a:r>
              <a:rPr lang="en" i="1"/>
              <a:t>→ State Law (NJ)</a:t>
            </a:r>
            <a:endParaRPr i="1"/>
          </a:p>
        </p:txBody>
      </p:sp>
      <p:sp>
        <p:nvSpPr>
          <p:cNvPr id="145" name="Google Shape;145;p22"/>
          <p:cNvSpPr txBox="1">
            <a:spLocks noGrp="1"/>
          </p:cNvSpPr>
          <p:nvPr>
            <p:ph type="body" idx="1"/>
          </p:nvPr>
        </p:nvSpPr>
        <p:spPr>
          <a:xfrm>
            <a:off x="729450" y="1974675"/>
            <a:ext cx="58956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solidFill>
                  <a:srgbClr val="666666"/>
                </a:solidFill>
              </a:rPr>
              <a:t>New Jersey Law Against Discrimination (NJLAD)</a:t>
            </a:r>
            <a:endParaRPr>
              <a:solidFill>
                <a:srgbClr val="666666"/>
              </a:solidFill>
            </a:endParaRPr>
          </a:p>
          <a:p>
            <a:pPr marL="914400" lvl="1" indent="-298450" algn="l" rtl="0">
              <a:spcBef>
                <a:spcPts val="0"/>
              </a:spcBef>
              <a:spcAft>
                <a:spcPts val="0"/>
              </a:spcAft>
              <a:buClr>
                <a:srgbClr val="666666"/>
              </a:buClr>
              <a:buSzPts val="1100"/>
              <a:buChar char="○"/>
            </a:pPr>
            <a:r>
              <a:rPr lang="en">
                <a:solidFill>
                  <a:srgbClr val="666666"/>
                </a:solidFill>
              </a:rPr>
              <a:t>An employer cannot discriminate against an employee based on their religious faiths, and requires employers to accommodate for it to a reasonable extent. If an employer does not accommodate, they must show how accommodation would cause undue hardship. </a:t>
            </a:r>
            <a:endParaRPr>
              <a:solidFill>
                <a:srgbClr val="666666"/>
              </a:solidFill>
            </a:endParaRPr>
          </a:p>
          <a:p>
            <a:pPr marL="457200" lvl="0" indent="-311150" algn="l" rtl="0">
              <a:spcBef>
                <a:spcPts val="0"/>
              </a:spcBef>
              <a:spcAft>
                <a:spcPts val="0"/>
              </a:spcAft>
              <a:buClr>
                <a:srgbClr val="666666"/>
              </a:buClr>
              <a:buSzPts val="1300"/>
              <a:buChar char="●"/>
            </a:pPr>
            <a:r>
              <a:rPr lang="en">
                <a:solidFill>
                  <a:srgbClr val="666666"/>
                </a:solidFill>
              </a:rPr>
              <a:t>How is this different from Title VII?</a:t>
            </a:r>
            <a:endParaRPr>
              <a:solidFill>
                <a:srgbClr val="666666"/>
              </a:solidFill>
            </a:endParaRPr>
          </a:p>
          <a:p>
            <a:pPr marL="914400" lvl="1" indent="-298450" algn="l" rtl="0">
              <a:spcBef>
                <a:spcPts val="0"/>
              </a:spcBef>
              <a:spcAft>
                <a:spcPts val="0"/>
              </a:spcAft>
              <a:buClr>
                <a:srgbClr val="666666"/>
              </a:buClr>
              <a:buSzPts val="1100"/>
              <a:buChar char="○"/>
            </a:pPr>
            <a:r>
              <a:rPr lang="en">
                <a:solidFill>
                  <a:srgbClr val="666666"/>
                </a:solidFill>
              </a:rPr>
              <a:t>A business can have any number of employees for NJLAD, but needs 15 for Title ViI</a:t>
            </a:r>
            <a:endParaRPr>
              <a:solidFill>
                <a:srgbClr val="666666"/>
              </a:solidFill>
            </a:endParaRPr>
          </a:p>
          <a:p>
            <a:pPr marL="914400" lvl="1" indent="-298450" algn="l" rtl="0">
              <a:spcBef>
                <a:spcPts val="0"/>
              </a:spcBef>
              <a:spcAft>
                <a:spcPts val="0"/>
              </a:spcAft>
              <a:buClr>
                <a:srgbClr val="666666"/>
              </a:buClr>
              <a:buSzPts val="1100"/>
              <a:buChar char="○"/>
            </a:pPr>
            <a:r>
              <a:rPr lang="en">
                <a:solidFill>
                  <a:srgbClr val="666666"/>
                </a:solidFill>
              </a:rPr>
              <a:t>Under Title VII, an employer has to prove that there is or will be undue hardship on the business; NJLAD says that the employer must make an actual effort to accommodate before determining whether there is an undue hardship. </a:t>
            </a:r>
            <a:endParaRPr>
              <a:solidFill>
                <a:srgbClr val="666666"/>
              </a:solidFill>
            </a:endParaRPr>
          </a:p>
        </p:txBody>
      </p:sp>
      <p:pic>
        <p:nvPicPr>
          <p:cNvPr id="146" name="Google Shape;146;p22" descr="The Official Web Site for The State of New Jersey"/>
          <p:cNvPicPr preferRelativeResize="0"/>
          <p:nvPr/>
        </p:nvPicPr>
        <p:blipFill>
          <a:blip r:embed="rId3">
            <a:alphaModFix/>
          </a:blip>
          <a:stretch>
            <a:fillRect/>
          </a:stretch>
        </p:blipFill>
        <p:spPr>
          <a:xfrm>
            <a:off x="7113750" y="2521275"/>
            <a:ext cx="1714500" cy="17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Advocacy Groups</a:t>
            </a:r>
            <a:endParaRPr/>
          </a:p>
        </p:txBody>
      </p:sp>
      <p:sp>
        <p:nvSpPr>
          <p:cNvPr id="152" name="Google Shape;152;p23"/>
          <p:cNvSpPr txBox="1">
            <a:spLocks noGrp="1"/>
          </p:cNvSpPr>
          <p:nvPr>
            <p:ph type="body" idx="1"/>
          </p:nvPr>
        </p:nvSpPr>
        <p:spPr>
          <a:xfrm>
            <a:off x="729450" y="1970575"/>
            <a:ext cx="7688700" cy="226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Anti Defamation League</a:t>
            </a:r>
            <a:endParaRPr sz="1200"/>
          </a:p>
          <a:p>
            <a:pPr marL="914400" lvl="1" indent="-292100" algn="l" rtl="0">
              <a:spcBef>
                <a:spcPts val="0"/>
              </a:spcBef>
              <a:spcAft>
                <a:spcPts val="0"/>
              </a:spcAft>
              <a:buSzPts val="1000"/>
              <a:buChar char="○"/>
            </a:pPr>
            <a:r>
              <a:rPr lang="en" sz="1000"/>
              <a:t>A mainly Anti-Semitism focused group that fights against all forms of hate crimes with many different programs to help promote respectful behavior and combat bigotry</a:t>
            </a:r>
            <a:endParaRPr sz="1000"/>
          </a:p>
          <a:p>
            <a:pPr marL="914400" lvl="1" indent="-292100" algn="l" rtl="0">
              <a:spcBef>
                <a:spcPts val="0"/>
              </a:spcBef>
              <a:spcAft>
                <a:spcPts val="0"/>
              </a:spcAft>
              <a:buSzPts val="1000"/>
              <a:buChar char="○"/>
            </a:pPr>
            <a:r>
              <a:rPr lang="en" sz="1000"/>
              <a:t>A WORKPLACE OF DIFFERENCE</a:t>
            </a:r>
            <a:endParaRPr sz="1000"/>
          </a:p>
          <a:p>
            <a:pPr marL="1371600" lvl="2" indent="-292100" algn="l" rtl="0">
              <a:spcBef>
                <a:spcPts val="0"/>
              </a:spcBef>
              <a:spcAft>
                <a:spcPts val="0"/>
              </a:spcAft>
              <a:buSzPts val="1000"/>
              <a:buChar char="■"/>
            </a:pPr>
            <a:r>
              <a:rPr lang="en" sz="1000"/>
              <a:t>A training program for employees and managers alike to help create an inclusive environment</a:t>
            </a:r>
            <a:endParaRPr sz="1000"/>
          </a:p>
          <a:p>
            <a:pPr marL="1371600" lvl="2" indent="-292100" algn="l" rtl="0">
              <a:spcBef>
                <a:spcPts val="0"/>
              </a:spcBef>
              <a:spcAft>
                <a:spcPts val="0"/>
              </a:spcAft>
              <a:buSzPts val="1000"/>
              <a:buChar char="■"/>
            </a:pPr>
            <a:r>
              <a:rPr lang="en" sz="1000"/>
              <a:t>95% of the program participants left the program with effective skills to thrive in a diverse work environment</a:t>
            </a:r>
            <a:endParaRPr sz="1000"/>
          </a:p>
          <a:p>
            <a:pPr marL="457200" lvl="0" indent="-304800" algn="l" rtl="0">
              <a:spcBef>
                <a:spcPts val="0"/>
              </a:spcBef>
              <a:spcAft>
                <a:spcPts val="0"/>
              </a:spcAft>
              <a:buSzPts val="1200"/>
              <a:buChar char="●"/>
            </a:pPr>
            <a:r>
              <a:rPr lang="en" sz="1200"/>
              <a:t>Tanenbaum</a:t>
            </a:r>
            <a:endParaRPr sz="1200"/>
          </a:p>
          <a:p>
            <a:pPr marL="914400" lvl="1" indent="-292100" algn="l" rtl="0">
              <a:spcBef>
                <a:spcPts val="0"/>
              </a:spcBef>
              <a:spcAft>
                <a:spcPts val="0"/>
              </a:spcAft>
              <a:buSzPts val="1000"/>
              <a:buChar char="○"/>
            </a:pPr>
            <a:r>
              <a:rPr lang="en" sz="1000"/>
              <a:t>An organization directed towards removing religious prejudice and combating hatred through education and training programs</a:t>
            </a:r>
            <a:endParaRPr sz="1000"/>
          </a:p>
          <a:p>
            <a:pPr marL="914400" lvl="1" indent="-292100" algn="l" rtl="0">
              <a:spcBef>
                <a:spcPts val="0"/>
              </a:spcBef>
              <a:spcAft>
                <a:spcPts val="0"/>
              </a:spcAft>
              <a:buSzPts val="1000"/>
              <a:buChar char="○"/>
            </a:pPr>
            <a:r>
              <a:rPr lang="en" sz="1000"/>
              <a:t> Many programs for the workplace:</a:t>
            </a:r>
            <a:endParaRPr sz="1000"/>
          </a:p>
          <a:p>
            <a:pPr marL="1371600" lvl="2" indent="-292100" algn="l" rtl="0">
              <a:spcBef>
                <a:spcPts val="0"/>
              </a:spcBef>
              <a:spcAft>
                <a:spcPts val="0"/>
              </a:spcAft>
              <a:buSzPts val="1000"/>
              <a:buChar char="■"/>
            </a:pPr>
            <a:r>
              <a:rPr lang="en" sz="1000"/>
              <a:t>Employee Luncheons</a:t>
            </a:r>
            <a:endParaRPr sz="1000"/>
          </a:p>
          <a:p>
            <a:pPr marL="1371600" lvl="2" indent="-292100" algn="l" rtl="0">
              <a:spcBef>
                <a:spcPts val="0"/>
              </a:spcBef>
              <a:spcAft>
                <a:spcPts val="0"/>
              </a:spcAft>
              <a:buSzPts val="1000"/>
              <a:buChar char="■"/>
            </a:pPr>
            <a:r>
              <a:rPr lang="en" sz="1000"/>
              <a:t>HR training</a:t>
            </a:r>
            <a:endParaRPr sz="1000"/>
          </a:p>
          <a:p>
            <a:pPr marL="1371600" lvl="2" indent="-292100" algn="l" rtl="0">
              <a:spcBef>
                <a:spcPts val="0"/>
              </a:spcBef>
              <a:spcAft>
                <a:spcPts val="0"/>
              </a:spcAft>
              <a:buSzPts val="1000"/>
              <a:buChar char="■"/>
            </a:pPr>
            <a:r>
              <a:rPr lang="en" sz="1000"/>
              <a:t>Employee Resource Groups</a:t>
            </a:r>
            <a:endParaRPr sz="1000"/>
          </a:p>
          <a:p>
            <a:pPr marL="1371600" lvl="2" indent="-292100" algn="l" rtl="0">
              <a:spcBef>
                <a:spcPts val="0"/>
              </a:spcBef>
              <a:spcAft>
                <a:spcPts val="0"/>
              </a:spcAft>
              <a:buSzPts val="1000"/>
              <a:buChar char="■"/>
            </a:pPr>
            <a:r>
              <a:rPr lang="en" sz="1000"/>
              <a:t>Webinars</a:t>
            </a:r>
            <a:endParaRPr sz="1000"/>
          </a:p>
          <a:p>
            <a:pPr marL="914400" lvl="1" indent="-292100" algn="l" rtl="0">
              <a:spcBef>
                <a:spcPts val="0"/>
              </a:spcBef>
              <a:spcAft>
                <a:spcPts val="0"/>
              </a:spcAft>
              <a:buSzPts val="1000"/>
              <a:buChar char="○"/>
            </a:pPr>
            <a:r>
              <a:rPr lang="en" sz="1000">
                <a:highlight>
                  <a:srgbClr val="FFFFFF"/>
                </a:highlight>
              </a:rPr>
              <a:t>Corporate Religious Diversity Assessment: a tool to help companies measure the success of their diversity initiatives as well as identify new goals to strive for.</a:t>
            </a:r>
            <a:endParaRPr sz="1000"/>
          </a:p>
        </p:txBody>
      </p:sp>
      <p:pic>
        <p:nvPicPr>
          <p:cNvPr id="153" name="Google Shape;153;p23" descr="ADL: Fighting Antisemitism and Hate"/>
          <p:cNvPicPr preferRelativeResize="0"/>
          <p:nvPr/>
        </p:nvPicPr>
        <p:blipFill>
          <a:blip r:embed="rId3">
            <a:alphaModFix/>
          </a:blip>
          <a:stretch>
            <a:fillRect/>
          </a:stretch>
        </p:blipFill>
        <p:spPr>
          <a:xfrm>
            <a:off x="6191250" y="502725"/>
            <a:ext cx="2952750" cy="155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Today’s Workplace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 Employees Desire and Need?</a:t>
            </a:r>
            <a:endParaRPr/>
          </a:p>
        </p:txBody>
      </p:sp>
      <p:sp>
        <p:nvSpPr>
          <p:cNvPr id="164" name="Google Shape;164;p25"/>
          <p:cNvSpPr txBox="1">
            <a:spLocks noGrp="1"/>
          </p:cNvSpPr>
          <p:nvPr>
            <p:ph type="body" idx="1"/>
          </p:nvPr>
        </p:nvSpPr>
        <p:spPr>
          <a:xfrm>
            <a:off x="729450" y="2078875"/>
            <a:ext cx="5758500" cy="2775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Employees of each religion can have specific needs they desire  order to feel welcomed at workplace </a:t>
            </a:r>
            <a:endParaRPr/>
          </a:p>
          <a:p>
            <a:pPr marL="457200" lvl="0" indent="-311150" algn="l" rtl="0">
              <a:spcBef>
                <a:spcPts val="0"/>
              </a:spcBef>
              <a:spcAft>
                <a:spcPts val="0"/>
              </a:spcAft>
              <a:buSzPts val="1300"/>
              <a:buChar char="●"/>
            </a:pPr>
            <a:r>
              <a:rPr lang="en"/>
              <a:t>For-example muslim employees need accomodations</a:t>
            </a:r>
            <a:endParaRPr/>
          </a:p>
          <a:p>
            <a:pPr marL="914400" lvl="1" indent="-298450" algn="l" rtl="0">
              <a:spcBef>
                <a:spcPts val="0"/>
              </a:spcBef>
              <a:spcAft>
                <a:spcPts val="0"/>
              </a:spcAft>
              <a:buSzPts val="1100"/>
              <a:buChar char="○"/>
            </a:pPr>
            <a:r>
              <a:rPr lang="en"/>
              <a:t>To wear hijab (Head scarfs)</a:t>
            </a:r>
            <a:endParaRPr/>
          </a:p>
          <a:p>
            <a:pPr marL="914400" lvl="1" indent="-298450" algn="l" rtl="0">
              <a:spcBef>
                <a:spcPts val="0"/>
              </a:spcBef>
              <a:spcAft>
                <a:spcPts val="0"/>
              </a:spcAft>
              <a:buSzPts val="1100"/>
              <a:buChar char="○"/>
            </a:pPr>
            <a:r>
              <a:rPr lang="en"/>
              <a:t>To set aside time and space for daily prayers</a:t>
            </a:r>
            <a:endParaRPr/>
          </a:p>
          <a:p>
            <a:pPr marL="914400" lvl="1" indent="-298450" algn="l" rtl="0">
              <a:spcBef>
                <a:spcPts val="0"/>
              </a:spcBef>
              <a:spcAft>
                <a:spcPts val="0"/>
              </a:spcAft>
              <a:buSzPts val="1100"/>
              <a:buChar char="○"/>
            </a:pPr>
            <a:r>
              <a:rPr lang="en"/>
              <a:t>Space To perform ablutions before prayer</a:t>
            </a:r>
            <a:endParaRPr/>
          </a:p>
          <a:p>
            <a:pPr marL="914400" lvl="1" indent="-298450" algn="l" rtl="0">
              <a:spcBef>
                <a:spcPts val="0"/>
              </a:spcBef>
              <a:spcAft>
                <a:spcPts val="0"/>
              </a:spcAft>
              <a:buSzPts val="1100"/>
              <a:buChar char="○"/>
            </a:pPr>
            <a:r>
              <a:rPr lang="en"/>
              <a:t>To abstain from handling pork in meatpacking plants</a:t>
            </a:r>
            <a:endParaRPr/>
          </a:p>
          <a:p>
            <a:pPr marL="914400" lvl="1" indent="-298450" algn="l" rtl="0">
              <a:spcBef>
                <a:spcPts val="0"/>
              </a:spcBef>
              <a:spcAft>
                <a:spcPts val="0"/>
              </a:spcAft>
              <a:buSzPts val="1100"/>
              <a:buChar char="○"/>
            </a:pPr>
            <a:r>
              <a:rPr lang="en"/>
              <a:t>To respect gender boundaries</a:t>
            </a:r>
            <a:endParaRPr/>
          </a:p>
          <a:p>
            <a:pPr marL="914400" lvl="1" indent="-298450" algn="l" rtl="0">
              <a:spcBef>
                <a:spcPts val="0"/>
              </a:spcBef>
              <a:spcAft>
                <a:spcPts val="0"/>
              </a:spcAft>
              <a:buSzPts val="1100"/>
              <a:buChar char="○"/>
            </a:pPr>
            <a:r>
              <a:rPr lang="en"/>
              <a:t>Awareness about muslims alcohol beliefs</a:t>
            </a:r>
            <a:endParaRPr/>
          </a:p>
          <a:p>
            <a:pPr marL="914400" lvl="1" indent="-298450" algn="l" rtl="0">
              <a:spcBef>
                <a:spcPts val="0"/>
              </a:spcBef>
              <a:spcAft>
                <a:spcPts val="0"/>
              </a:spcAft>
              <a:buSzPts val="1100"/>
              <a:buChar char="○"/>
            </a:pPr>
            <a:r>
              <a:rPr lang="en"/>
              <a:t>Halal dietary options at company’s cafeterias</a:t>
            </a:r>
            <a:endParaRPr/>
          </a:p>
          <a:p>
            <a:pPr marL="457200" lvl="0" indent="-311150" algn="l" rtl="0">
              <a:spcBef>
                <a:spcPts val="0"/>
              </a:spcBef>
              <a:spcAft>
                <a:spcPts val="0"/>
              </a:spcAft>
              <a:buSzPts val="1300"/>
              <a:buChar char="●"/>
            </a:pPr>
            <a:r>
              <a:rPr lang="en"/>
              <a:t>Hindus,  Sikhs and jewish employees would also desire their dietary needs as well as other accommodations to practice their religion during breaks</a:t>
            </a:r>
            <a:endParaRPr/>
          </a:p>
          <a:p>
            <a:pPr marL="0" lvl="0" indent="0" algn="l" rtl="0">
              <a:spcBef>
                <a:spcPts val="1600"/>
              </a:spcBef>
              <a:spcAft>
                <a:spcPts val="1600"/>
              </a:spcAft>
              <a:buNone/>
            </a:pPr>
            <a:endParaRPr/>
          </a:p>
        </p:txBody>
      </p:sp>
      <p:pic>
        <p:nvPicPr>
          <p:cNvPr id="165" name="Google Shape;165;p25"/>
          <p:cNvPicPr preferRelativeResize="0"/>
          <p:nvPr/>
        </p:nvPicPr>
        <p:blipFill>
          <a:blip r:embed="rId3">
            <a:alphaModFix/>
          </a:blip>
          <a:stretch>
            <a:fillRect/>
          </a:stretch>
        </p:blipFill>
        <p:spPr>
          <a:xfrm>
            <a:off x="6487950" y="1978100"/>
            <a:ext cx="2555951" cy="277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729450" y="1318650"/>
            <a:ext cx="6501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Opportunities for Equity and Inclusion</a:t>
            </a:r>
            <a:endParaRPr sz="2400"/>
          </a:p>
          <a:p>
            <a:pPr marL="0" lvl="0" indent="0" algn="l" rtl="0">
              <a:spcBef>
                <a:spcPts val="0"/>
              </a:spcBef>
              <a:spcAft>
                <a:spcPts val="0"/>
              </a:spcAft>
              <a:buNone/>
            </a:pPr>
            <a:endParaRPr/>
          </a:p>
        </p:txBody>
      </p:sp>
      <p:sp>
        <p:nvSpPr>
          <p:cNvPr id="171" name="Google Shape;171;p26"/>
          <p:cNvSpPr txBox="1">
            <a:spLocks noGrp="1"/>
          </p:cNvSpPr>
          <p:nvPr>
            <p:ph type="body" idx="1"/>
          </p:nvPr>
        </p:nvSpPr>
        <p:spPr>
          <a:xfrm>
            <a:off x="729450" y="2078875"/>
            <a:ext cx="55011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Be cautious regarding where to take team members for lunch</a:t>
            </a:r>
            <a:endParaRPr/>
          </a:p>
          <a:p>
            <a:pPr marL="914400" lvl="1" indent="-298450" algn="l" rtl="0">
              <a:spcBef>
                <a:spcPts val="0"/>
              </a:spcBef>
              <a:spcAft>
                <a:spcPts val="0"/>
              </a:spcAft>
              <a:buSzPts val="1100"/>
              <a:buChar char="○"/>
            </a:pPr>
            <a:r>
              <a:rPr lang="en"/>
              <a:t>Some corporate managers take their team out for lunch once a week or once a month. They should be educated regarding dietary restrictions for their team members whether they eat Halal, Kosher, or Vegetarian food, and go to places in which all of the team members feel comfortable.</a:t>
            </a:r>
            <a:endParaRPr/>
          </a:p>
          <a:p>
            <a:pPr marL="457200" lvl="0" indent="-311150" algn="l" rtl="0">
              <a:spcBef>
                <a:spcPts val="0"/>
              </a:spcBef>
              <a:spcAft>
                <a:spcPts val="0"/>
              </a:spcAft>
              <a:buSzPts val="1300"/>
              <a:buChar char="●"/>
            </a:pPr>
            <a:r>
              <a:rPr lang="en"/>
              <a:t>Managers should refrain from planning hangouts at bars</a:t>
            </a:r>
            <a:endParaRPr/>
          </a:p>
          <a:p>
            <a:pPr marL="914400" lvl="1" indent="-298450" algn="l" rtl="0">
              <a:spcBef>
                <a:spcPts val="0"/>
              </a:spcBef>
              <a:spcAft>
                <a:spcPts val="0"/>
              </a:spcAft>
              <a:buSzPts val="1100"/>
              <a:buChar char="○"/>
            </a:pPr>
            <a:r>
              <a:rPr lang="en"/>
              <a:t>Many employees have religious restrictions on Alcohol, so those employees feel “left out” from bar hangouts. Some end up going for the social aspect but feel like the “odd” one left sober</a:t>
            </a:r>
            <a:endParaRPr/>
          </a:p>
          <a:p>
            <a:pPr marL="457200" lvl="0" indent="-311150" algn="l" rtl="0">
              <a:spcBef>
                <a:spcPts val="0"/>
              </a:spcBef>
              <a:spcAft>
                <a:spcPts val="0"/>
              </a:spcAft>
              <a:buSzPts val="1300"/>
              <a:buChar char="●"/>
            </a:pPr>
            <a:r>
              <a:rPr lang="en"/>
              <a:t>These can exclude employees of specific religious group making them feel left out, odd one out or uncomfortable</a:t>
            </a:r>
            <a:endParaRPr>
              <a:solidFill>
                <a:srgbClr val="000000"/>
              </a:solidFill>
              <a:latin typeface="Arial"/>
              <a:ea typeface="Arial"/>
              <a:cs typeface="Arial"/>
              <a:sym typeface="Arial"/>
            </a:endParaRPr>
          </a:p>
          <a:p>
            <a:pPr marL="91440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72" name="Google Shape;172;p26"/>
          <p:cNvPicPr preferRelativeResize="0"/>
          <p:nvPr/>
        </p:nvPicPr>
        <p:blipFill>
          <a:blip r:embed="rId3">
            <a:alphaModFix/>
          </a:blip>
          <a:stretch>
            <a:fillRect/>
          </a:stretch>
        </p:blipFill>
        <p:spPr>
          <a:xfrm>
            <a:off x="6230550" y="3091950"/>
            <a:ext cx="2933700" cy="1562100"/>
          </a:xfrm>
          <a:prstGeom prst="rect">
            <a:avLst/>
          </a:prstGeom>
          <a:noFill/>
          <a:ln>
            <a:noFill/>
          </a:ln>
        </p:spPr>
      </p:pic>
      <p:pic>
        <p:nvPicPr>
          <p:cNvPr id="173" name="Google Shape;173;p26"/>
          <p:cNvPicPr preferRelativeResize="0"/>
          <p:nvPr/>
        </p:nvPicPr>
        <p:blipFill>
          <a:blip r:embed="rId4">
            <a:alphaModFix/>
          </a:blip>
          <a:stretch>
            <a:fillRect/>
          </a:stretch>
        </p:blipFill>
        <p:spPr>
          <a:xfrm>
            <a:off x="6599181" y="724675"/>
            <a:ext cx="2546293" cy="2261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Interesting Issue About this Dimension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Subtopic: Discrimination Against Islam</a:t>
            </a:r>
            <a:endParaRPr i="1"/>
          </a:p>
        </p:txBody>
      </p:sp>
      <p:sp>
        <p:nvSpPr>
          <p:cNvPr id="184" name="Google Shape;184;p28"/>
          <p:cNvSpPr txBox="1">
            <a:spLocks noGrp="1"/>
          </p:cNvSpPr>
          <p:nvPr>
            <p:ph type="body" idx="1"/>
          </p:nvPr>
        </p:nvSpPr>
        <p:spPr>
          <a:xfrm>
            <a:off x="729450" y="2078875"/>
            <a:ext cx="50634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Some companies decline to offer accommodations for daily prayers for muslims</a:t>
            </a:r>
            <a:endParaRPr sz="1600"/>
          </a:p>
          <a:p>
            <a:pPr marL="914400" lvl="1" indent="-317500" algn="l" rtl="0">
              <a:spcBef>
                <a:spcPts val="0"/>
              </a:spcBef>
              <a:spcAft>
                <a:spcPts val="0"/>
              </a:spcAft>
              <a:buSzPts val="1400"/>
              <a:buChar char="○"/>
            </a:pPr>
            <a:r>
              <a:rPr lang="en" sz="1400"/>
              <a:t>Companies argue they cannot allow 2 beaks in between the work day because it would cause a decline in productivity</a:t>
            </a:r>
            <a:endParaRPr sz="1400"/>
          </a:p>
          <a:p>
            <a:pPr marL="914400" lvl="1" indent="-317500" algn="l" rtl="0">
              <a:spcBef>
                <a:spcPts val="0"/>
              </a:spcBef>
              <a:spcAft>
                <a:spcPts val="0"/>
              </a:spcAft>
              <a:buSzPts val="1400"/>
              <a:buChar char="○"/>
            </a:pPr>
            <a:r>
              <a:rPr lang="en" sz="1400"/>
              <a:t>Even Though the Equal Employment Opportunity Commission (EEOC) requires the companies to accomodate for a religious practice, companies can claim “Undue Hardship” by stating they cause decreasing workplace efficiency</a:t>
            </a:r>
            <a:endParaRPr sz="1400"/>
          </a:p>
          <a:p>
            <a:pPr marL="0" lvl="0" indent="0" algn="l" rtl="0">
              <a:spcBef>
                <a:spcPts val="1600"/>
              </a:spcBef>
              <a:spcAft>
                <a:spcPts val="1600"/>
              </a:spcAft>
              <a:buNone/>
            </a:pPr>
            <a:endParaRPr sz="1400"/>
          </a:p>
        </p:txBody>
      </p:sp>
      <p:pic>
        <p:nvPicPr>
          <p:cNvPr id="185" name="Google Shape;185;p28"/>
          <p:cNvPicPr preferRelativeResize="0"/>
          <p:nvPr/>
        </p:nvPicPr>
        <p:blipFill>
          <a:blip r:embed="rId3">
            <a:alphaModFix/>
          </a:blip>
          <a:stretch>
            <a:fillRect/>
          </a:stretch>
        </p:blipFill>
        <p:spPr>
          <a:xfrm>
            <a:off x="5792850" y="2078863"/>
            <a:ext cx="3195876" cy="2130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Thoughts...</a:t>
            </a:r>
            <a:endParaRPr/>
          </a:p>
        </p:txBody>
      </p:sp>
      <p:sp>
        <p:nvSpPr>
          <p:cNvPr id="191" name="Google Shape;191;p29"/>
          <p:cNvSpPr txBox="1">
            <a:spLocks noGrp="1"/>
          </p:cNvSpPr>
          <p:nvPr>
            <p:ph type="body" idx="1"/>
          </p:nvPr>
        </p:nvSpPr>
        <p:spPr>
          <a:xfrm>
            <a:off x="729450" y="2078875"/>
            <a:ext cx="59484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Muslims pray five time a day, from which two prayers fall within the regular work hours</a:t>
            </a:r>
            <a:endParaRPr/>
          </a:p>
          <a:p>
            <a:pPr marL="457200" lvl="0" indent="-311150" algn="l" rtl="0">
              <a:spcBef>
                <a:spcPts val="0"/>
              </a:spcBef>
              <a:spcAft>
                <a:spcPts val="0"/>
              </a:spcAft>
              <a:buSzPts val="1300"/>
              <a:buChar char="●"/>
            </a:pPr>
            <a:r>
              <a:rPr lang="en"/>
              <a:t>The prayer breaks muslims are requesting are just 5 minutes each, totaling up to 10 minutes total from an 8 hour work day. </a:t>
            </a:r>
            <a:endParaRPr/>
          </a:p>
          <a:p>
            <a:pPr marL="457200" lvl="0" indent="-311150" algn="l" rtl="0">
              <a:spcBef>
                <a:spcPts val="0"/>
              </a:spcBef>
              <a:spcAft>
                <a:spcPts val="0"/>
              </a:spcAft>
              <a:buSzPts val="1300"/>
              <a:buChar char="●"/>
            </a:pPr>
            <a:r>
              <a:rPr lang="en"/>
              <a:t>If timed correctly these breaks are even increase productivity instead of decreasing it ( Malone)</a:t>
            </a:r>
            <a:endParaRPr/>
          </a:p>
          <a:p>
            <a:pPr marL="457200" lvl="0" indent="-311150" algn="l" rtl="0">
              <a:spcBef>
                <a:spcPts val="0"/>
              </a:spcBef>
              <a:spcAft>
                <a:spcPts val="0"/>
              </a:spcAft>
              <a:buSzPts val="1300"/>
              <a:buChar char="●"/>
            </a:pPr>
            <a:r>
              <a:rPr lang="en"/>
              <a:t>Companies claiming undue hardship due to muslims is an act of active discrimination with no truth behind it</a:t>
            </a:r>
            <a:endParaRPr/>
          </a:p>
          <a:p>
            <a:pPr marL="457200" lvl="0" indent="-311150" algn="l" rtl="0">
              <a:spcBef>
                <a:spcPts val="0"/>
              </a:spcBef>
              <a:spcAft>
                <a:spcPts val="0"/>
              </a:spcAft>
              <a:buSzPts val="1300"/>
              <a:buChar char="●"/>
            </a:pPr>
            <a:r>
              <a:rPr lang="en"/>
              <a:t>This is the team opinion</a:t>
            </a: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p:nvPr/>
        </p:nvSpPr>
        <p:spPr>
          <a:xfrm>
            <a:off x="105200" y="0"/>
            <a:ext cx="8878200" cy="4962900"/>
          </a:xfrm>
          <a:prstGeom prst="rect">
            <a:avLst/>
          </a:prstGeom>
          <a:noFill/>
          <a:ln>
            <a:noFill/>
          </a:ln>
        </p:spPr>
        <p:txBody>
          <a:bodyPr spcFirstLastPara="1" wrap="square" lIns="0" tIns="0" rIns="0" bIns="0" anchor="t" anchorCtr="0">
            <a:noAutofit/>
          </a:bodyPr>
          <a:lstStyle/>
          <a:p>
            <a:pPr marL="457200" lvl="0" indent="-457200" algn="l" rtl="0">
              <a:lnSpc>
                <a:spcPct val="100000"/>
              </a:lnSpc>
              <a:spcBef>
                <a:spcPts val="0"/>
              </a:spcBef>
              <a:spcAft>
                <a:spcPts val="0"/>
              </a:spcAft>
              <a:buNone/>
            </a:pP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06.13.18, Robert E. Gregg. “Religion in the Workplace.” </a:t>
            </a:r>
            <a:r>
              <a:rPr lang="en" sz="850" i="1">
                <a:latin typeface="Times New Roman"/>
                <a:ea typeface="Times New Roman"/>
                <a:cs typeface="Times New Roman"/>
                <a:sym typeface="Times New Roman"/>
              </a:rPr>
              <a:t>Boardman Clark</a:t>
            </a:r>
            <a:r>
              <a:rPr lang="en" sz="850">
                <a:latin typeface="Times New Roman"/>
                <a:ea typeface="Times New Roman"/>
                <a:cs typeface="Times New Roman"/>
                <a:sym typeface="Times New Roman"/>
              </a:rPr>
              <a:t>, 24 June 2020, www.boardmanclark.com/publications/the-reading-room/religion-in-the-workplace.</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i="1">
                <a:latin typeface="Times New Roman"/>
                <a:ea typeface="Times New Roman"/>
                <a:cs typeface="Times New Roman"/>
                <a:sym typeface="Times New Roman"/>
              </a:rPr>
              <a:t>Anti-Defamation League</a:t>
            </a:r>
            <a:r>
              <a:rPr lang="en" sz="850">
                <a:latin typeface="Times New Roman"/>
                <a:ea typeface="Times New Roman"/>
                <a:cs typeface="Times New Roman"/>
                <a:sym typeface="Times New Roman"/>
              </a:rPr>
              <a:t>, www.adl.org/.</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“Anti-Semitic Stereotypes Persist in America, Survey Shows.” </a:t>
            </a:r>
            <a:r>
              <a:rPr lang="en" sz="850" i="1">
                <a:latin typeface="Times New Roman"/>
                <a:ea typeface="Times New Roman"/>
                <a:cs typeface="Times New Roman"/>
                <a:sym typeface="Times New Roman"/>
              </a:rPr>
              <a:t>Anti-Defamation League</a:t>
            </a:r>
            <a:r>
              <a:rPr lang="en" sz="850">
                <a:latin typeface="Times New Roman"/>
                <a:ea typeface="Times New Roman"/>
                <a:cs typeface="Times New Roman"/>
                <a:sym typeface="Times New Roman"/>
              </a:rPr>
              <a:t>, www.adl.org/news/press-releases/anti-semitic-stereotypes-persist-in-america-survey-shows.</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“Are Employers Required to Grant Prayer Breaks to Muslim Employees?” </a:t>
            </a:r>
            <a:r>
              <a:rPr lang="en" sz="850" i="1">
                <a:latin typeface="Times New Roman"/>
                <a:ea typeface="Times New Roman"/>
                <a:cs typeface="Times New Roman"/>
                <a:sym typeface="Times New Roman"/>
              </a:rPr>
              <a:t>The Christian Science Monitor</a:t>
            </a:r>
            <a:r>
              <a:rPr lang="en" sz="850">
                <a:latin typeface="Times New Roman"/>
                <a:ea typeface="Times New Roman"/>
                <a:cs typeface="Times New Roman"/>
                <a:sym typeface="Times New Roman"/>
              </a:rPr>
              <a:t>, The Christian Science Monitor, 25 May 2016, www.csmonitor.com/USA/Society/2016/0525/Are-employers-required-to-grant-prayer-breaks-to-Muslim-employees.</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Bastian, Rebekah. “Five Tips For Supporting Muslims In The Workplace.” </a:t>
            </a:r>
            <a:r>
              <a:rPr lang="en" sz="850" i="1">
                <a:latin typeface="Times New Roman"/>
                <a:ea typeface="Times New Roman"/>
                <a:cs typeface="Times New Roman"/>
                <a:sym typeface="Times New Roman"/>
              </a:rPr>
              <a:t>Forbes</a:t>
            </a:r>
            <a:r>
              <a:rPr lang="en" sz="850">
                <a:latin typeface="Times New Roman"/>
                <a:ea typeface="Times New Roman"/>
                <a:cs typeface="Times New Roman"/>
                <a:sym typeface="Times New Roman"/>
              </a:rPr>
              <a:t>, Forbes Magazine, 17 July 2019, www.forbes.com/sites/rebekahbastian/2019/07/17/five-tips-for-supporting-muslims-in-the-workplace/#42ff9db037d1.</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“EEOC Coronavirus Resources.” </a:t>
            </a:r>
            <a:r>
              <a:rPr lang="en" sz="850" i="1">
                <a:latin typeface="Times New Roman"/>
                <a:ea typeface="Times New Roman"/>
                <a:cs typeface="Times New Roman"/>
                <a:sym typeface="Times New Roman"/>
              </a:rPr>
              <a:t>Home | U.S. Equal Employment Opportunity Commission</a:t>
            </a:r>
            <a:r>
              <a:rPr lang="en" sz="850">
                <a:latin typeface="Times New Roman"/>
                <a:ea typeface="Times New Roman"/>
                <a:cs typeface="Times New Roman"/>
                <a:sym typeface="Times New Roman"/>
              </a:rPr>
              <a:t>, 22 June 2020, www.eeoc.gov/.</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Flake, Dallan, Image is Everything: Corporate Branding and Religious Accommodation in the Workplace (February 15, 2014). University of Pennsylvania Law Review, Vol. 163, 2014-15. </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Green, Emma. “The Trouble With Wearing Turbans in America.” </a:t>
            </a:r>
            <a:r>
              <a:rPr lang="en" sz="850" i="1">
                <a:latin typeface="Times New Roman"/>
                <a:ea typeface="Times New Roman"/>
                <a:cs typeface="Times New Roman"/>
                <a:sym typeface="Times New Roman"/>
              </a:rPr>
              <a:t>The Atlantic</a:t>
            </a:r>
            <a:r>
              <a:rPr lang="en" sz="850">
                <a:latin typeface="Times New Roman"/>
                <a:ea typeface="Times New Roman"/>
                <a:cs typeface="Times New Roman"/>
                <a:sym typeface="Times New Roman"/>
              </a:rPr>
              <a:t>, Atlantic Media Company, 27 Jan. 2015, www.theatlantic.com/politics/archive/2015/01/the-trouble-with-wearing-turbans-in-america/384832/.</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Islinger Berkeley Heights  908-795-5203, David G. “Change to New Jersey Law Against Discrimination Provides Employees Greater Religious Accommodation Rights.” </a:t>
            </a:r>
            <a:r>
              <a:rPr lang="en" sz="850" i="1">
                <a:latin typeface="Times New Roman"/>
                <a:ea typeface="Times New Roman"/>
                <a:cs typeface="Times New Roman"/>
                <a:sym typeface="Times New Roman"/>
              </a:rPr>
              <a:t>Jackson Lewis</a:t>
            </a:r>
            <a:r>
              <a:rPr lang="en" sz="850">
                <a:latin typeface="Times New Roman"/>
                <a:ea typeface="Times New Roman"/>
                <a:cs typeface="Times New Roman"/>
                <a:sym typeface="Times New Roman"/>
              </a:rPr>
              <a:t>, 1 June 2015, www.jacksonlewis.com/resources-publication/change-new-jersey-law-against-discrimination-provides-employees-greater-religious-accommodation-rights.</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Kelly, George. “Richmond Police Investigate Weekend Attack on Sikh Man.” </a:t>
            </a:r>
            <a:r>
              <a:rPr lang="en" sz="850" i="1">
                <a:latin typeface="Times New Roman"/>
                <a:ea typeface="Times New Roman"/>
                <a:cs typeface="Times New Roman"/>
                <a:sym typeface="Times New Roman"/>
              </a:rPr>
              <a:t>East Bay Times</a:t>
            </a:r>
            <a:r>
              <a:rPr lang="en" sz="850">
                <a:latin typeface="Times New Roman"/>
                <a:ea typeface="Times New Roman"/>
                <a:cs typeface="Times New Roman"/>
                <a:sym typeface="Times New Roman"/>
              </a:rPr>
              <a:t>, East Bay Times, 18 Dec. 2019, www.eastbaytimes.com/2019/12/17/richmond-police-investigate-weekend-attack-on-sikh-man/.</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Kishi, Katayoun. “Anti-Muslim Assaults Reach 9/11-Era Levels, FBI Data Show.” </a:t>
            </a:r>
            <a:r>
              <a:rPr lang="en" sz="850" i="1">
                <a:latin typeface="Times New Roman"/>
                <a:ea typeface="Times New Roman"/>
                <a:cs typeface="Times New Roman"/>
                <a:sym typeface="Times New Roman"/>
              </a:rPr>
              <a:t>Pew Research Center</a:t>
            </a:r>
            <a:r>
              <a:rPr lang="en" sz="850">
                <a:latin typeface="Times New Roman"/>
                <a:ea typeface="Times New Roman"/>
                <a:cs typeface="Times New Roman"/>
                <a:sym typeface="Times New Roman"/>
              </a:rPr>
              <a:t>, Pew Research Center, 21 Nov. 2016, www.pewresearch.org/fact-tank/2016/11/21/anti-muslim-assaults-reach-911-era-levels-fbi-data-show/.</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Malone, Matt. “Let Us Pray: the Challenges of Accommodating Muslim Prayer in the Workplace.” </a:t>
            </a:r>
            <a:r>
              <a:rPr lang="en" sz="850" i="1">
                <a:latin typeface="Times New Roman"/>
                <a:ea typeface="Times New Roman"/>
                <a:cs typeface="Times New Roman"/>
                <a:sym typeface="Times New Roman"/>
              </a:rPr>
              <a:t>Lexology</a:t>
            </a:r>
            <a:r>
              <a:rPr lang="en" sz="850">
                <a:latin typeface="Times New Roman"/>
                <a:ea typeface="Times New Roman"/>
                <a:cs typeface="Times New Roman"/>
                <a:sym typeface="Times New Roman"/>
              </a:rPr>
              <a:t>, 28 July 2017, www.lexology.com/library/detail.aspx?g=e3a833eb-73d6-4dfe-ac7e-bd42284715f8.</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Mgryczon. “Official Site of The State of New Jersey.” </a:t>
            </a:r>
            <a:r>
              <a:rPr lang="en" sz="850" i="1">
                <a:latin typeface="Times New Roman"/>
                <a:ea typeface="Times New Roman"/>
                <a:cs typeface="Times New Roman"/>
                <a:sym typeface="Times New Roman"/>
              </a:rPr>
              <a:t>The Official Web Site for The State of New Jersey</a:t>
            </a:r>
            <a:r>
              <a:rPr lang="en" sz="850">
                <a:latin typeface="Times New Roman"/>
                <a:ea typeface="Times New Roman"/>
                <a:cs typeface="Times New Roman"/>
                <a:sym typeface="Times New Roman"/>
              </a:rPr>
              <a:t>, nj.gov/.</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Moodie, Alison. “Are US Businesses Doing Enough to Support Religious Diversity in the Workplace?” </a:t>
            </a:r>
            <a:r>
              <a:rPr lang="en" sz="850" i="1">
                <a:latin typeface="Times New Roman"/>
                <a:ea typeface="Times New Roman"/>
                <a:cs typeface="Times New Roman"/>
                <a:sym typeface="Times New Roman"/>
              </a:rPr>
              <a:t>The Guardian</a:t>
            </a:r>
            <a:r>
              <a:rPr lang="en" sz="850">
                <a:latin typeface="Times New Roman"/>
                <a:ea typeface="Times New Roman"/>
                <a:cs typeface="Times New Roman"/>
                <a:sym typeface="Times New Roman"/>
              </a:rPr>
              <a:t>, Guardian News and Media, 28 Jan. 2016, www.theguardian.com/sustainable-business/2016/jan/28/religious-diversity-us-business-muslim-hijab-discrimination-equal-employment-eeoc.</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“New Jersey Religious Discrimination: Workplace Discrimination.” </a:t>
            </a:r>
            <a:r>
              <a:rPr lang="en" sz="850" i="1">
                <a:latin typeface="Times New Roman"/>
                <a:ea typeface="Times New Roman"/>
                <a:cs typeface="Times New Roman"/>
                <a:sym typeface="Times New Roman"/>
              </a:rPr>
              <a:t>Costello &amp; Mains, LLC</a:t>
            </a:r>
            <a:r>
              <a:rPr lang="en" sz="850">
                <a:latin typeface="Times New Roman"/>
                <a:ea typeface="Times New Roman"/>
                <a:cs typeface="Times New Roman"/>
                <a:sym typeface="Times New Roman"/>
              </a:rPr>
              <a:t>, www.costellomains.com/Employment-Law/Employment-Discrimination/Religion-Creed-Discrimination.shtml.</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Paradiso, Anthony. “The Importance of Inclusion in the Workplace.” </a:t>
            </a:r>
            <a:r>
              <a:rPr lang="en" sz="850" i="1">
                <a:latin typeface="Times New Roman"/>
                <a:ea typeface="Times New Roman"/>
                <a:cs typeface="Times New Roman"/>
                <a:sym typeface="Times New Roman"/>
              </a:rPr>
              <a:t>Engage Blog</a:t>
            </a:r>
            <a:r>
              <a:rPr lang="en" sz="850">
                <a:latin typeface="Times New Roman"/>
                <a:ea typeface="Times New Roman"/>
                <a:cs typeface="Times New Roman"/>
                <a:sym typeface="Times New Roman"/>
              </a:rPr>
              <a:t>, www.achievers.com/blog/the-importance-of-inclusion-in-the-workplace/#:~:text=Diversity%20does%20not%20exist%20without,positively%20engaged%20within%20the%20organization.</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“Questions and Answers: Religious Discrimination in the Workplace.” </a:t>
            </a:r>
            <a:r>
              <a:rPr lang="en" sz="850" i="1">
                <a:latin typeface="Times New Roman"/>
                <a:ea typeface="Times New Roman"/>
                <a:cs typeface="Times New Roman"/>
                <a:sym typeface="Times New Roman"/>
              </a:rPr>
              <a:t>Questions and Answers: Religious Discrimination in the Workplace | U.S. Equal Employment Opportunity Commission</a:t>
            </a:r>
            <a:r>
              <a:rPr lang="en" sz="850">
                <a:latin typeface="Times New Roman"/>
                <a:ea typeface="Times New Roman"/>
                <a:cs typeface="Times New Roman"/>
                <a:sym typeface="Times New Roman"/>
              </a:rPr>
              <a:t>, www.eeoc.gov/laws/guidance/questions-and-answers-religious-discrimination-workplace.</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“Reasonable Accommodations for Religious Beliefs.” </a:t>
            </a:r>
            <a:r>
              <a:rPr lang="en" sz="850" i="1">
                <a:latin typeface="Times New Roman"/>
                <a:ea typeface="Times New Roman"/>
                <a:cs typeface="Times New Roman"/>
                <a:sym typeface="Times New Roman"/>
              </a:rPr>
              <a:t>New Jersey Employment Lawyers</a:t>
            </a:r>
            <a:r>
              <a:rPr lang="en" sz="850">
                <a:latin typeface="Times New Roman"/>
                <a:ea typeface="Times New Roman"/>
                <a:cs typeface="Times New Roman"/>
                <a:sym typeface="Times New Roman"/>
              </a:rPr>
              <a:t>, www.njemploymentlawfirm.com/reasonable-accommodations-for-religious-beliefs.html.</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“Religious Discrimination and Accommodation in the Federal Workplace.” </a:t>
            </a:r>
            <a:r>
              <a:rPr lang="en" sz="850" i="1">
                <a:latin typeface="Times New Roman"/>
                <a:ea typeface="Times New Roman"/>
                <a:cs typeface="Times New Roman"/>
                <a:sym typeface="Times New Roman"/>
              </a:rPr>
              <a:t>U.S. Department of Labor Seal</a:t>
            </a:r>
            <a:r>
              <a:rPr lang="en" sz="850">
                <a:latin typeface="Times New Roman"/>
                <a:ea typeface="Times New Roman"/>
                <a:cs typeface="Times New Roman"/>
                <a:sym typeface="Times New Roman"/>
              </a:rPr>
              <a:t>, www.dol.gov/agencies/oasam/civil-rights-center/internal/policies/religious-discrimination-accommodation.</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“Religious Discrimination.” </a:t>
            </a:r>
            <a:r>
              <a:rPr lang="en" sz="850" i="1">
                <a:latin typeface="Times New Roman"/>
                <a:ea typeface="Times New Roman"/>
                <a:cs typeface="Times New Roman"/>
                <a:sym typeface="Times New Roman"/>
              </a:rPr>
              <a:t>U.S. Equal Employment Opportunity Commission</a:t>
            </a:r>
            <a:r>
              <a:rPr lang="en" sz="850">
                <a:latin typeface="Times New Roman"/>
                <a:ea typeface="Times New Roman"/>
                <a:cs typeface="Times New Roman"/>
                <a:sym typeface="Times New Roman"/>
              </a:rPr>
              <a:t>, www.eeoc.gov/religious-discrimination.</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“Stereotypes and Prejudice.” </a:t>
            </a:r>
            <a:r>
              <a:rPr lang="en" sz="850" i="1">
                <a:latin typeface="Times New Roman"/>
                <a:ea typeface="Times New Roman"/>
                <a:cs typeface="Times New Roman"/>
                <a:sym typeface="Times New Roman"/>
              </a:rPr>
              <a:t>The Pluralism Project</a:t>
            </a:r>
            <a:r>
              <a:rPr lang="en" sz="850">
                <a:latin typeface="Times New Roman"/>
                <a:ea typeface="Times New Roman"/>
                <a:cs typeface="Times New Roman"/>
                <a:sym typeface="Times New Roman"/>
              </a:rPr>
              <a:t>, pluralism.org/stereotypes-and-prejudice.</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“Top Lawyers, Top Attorneys, Top Law Firms.” </a:t>
            </a:r>
            <a:r>
              <a:rPr lang="en" sz="850" i="1">
                <a:latin typeface="Times New Roman"/>
                <a:ea typeface="Times New Roman"/>
                <a:cs typeface="Times New Roman"/>
                <a:sym typeface="Times New Roman"/>
              </a:rPr>
              <a:t>Primerus</a:t>
            </a:r>
            <a:r>
              <a:rPr lang="en" sz="850">
                <a:latin typeface="Times New Roman"/>
                <a:ea typeface="Times New Roman"/>
                <a:cs typeface="Times New Roman"/>
                <a:sym typeface="Times New Roman"/>
              </a:rPr>
              <a:t>, www.primerus.com/business-law-articles/accommodating-islam-in-the-workplace-a-work-in-progress-332011.htm.</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“A WORKPLACE OF DIFFERENCE®.” </a:t>
            </a:r>
            <a:r>
              <a:rPr lang="en" sz="850" i="1">
                <a:latin typeface="Times New Roman"/>
                <a:ea typeface="Times New Roman"/>
                <a:cs typeface="Times New Roman"/>
                <a:sym typeface="Times New Roman"/>
              </a:rPr>
              <a:t>Anti-Defamation League</a:t>
            </a:r>
            <a:r>
              <a:rPr lang="en" sz="850">
                <a:latin typeface="Times New Roman"/>
                <a:ea typeface="Times New Roman"/>
                <a:cs typeface="Times New Roman"/>
                <a:sym typeface="Times New Roman"/>
              </a:rPr>
              <a:t>, 6 Sept. 2012, www.adl.org/news/article/a-workplace-of-differencer.</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“Workplace.” </a:t>
            </a:r>
            <a:r>
              <a:rPr lang="en" sz="850" i="1">
                <a:latin typeface="Times New Roman"/>
                <a:ea typeface="Times New Roman"/>
                <a:cs typeface="Times New Roman"/>
                <a:sym typeface="Times New Roman"/>
              </a:rPr>
              <a:t>Tanenbaum.org</a:t>
            </a:r>
            <a:r>
              <a:rPr lang="en" sz="850">
                <a:latin typeface="Times New Roman"/>
                <a:ea typeface="Times New Roman"/>
                <a:cs typeface="Times New Roman"/>
                <a:sym typeface="Times New Roman"/>
              </a:rPr>
              <a:t>, tanenbaum.org/programs/workplace/.</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r>
              <a:rPr lang="en" sz="850">
                <a:latin typeface="Times New Roman"/>
                <a:ea typeface="Times New Roman"/>
                <a:cs typeface="Times New Roman"/>
                <a:sym typeface="Times New Roman"/>
              </a:rPr>
              <a:t>Zelada, Brittany. “New Religious Garb Bill Will Expand Religious Rights in the Workplace.” </a:t>
            </a:r>
            <a:r>
              <a:rPr lang="en" sz="850" i="1">
                <a:latin typeface="Times New Roman"/>
                <a:ea typeface="Times New Roman"/>
                <a:cs typeface="Times New Roman"/>
                <a:sym typeface="Times New Roman"/>
              </a:rPr>
              <a:t>The Daily Orange</a:t>
            </a:r>
            <a:r>
              <a:rPr lang="en" sz="850">
                <a:latin typeface="Times New Roman"/>
                <a:ea typeface="Times New Roman"/>
                <a:cs typeface="Times New Roman"/>
                <a:sym typeface="Times New Roman"/>
              </a:rPr>
              <a:t>, 29 Apr. 2019, dailyorange.com/2019/04/new-religious-garb-bill-will-expand-religious-rights-workplace/.</a:t>
            </a:r>
            <a:endParaRPr sz="850">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endParaRPr sz="850">
              <a:latin typeface="Times New Roman"/>
              <a:ea typeface="Times New Roman"/>
              <a:cs typeface="Times New Roman"/>
              <a:sym typeface="Times New Roman"/>
            </a:endParaRPr>
          </a:p>
        </p:txBody>
      </p:sp>
      <p:pic>
        <p:nvPicPr>
          <p:cNvPr id="202" name="Google Shape;202;p31" descr="Preview the document"/>
          <p:cNvPicPr preferRelativeResize="0"/>
          <p:nvPr/>
        </p:nvPicPr>
        <p:blipFill>
          <a:blip r:embed="rId3">
            <a:alphaModFix/>
          </a:blip>
          <a:stretch>
            <a:fillRect/>
          </a:stretch>
        </p:blipFill>
        <p:spPr>
          <a:xfrm rot="10800000">
            <a:off x="1141975" y="5138050"/>
            <a:ext cx="124200" cy="1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 Didn’t Know → </a:t>
            </a:r>
            <a:r>
              <a:rPr lang="en" i="1"/>
              <a:t>Shivam Agrawal</a:t>
            </a:r>
            <a:endParaRPr i="1"/>
          </a:p>
          <a:p>
            <a:pPr marL="0" lvl="0" indent="0" algn="l" rtl="0">
              <a:spcBef>
                <a:spcPts val="0"/>
              </a:spcBef>
              <a:spcAft>
                <a:spcPts val="0"/>
              </a:spcAft>
              <a:buNone/>
            </a:pP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 did not realise that religious diversity and religious discrimination was still such a significant issue. </a:t>
            </a:r>
            <a:endParaRPr/>
          </a:p>
          <a:p>
            <a:pPr marL="457200" lvl="0" indent="-311150" algn="l" rtl="0">
              <a:spcBef>
                <a:spcPts val="0"/>
              </a:spcBef>
              <a:spcAft>
                <a:spcPts val="0"/>
              </a:spcAft>
              <a:buSzPts val="1300"/>
              <a:buChar char="●"/>
            </a:pPr>
            <a:r>
              <a:rPr lang="en"/>
              <a:t>Anti-semitism is persists in America.</a:t>
            </a:r>
            <a:endParaRPr/>
          </a:p>
          <a:p>
            <a:pPr marL="457200" lvl="0" indent="-311150" algn="l" rtl="0">
              <a:spcBef>
                <a:spcPts val="0"/>
              </a:spcBef>
              <a:spcAft>
                <a:spcPts val="0"/>
              </a:spcAft>
              <a:buSzPts val="1300"/>
              <a:buChar char="●"/>
            </a:pPr>
            <a:r>
              <a:rPr lang="en"/>
              <a:t>Even though almost two decades have past since 9/11, Sikhs are still being discriminated against and there is still a lot of ignorance with regards to Sikhism.</a:t>
            </a:r>
            <a:endParaRPr/>
          </a:p>
          <a:p>
            <a:pPr marL="457200" lvl="0" indent="-311150" algn="l" rtl="0">
              <a:spcBef>
                <a:spcPts val="0"/>
              </a:spcBef>
              <a:spcAft>
                <a:spcPts val="0"/>
              </a:spcAft>
              <a:buSzPts val="1300"/>
              <a:buChar char="●"/>
            </a:pPr>
            <a:r>
              <a:rPr lang="en"/>
              <a:t>I did not know that an employer was legally obligated to accommodate for an employee’s religion. </a:t>
            </a:r>
            <a:endParaRPr/>
          </a:p>
          <a:p>
            <a:pPr marL="914400" lvl="1" indent="-298450" algn="l" rtl="0">
              <a:spcBef>
                <a:spcPts val="0"/>
              </a:spcBef>
              <a:spcAft>
                <a:spcPts val="0"/>
              </a:spcAft>
              <a:buSzPts val="1100"/>
              <a:buChar char="○"/>
            </a:pPr>
            <a:r>
              <a:rPr lang="en"/>
              <a:t>I did not know an employer would be forced to provide kosher or halal meals if asked.</a:t>
            </a:r>
            <a:endParaRPr/>
          </a:p>
          <a:p>
            <a:pPr marL="457200" lvl="0" indent="-311150" algn="l" rtl="0">
              <a:spcBef>
                <a:spcPts val="0"/>
              </a:spcBef>
              <a:spcAft>
                <a:spcPts val="0"/>
              </a:spcAft>
              <a:buSzPts val="1300"/>
              <a:buChar char="●"/>
            </a:pPr>
            <a:r>
              <a:rPr lang="en"/>
              <a:t>I did not know about the ADL or Tanenbaum and the work that they do to fight religious prejudice and hatred. </a:t>
            </a:r>
            <a:endParaRPr/>
          </a:p>
          <a:p>
            <a:pPr marL="457200" lvl="0" indent="-311150" algn="l" rtl="0">
              <a:spcBef>
                <a:spcPts val="0"/>
              </a:spcBef>
              <a:spcAft>
                <a:spcPts val="0"/>
              </a:spcAft>
              <a:buSzPts val="1300"/>
              <a:buChar char="●"/>
            </a:pPr>
            <a:r>
              <a:rPr lang="en"/>
              <a:t>I did not know many employees wanted to set aside times during the work day to pray.</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Points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213" name="Google Shape;213;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What would you consider a ‘good enough’ effort from the employer when making accommodations for an employee?</a:t>
            </a:r>
            <a:endParaRPr/>
          </a:p>
          <a:p>
            <a:pPr marL="457200" lvl="0" indent="-311150" algn="l" rtl="0">
              <a:spcBef>
                <a:spcPts val="0"/>
              </a:spcBef>
              <a:spcAft>
                <a:spcPts val="0"/>
              </a:spcAft>
              <a:buSzPts val="1300"/>
              <a:buChar char="●"/>
            </a:pPr>
            <a:r>
              <a:rPr lang="en"/>
              <a:t>Many organizations create diversity training programs to combat religious discrimination in the workplace. What are some other ways of eliminating religious discrimination in the workplace?</a:t>
            </a:r>
            <a:endParaRPr/>
          </a:p>
          <a:p>
            <a:pPr marL="457200" lvl="0" indent="-311150" algn="l" rtl="0">
              <a:spcBef>
                <a:spcPts val="0"/>
              </a:spcBef>
              <a:spcAft>
                <a:spcPts val="0"/>
              </a:spcAft>
              <a:buSzPts val="1300"/>
              <a:buChar char="●"/>
            </a:pPr>
            <a:r>
              <a:rPr lang="en"/>
              <a:t>Do you think that Title VII and the NJLAD are too restrictive, or not restrictive enough? Why? What are some changes you would make to current legislation regarding religious discrimination?</a:t>
            </a:r>
            <a:endParaRPr/>
          </a:p>
          <a:p>
            <a:pPr marL="457200" lvl="0" indent="-311150" algn="l" rtl="0">
              <a:spcBef>
                <a:spcPts val="0"/>
              </a:spcBef>
              <a:spcAft>
                <a:spcPts val="0"/>
              </a:spcAft>
              <a:buSzPts val="1300"/>
              <a:buChar char="●"/>
            </a:pPr>
            <a:r>
              <a:rPr lang="en"/>
              <a:t>Have you experienced any hardship at workplace because of your religion?</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 Didn’t Know →  </a:t>
            </a:r>
            <a:r>
              <a:rPr lang="en" i="1"/>
              <a:t>Zaid Zia</a:t>
            </a:r>
            <a:endParaRPr i="1"/>
          </a:p>
        </p:txBody>
      </p:sp>
      <p:sp>
        <p:nvSpPr>
          <p:cNvPr id="99" name="Google Shape;99;p15"/>
          <p:cNvSpPr txBox="1">
            <a:spLocks noGrp="1"/>
          </p:cNvSpPr>
          <p:nvPr>
            <p:ph type="body" idx="1"/>
          </p:nvPr>
        </p:nvSpPr>
        <p:spPr>
          <a:xfrm>
            <a:off x="729450" y="2078875"/>
            <a:ext cx="54615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Employers around the world discriminate against different religious minorities</a:t>
            </a:r>
            <a:endParaRPr/>
          </a:p>
          <a:p>
            <a:pPr marL="457200" lvl="0" indent="-311150" algn="l" rtl="0">
              <a:spcBef>
                <a:spcPts val="0"/>
              </a:spcBef>
              <a:spcAft>
                <a:spcPts val="0"/>
              </a:spcAft>
              <a:buSzPts val="1300"/>
              <a:buChar char="-"/>
            </a:pPr>
            <a:r>
              <a:rPr lang="en"/>
              <a:t>Some employers discriminate discriminate unintentionally, being victims of implicit bias</a:t>
            </a:r>
            <a:endParaRPr/>
          </a:p>
          <a:p>
            <a:pPr marL="457200" lvl="0" indent="-311150" algn="l" rtl="0">
              <a:spcBef>
                <a:spcPts val="0"/>
              </a:spcBef>
              <a:spcAft>
                <a:spcPts val="0"/>
              </a:spcAft>
              <a:buSzPts val="1300"/>
              <a:buChar char="-"/>
            </a:pPr>
            <a:r>
              <a:rPr lang="en"/>
              <a:t>Prayer breaks can increase productivity instead of decreasing it </a:t>
            </a:r>
            <a:endParaRPr/>
          </a:p>
          <a:p>
            <a:pPr marL="457200" lvl="0" indent="-311150" algn="l" rtl="0">
              <a:spcBef>
                <a:spcPts val="0"/>
              </a:spcBef>
              <a:spcAft>
                <a:spcPts val="0"/>
              </a:spcAft>
              <a:buSzPts val="1300"/>
              <a:buChar char="-"/>
            </a:pPr>
            <a:r>
              <a:rPr lang="en"/>
              <a:t>Companies are required to accommodate for religious practice such as muslims daily  prayers, unless it causes the company undue hardship</a:t>
            </a:r>
            <a:endParaRPr/>
          </a:p>
          <a:p>
            <a:pPr marL="457200" lvl="0" indent="-311150" algn="l" rtl="0">
              <a:spcBef>
                <a:spcPts val="0"/>
              </a:spcBef>
              <a:spcAft>
                <a:spcPts val="0"/>
              </a:spcAft>
              <a:buSzPts val="1300"/>
              <a:buChar char="-"/>
            </a:pPr>
            <a:endParaRPr/>
          </a:p>
        </p:txBody>
      </p:sp>
      <p:pic>
        <p:nvPicPr>
          <p:cNvPr id="100" name="Google Shape;100;p15"/>
          <p:cNvPicPr preferRelativeResize="0"/>
          <p:nvPr/>
        </p:nvPicPr>
        <p:blipFill>
          <a:blip r:embed="rId3">
            <a:alphaModFix/>
          </a:blip>
          <a:stretch>
            <a:fillRect/>
          </a:stretch>
        </p:blipFill>
        <p:spPr>
          <a:xfrm>
            <a:off x="6388375" y="2078868"/>
            <a:ext cx="2755626" cy="13189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Shouldn’t Be Missed</a:t>
            </a:r>
            <a:endParaRPr/>
          </a:p>
          <a:p>
            <a:pPr marL="0" lvl="0" indent="0" algn="l" rtl="0">
              <a:spcBef>
                <a:spcPts val="0"/>
              </a:spcBef>
              <a:spcAft>
                <a:spcPts val="0"/>
              </a:spcAft>
              <a:buNone/>
            </a:pPr>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a:t>Religious prejudice still runs rampant in the US, and is a problem that needs to be stopped. Especially after 9/11 and other terrorist attacks, eastern religions and cultures are heavily discriminated against in the workplace. </a:t>
            </a:r>
            <a:endParaRPr/>
          </a:p>
          <a:p>
            <a:pPr marL="457200" lvl="0" indent="-311150" algn="l" rtl="0">
              <a:spcBef>
                <a:spcPts val="0"/>
              </a:spcBef>
              <a:spcAft>
                <a:spcPts val="0"/>
              </a:spcAft>
              <a:buSzPts val="1300"/>
              <a:buAutoNum type="arabicPeriod"/>
            </a:pPr>
            <a:r>
              <a:rPr lang="en"/>
              <a:t>We have rights. Title VII and NJLAD provide a strong legal barrier against religious prejudice in the workplace and it is important to understand them. They ensure that a person’s religion can not be demeaned, and in fact must be accommodated for. </a:t>
            </a:r>
            <a:endParaRPr/>
          </a:p>
          <a:p>
            <a:pPr marL="457200" lvl="0" indent="-311150" algn="l" rtl="0">
              <a:spcBef>
                <a:spcPts val="0"/>
              </a:spcBef>
              <a:spcAft>
                <a:spcPts val="0"/>
              </a:spcAft>
              <a:buSzPts val="1300"/>
              <a:buAutoNum type="arabicPeriod"/>
            </a:pPr>
            <a:r>
              <a:rPr lang="en"/>
              <a:t>How companies twist the law, and find ways to discriminate against different  religions</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Social Justice Issues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Social Stereotypes</a:t>
            </a:r>
            <a:endParaRPr/>
          </a:p>
        </p:txBody>
      </p:sp>
      <p:sp>
        <p:nvSpPr>
          <p:cNvPr id="117" name="Google Shape;117;p18"/>
          <p:cNvSpPr txBox="1">
            <a:spLocks noGrp="1"/>
          </p:cNvSpPr>
          <p:nvPr>
            <p:ph type="body" idx="1"/>
          </p:nvPr>
        </p:nvSpPr>
        <p:spPr>
          <a:xfrm>
            <a:off x="729450" y="1970600"/>
            <a:ext cx="54843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solidFill>
                  <a:srgbClr val="000000"/>
                </a:solidFill>
              </a:rPr>
              <a:t>“Muslims are especially vulnerable to stereotypes that so readily pair the word ‘Muslim’ with ‘fundamentalist,’ ‘terrorist’ or ‘holy war’... Muslims are stereotyped as terrorists, fanatics” (“</a:t>
            </a:r>
            <a:r>
              <a:rPr lang="en">
                <a:solidFill>
                  <a:srgbClr val="152844"/>
                </a:solidFill>
              </a:rPr>
              <a:t>Stereotypes and Prejudice”</a:t>
            </a:r>
            <a:r>
              <a:rPr lang="en">
                <a:solidFill>
                  <a:srgbClr val="000000"/>
                </a:solidFill>
              </a:rPr>
              <a:t>).</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Predominantly after 9/11, Sikhs have been discriminated against for their looks and similarities to the classic image of a terrorist (a brown man with a turban and a long beard)</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Anti-semitism still prevails strongly in America, and many negative stereotypes exist:</a:t>
            </a:r>
            <a:endParaRPr>
              <a:solidFill>
                <a:srgbClr val="000000"/>
              </a:solidFill>
            </a:endParaRPr>
          </a:p>
          <a:p>
            <a:pPr marL="914400" lvl="1" indent="-298450" algn="l" rtl="0">
              <a:spcBef>
                <a:spcPts val="0"/>
              </a:spcBef>
              <a:spcAft>
                <a:spcPts val="0"/>
              </a:spcAft>
              <a:buClr>
                <a:srgbClr val="000000"/>
              </a:buClr>
              <a:buSzPts val="1100"/>
              <a:buChar char="○"/>
            </a:pPr>
            <a:r>
              <a:rPr lang="en">
                <a:solidFill>
                  <a:srgbClr val="000000"/>
                </a:solidFill>
              </a:rPr>
              <a:t>Jews are disloyal</a:t>
            </a:r>
            <a:endParaRPr>
              <a:solidFill>
                <a:srgbClr val="000000"/>
              </a:solidFill>
            </a:endParaRPr>
          </a:p>
          <a:p>
            <a:pPr marL="914400" lvl="1" indent="-298450" algn="l" rtl="0">
              <a:spcBef>
                <a:spcPts val="0"/>
              </a:spcBef>
              <a:spcAft>
                <a:spcPts val="0"/>
              </a:spcAft>
              <a:buClr>
                <a:srgbClr val="000000"/>
              </a:buClr>
              <a:buSzPts val="1100"/>
              <a:buChar char="○"/>
            </a:pPr>
            <a:r>
              <a:rPr lang="en">
                <a:solidFill>
                  <a:srgbClr val="000000"/>
                </a:solidFill>
              </a:rPr>
              <a:t>Jews control the business and financial markets</a:t>
            </a:r>
            <a:endParaRPr>
              <a:solidFill>
                <a:srgbClr val="000000"/>
              </a:solidFill>
            </a:endParaRPr>
          </a:p>
          <a:p>
            <a:pPr marL="914400" lvl="1" indent="-298450" algn="l" rtl="0">
              <a:spcBef>
                <a:spcPts val="0"/>
              </a:spcBef>
              <a:spcAft>
                <a:spcPts val="0"/>
              </a:spcAft>
              <a:buClr>
                <a:srgbClr val="000000"/>
              </a:buClr>
              <a:buSzPts val="1100"/>
              <a:buChar char="○"/>
            </a:pPr>
            <a:r>
              <a:rPr lang="en">
                <a:solidFill>
                  <a:srgbClr val="000000"/>
                </a:solidFill>
              </a:rPr>
              <a:t>Jews are responsible for Israel’s actions</a:t>
            </a:r>
            <a:endParaRPr>
              <a:solidFill>
                <a:srgbClr val="000000"/>
              </a:solidFill>
            </a:endParaRPr>
          </a:p>
          <a:p>
            <a:pPr marL="914400" lvl="1" indent="-298450" algn="l" rtl="0">
              <a:spcBef>
                <a:spcPts val="0"/>
              </a:spcBef>
              <a:spcAft>
                <a:spcPts val="0"/>
              </a:spcAft>
              <a:buClr>
                <a:srgbClr val="000000"/>
              </a:buClr>
              <a:buSzPts val="1100"/>
              <a:buChar char="○"/>
            </a:pPr>
            <a:r>
              <a:rPr lang="en">
                <a:solidFill>
                  <a:srgbClr val="000000"/>
                </a:solidFill>
              </a:rPr>
              <a:t>Israel is worse than Nazi Germany</a:t>
            </a:r>
            <a:endParaRPr>
              <a:solidFill>
                <a:srgbClr val="000000"/>
              </a:solidFill>
            </a:endParaRPr>
          </a:p>
        </p:txBody>
      </p:sp>
      <p:pic>
        <p:nvPicPr>
          <p:cNvPr id="118" name="Google Shape;118;p18" descr="Richmond police investigate weekend attack against Sikh man"/>
          <p:cNvPicPr preferRelativeResize="0"/>
          <p:nvPr/>
        </p:nvPicPr>
        <p:blipFill>
          <a:blip r:embed="rId3">
            <a:alphaModFix/>
          </a:blip>
          <a:stretch>
            <a:fillRect/>
          </a:stretch>
        </p:blipFill>
        <p:spPr>
          <a:xfrm>
            <a:off x="7022138" y="238775"/>
            <a:ext cx="1380075" cy="1840100"/>
          </a:xfrm>
          <a:prstGeom prst="rect">
            <a:avLst/>
          </a:prstGeom>
          <a:noFill/>
          <a:ln>
            <a:noFill/>
          </a:ln>
        </p:spPr>
      </p:pic>
      <p:sp>
        <p:nvSpPr>
          <p:cNvPr id="119" name="Google Shape;119;p18"/>
          <p:cNvSpPr txBox="1"/>
          <p:nvPr/>
        </p:nvSpPr>
        <p:spPr>
          <a:xfrm>
            <a:off x="6763275" y="2078875"/>
            <a:ext cx="2197500" cy="7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Lato"/>
                <a:ea typeface="Lato"/>
                <a:cs typeface="Lato"/>
                <a:sym typeface="Lato"/>
              </a:rPr>
              <a:t>“</a:t>
            </a:r>
            <a:r>
              <a:rPr lang="en" sz="1000">
                <a:latin typeface="Lato"/>
                <a:ea typeface="Lato"/>
                <a:cs typeface="Lato"/>
                <a:sym typeface="Lato"/>
              </a:rPr>
              <a:t>Sikhs are 100 times more likely to be assaulted than the average American citizen because of our distinct appearance</a:t>
            </a:r>
            <a:r>
              <a:rPr lang="en" sz="1100">
                <a:latin typeface="Lato"/>
                <a:ea typeface="Lato"/>
                <a:cs typeface="Lato"/>
                <a:sym typeface="Lato"/>
              </a:rPr>
              <a:t>” (Kelly).</a:t>
            </a:r>
            <a:endParaRPr sz="1100">
              <a:latin typeface="Lato"/>
              <a:ea typeface="Lato"/>
              <a:cs typeface="Lato"/>
              <a:sym typeface="Lato"/>
            </a:endParaRPr>
          </a:p>
        </p:txBody>
      </p:sp>
      <p:pic>
        <p:nvPicPr>
          <p:cNvPr id="120" name="Google Shape;120;p18" descr="Anti-Muslim assaults reach 9/11-era levels, FBI data show | Pew ..."/>
          <p:cNvPicPr preferRelativeResize="0"/>
          <p:nvPr/>
        </p:nvPicPr>
        <p:blipFill>
          <a:blip r:embed="rId4">
            <a:alphaModFix/>
          </a:blip>
          <a:stretch>
            <a:fillRect/>
          </a:stretch>
        </p:blipFill>
        <p:spPr>
          <a:xfrm>
            <a:off x="6280350" y="2822825"/>
            <a:ext cx="2863650" cy="232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Exclusion, Discrimination, and Inequalities</a:t>
            </a:r>
            <a:endParaRPr/>
          </a:p>
        </p:txBody>
      </p:sp>
      <p:sp>
        <p:nvSpPr>
          <p:cNvPr id="126" name="Google Shape;126;p19"/>
          <p:cNvSpPr txBox="1">
            <a:spLocks noGrp="1"/>
          </p:cNvSpPr>
          <p:nvPr>
            <p:ph type="body" idx="1"/>
          </p:nvPr>
        </p:nvSpPr>
        <p:spPr>
          <a:xfrm>
            <a:off x="729450" y="1939650"/>
            <a:ext cx="53763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Muslims have been told to take off their hijab, or they will be fired</a:t>
            </a:r>
            <a:endParaRPr/>
          </a:p>
          <a:p>
            <a:pPr marL="457200" lvl="0" indent="-311150" algn="l" rtl="0">
              <a:spcBef>
                <a:spcPts val="0"/>
              </a:spcBef>
              <a:spcAft>
                <a:spcPts val="0"/>
              </a:spcAft>
              <a:buSzPts val="1300"/>
              <a:buChar char="●"/>
            </a:pPr>
            <a:r>
              <a:rPr lang="en"/>
              <a:t>Sikhs have been told to take off their turbans or they will be fired</a:t>
            </a:r>
            <a:endParaRPr/>
          </a:p>
          <a:p>
            <a:pPr marL="914400" lvl="1" indent="-298450" algn="l" rtl="0">
              <a:spcBef>
                <a:spcPts val="0"/>
              </a:spcBef>
              <a:spcAft>
                <a:spcPts val="0"/>
              </a:spcAft>
              <a:buSzPts val="1100"/>
              <a:buChar char="○"/>
            </a:pPr>
            <a:r>
              <a:rPr lang="en"/>
              <a:t>Siks have also been told to shave their beards</a:t>
            </a:r>
            <a:endParaRPr/>
          </a:p>
          <a:p>
            <a:pPr marL="457200" lvl="0" indent="-311150" algn="l" rtl="0">
              <a:spcBef>
                <a:spcPts val="0"/>
              </a:spcBef>
              <a:spcAft>
                <a:spcPts val="0"/>
              </a:spcAft>
              <a:buSzPts val="1300"/>
              <a:buChar char="●"/>
            </a:pPr>
            <a:r>
              <a:rPr lang="en" i="1"/>
              <a:t>EEOC vs Alamo Rent-a-Car LLC</a:t>
            </a:r>
            <a:endParaRPr i="1"/>
          </a:p>
          <a:p>
            <a:pPr marL="914400" lvl="1" indent="-298450" algn="l" rtl="0">
              <a:spcBef>
                <a:spcPts val="0"/>
              </a:spcBef>
              <a:spcAft>
                <a:spcPts val="0"/>
              </a:spcAft>
              <a:buSzPts val="1100"/>
              <a:buChar char="○"/>
            </a:pPr>
            <a:r>
              <a:rPr lang="en"/>
              <a:t>A Muslim employee was fired for wearing a head covering that was violating their ‘Dress-Smart policy’. </a:t>
            </a:r>
            <a:endParaRPr/>
          </a:p>
          <a:p>
            <a:pPr marL="914400" lvl="1" indent="-298450" algn="l" rtl="0">
              <a:spcBef>
                <a:spcPts val="0"/>
              </a:spcBef>
              <a:spcAft>
                <a:spcPts val="0"/>
              </a:spcAft>
              <a:buSzPts val="1100"/>
              <a:buChar char="○"/>
            </a:pPr>
            <a:r>
              <a:rPr lang="en"/>
              <a:t>Alamo lost the case, for giving undue hardship to an employee</a:t>
            </a:r>
            <a:endParaRPr/>
          </a:p>
          <a:p>
            <a:pPr marL="457200" lvl="0" indent="-311150" algn="l" rtl="0">
              <a:spcBef>
                <a:spcPts val="0"/>
              </a:spcBef>
              <a:spcAft>
                <a:spcPts val="0"/>
              </a:spcAft>
              <a:buSzPts val="1300"/>
              <a:buChar char="●"/>
            </a:pPr>
            <a:r>
              <a:rPr lang="en" i="1"/>
              <a:t> EEOC vs Sambo’s of Georgia, Inc.</a:t>
            </a:r>
            <a:endParaRPr i="1"/>
          </a:p>
          <a:p>
            <a:pPr marL="914400" lvl="1" indent="-298450" algn="l" rtl="0">
              <a:spcBef>
                <a:spcPts val="0"/>
              </a:spcBef>
              <a:spcAft>
                <a:spcPts val="0"/>
              </a:spcAft>
              <a:buSzPts val="1100"/>
              <a:buChar char="○"/>
            </a:pPr>
            <a:r>
              <a:rPr lang="en"/>
              <a:t>A Sikh job applicant was rejected because of the company’s grooming policies, and the applicant did not want to shave for religious reasons</a:t>
            </a:r>
            <a:endParaRPr/>
          </a:p>
          <a:p>
            <a:pPr marL="914400" lvl="1" indent="-298450" algn="l" rtl="0">
              <a:spcBef>
                <a:spcPts val="0"/>
              </a:spcBef>
              <a:spcAft>
                <a:spcPts val="0"/>
              </a:spcAft>
              <a:buSzPts val="1100"/>
              <a:buChar char="○"/>
            </a:pPr>
            <a:r>
              <a:rPr lang="en"/>
              <a:t>The court ruled in favor of Sambo’s, because an exemption to the grooming policy would ruin Sambo’s clean cut reputation and would give undue hardship</a:t>
            </a:r>
            <a:endParaRPr/>
          </a:p>
        </p:txBody>
      </p:sp>
      <p:pic>
        <p:nvPicPr>
          <p:cNvPr id="127" name="Google Shape;127;p19" descr="New Religious Garb Bill will expand religious rights in the ..."/>
          <p:cNvPicPr preferRelativeResize="0"/>
          <p:nvPr/>
        </p:nvPicPr>
        <p:blipFill rotWithShape="1">
          <a:blip r:embed="rId3">
            <a:alphaModFix/>
          </a:blip>
          <a:srcRect l="-20263" r="-8802"/>
          <a:stretch/>
        </p:blipFill>
        <p:spPr>
          <a:xfrm>
            <a:off x="5380300" y="2349200"/>
            <a:ext cx="3981550" cy="19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Legal Protections and Allies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727650" y="1394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Laws and Accepted Policies </a:t>
            </a:r>
            <a:r>
              <a:rPr lang="en" i="1"/>
              <a:t>→ Federal Law</a:t>
            </a:r>
            <a:endParaRPr i="1"/>
          </a:p>
        </p:txBody>
      </p:sp>
      <p:sp>
        <p:nvSpPr>
          <p:cNvPr id="138" name="Google Shape;138;p21"/>
          <p:cNvSpPr txBox="1">
            <a:spLocks noGrp="1"/>
          </p:cNvSpPr>
          <p:nvPr>
            <p:ph type="body" idx="1"/>
          </p:nvPr>
        </p:nvSpPr>
        <p:spPr>
          <a:xfrm>
            <a:off x="727650" y="2052750"/>
            <a:ext cx="6387600" cy="2443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What constitutes a religion under federal law? </a:t>
            </a:r>
            <a:endParaRPr sz="1200"/>
          </a:p>
          <a:p>
            <a:pPr marL="914400" lvl="1" indent="-292100" algn="l" rtl="0">
              <a:spcBef>
                <a:spcPts val="0"/>
              </a:spcBef>
              <a:spcAft>
                <a:spcPts val="0"/>
              </a:spcAft>
              <a:buSzPts val="1000"/>
              <a:buChar char="○"/>
            </a:pPr>
            <a:r>
              <a:rPr lang="en" sz="1000"/>
              <a:t>From the precedents se</a:t>
            </a:r>
            <a:r>
              <a:rPr lang="en" sz="1000">
                <a:solidFill>
                  <a:srgbClr val="666666"/>
                </a:solidFill>
              </a:rPr>
              <a:t>t by </a:t>
            </a:r>
            <a:r>
              <a:rPr lang="en" sz="1000" i="1">
                <a:solidFill>
                  <a:srgbClr val="666666"/>
                </a:solidFill>
              </a:rPr>
              <a:t>Welsh v. United States and United States v. Seeger, </a:t>
            </a:r>
            <a:r>
              <a:rPr lang="en" sz="1000">
                <a:solidFill>
                  <a:srgbClr val="666666"/>
                </a:solidFill>
              </a:rPr>
              <a:t>the EEOC has defined religion to be a sincerely regarded set of doctrines or principles that dictate what is right or wrong. </a:t>
            </a:r>
            <a:endParaRPr sz="1000">
              <a:solidFill>
                <a:srgbClr val="666666"/>
              </a:solidFill>
            </a:endParaRPr>
          </a:p>
          <a:p>
            <a:pPr marL="457200" lvl="0" indent="-304800" algn="l" rtl="0">
              <a:spcBef>
                <a:spcPts val="0"/>
              </a:spcBef>
              <a:spcAft>
                <a:spcPts val="0"/>
              </a:spcAft>
              <a:buClr>
                <a:srgbClr val="666666"/>
              </a:buClr>
              <a:buSzPts val="1200"/>
              <a:buChar char="●"/>
            </a:pPr>
            <a:r>
              <a:rPr lang="en" sz="1200">
                <a:solidFill>
                  <a:srgbClr val="666666"/>
                </a:solidFill>
              </a:rPr>
              <a:t>Laws against religious discrimination in the workplace</a:t>
            </a:r>
            <a:endParaRPr sz="1200">
              <a:solidFill>
                <a:srgbClr val="666666"/>
              </a:solidFill>
            </a:endParaRPr>
          </a:p>
          <a:p>
            <a:pPr marL="914400" lvl="1" indent="-292100" algn="l" rtl="0">
              <a:spcBef>
                <a:spcPts val="0"/>
              </a:spcBef>
              <a:spcAft>
                <a:spcPts val="0"/>
              </a:spcAft>
              <a:buClr>
                <a:srgbClr val="666666"/>
              </a:buClr>
              <a:buSzPts val="1000"/>
              <a:buChar char="○"/>
            </a:pPr>
            <a:r>
              <a:rPr lang="en" sz="1000">
                <a:solidFill>
                  <a:srgbClr val="666666"/>
                </a:solidFill>
              </a:rPr>
              <a:t>Title VII of the Civil Rights Act of 1964 disallows employers from discrimination of any kind, whether it regards payment, working conditions, or actions that affect an employee’s privileges such as dismissing, demoting, etc., based on an applicant or employee’s religious beliefs. The employer, unless proven unreasonable, must accommodate for all aspects of an employee’s religious belief, including customs and practices. The business must have 15 employees.</a:t>
            </a:r>
            <a:endParaRPr sz="1000">
              <a:solidFill>
                <a:srgbClr val="666666"/>
              </a:solidFill>
            </a:endParaRPr>
          </a:p>
          <a:p>
            <a:pPr marL="457200" lvl="0" indent="-304800" algn="l" rtl="0">
              <a:spcBef>
                <a:spcPts val="0"/>
              </a:spcBef>
              <a:spcAft>
                <a:spcPts val="0"/>
              </a:spcAft>
              <a:buClr>
                <a:srgbClr val="666666"/>
              </a:buClr>
              <a:buSzPts val="1200"/>
              <a:buChar char="●"/>
            </a:pPr>
            <a:r>
              <a:rPr lang="en" sz="1200">
                <a:solidFill>
                  <a:srgbClr val="666666"/>
                </a:solidFill>
              </a:rPr>
              <a:t>What is ‘accommodation’?</a:t>
            </a:r>
            <a:endParaRPr sz="1200">
              <a:solidFill>
                <a:srgbClr val="666666"/>
              </a:solidFill>
            </a:endParaRPr>
          </a:p>
          <a:p>
            <a:pPr marL="914400" lvl="1" indent="-292100" algn="l" rtl="0">
              <a:spcBef>
                <a:spcPts val="0"/>
              </a:spcBef>
              <a:spcAft>
                <a:spcPts val="0"/>
              </a:spcAft>
              <a:buClr>
                <a:srgbClr val="666666"/>
              </a:buClr>
              <a:buSzPts val="1000"/>
              <a:buChar char="○"/>
            </a:pPr>
            <a:r>
              <a:rPr lang="en" sz="1000">
                <a:solidFill>
                  <a:srgbClr val="666666"/>
                </a:solidFill>
              </a:rPr>
              <a:t>A change to a policy or practice that stops a worker from performing their essential duties</a:t>
            </a:r>
            <a:endParaRPr sz="1000">
              <a:solidFill>
                <a:srgbClr val="666666"/>
              </a:solidFill>
            </a:endParaRPr>
          </a:p>
          <a:p>
            <a:pPr marL="457200" lvl="0" indent="-304800" algn="l" rtl="0">
              <a:spcBef>
                <a:spcPts val="0"/>
              </a:spcBef>
              <a:spcAft>
                <a:spcPts val="0"/>
              </a:spcAft>
              <a:buClr>
                <a:srgbClr val="666666"/>
              </a:buClr>
              <a:buSzPts val="1200"/>
              <a:buChar char="●"/>
            </a:pPr>
            <a:r>
              <a:rPr lang="en" sz="1200">
                <a:solidFill>
                  <a:srgbClr val="666666"/>
                </a:solidFill>
              </a:rPr>
              <a:t>What is ‘undue hardship’?</a:t>
            </a:r>
            <a:endParaRPr sz="1200">
              <a:solidFill>
                <a:srgbClr val="666666"/>
              </a:solidFill>
            </a:endParaRPr>
          </a:p>
          <a:p>
            <a:pPr marL="914400" lvl="1" indent="-292100" algn="l" rtl="0">
              <a:spcBef>
                <a:spcPts val="0"/>
              </a:spcBef>
              <a:spcAft>
                <a:spcPts val="0"/>
              </a:spcAft>
              <a:buClr>
                <a:srgbClr val="666666"/>
              </a:buClr>
              <a:buSzPts val="1000"/>
              <a:buChar char="○"/>
            </a:pPr>
            <a:r>
              <a:rPr lang="en" sz="1000">
                <a:solidFill>
                  <a:srgbClr val="666666"/>
                </a:solidFill>
              </a:rPr>
              <a:t>Undue hardship is caused when accommodations take a benefit from another employee promised by a seniority system or a collective bargaining agreement</a:t>
            </a:r>
            <a:endParaRPr sz="1000">
              <a:solidFill>
                <a:srgbClr val="666666"/>
              </a:solidFill>
            </a:endParaRPr>
          </a:p>
        </p:txBody>
      </p:sp>
      <p:pic>
        <p:nvPicPr>
          <p:cNvPr id="139" name="Google Shape;139;p21" descr="Equal Employment Opportunity Commission - Wikipedia"/>
          <p:cNvPicPr preferRelativeResize="0"/>
          <p:nvPr/>
        </p:nvPicPr>
        <p:blipFill>
          <a:blip r:embed="rId3">
            <a:alphaModFix/>
          </a:blip>
          <a:stretch>
            <a:fillRect/>
          </a:stretch>
        </p:blipFill>
        <p:spPr>
          <a:xfrm>
            <a:off x="7116900" y="2121800"/>
            <a:ext cx="1790276" cy="1790276"/>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4211</Words>
  <Application>Microsoft Office PowerPoint</Application>
  <PresentationFormat>On-screen Show (16:9)</PresentationFormat>
  <Paragraphs>174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Raleway</vt:lpstr>
      <vt:lpstr>Lato</vt:lpstr>
      <vt:lpstr>Times New Roman</vt:lpstr>
      <vt:lpstr>Streamline</vt:lpstr>
      <vt:lpstr>Course Project: Religion</vt:lpstr>
      <vt:lpstr>What I Didn’t Know → Shivam Agrawal </vt:lpstr>
      <vt:lpstr>What I Didn’t Know →  Zaid Zia</vt:lpstr>
      <vt:lpstr>What Shouldn’t Be Missed </vt:lpstr>
      <vt:lpstr>Social Justice Issues</vt:lpstr>
      <vt:lpstr>Social Stereotypes</vt:lpstr>
      <vt:lpstr>Exclusion, Discrimination, and Inequalities</vt:lpstr>
      <vt:lpstr>Legal Protections and Allies</vt:lpstr>
      <vt:lpstr>Laws and Accepted Policies → Federal Law</vt:lpstr>
      <vt:lpstr>Laws and Accepted Policies → State Law (NJ)</vt:lpstr>
      <vt:lpstr>Advocacy Groups</vt:lpstr>
      <vt:lpstr>In Today’s Workplace</vt:lpstr>
      <vt:lpstr>What do Employees Desire and Need?</vt:lpstr>
      <vt:lpstr>Opportunities for Equity and Inclusion </vt:lpstr>
      <vt:lpstr>Interesting Issue About this Dimension</vt:lpstr>
      <vt:lpstr>Subtopic: Discrimination Against Islam</vt:lpstr>
      <vt:lpstr>Thoughts...</vt:lpstr>
      <vt:lpstr>Bibliography</vt:lpstr>
      <vt:lpstr>Slide 19</vt:lpstr>
      <vt:lpstr>Discussion Points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Religion</dc:title>
  <dc:creator>Prof Temple</dc:creator>
  <cp:lastModifiedBy>Prof Temple</cp:lastModifiedBy>
  <cp:revision>1</cp:revision>
  <dcterms:modified xsi:type="dcterms:W3CDTF">2020-07-07T00:36:05Z</dcterms:modified>
</cp:coreProperties>
</file>