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erriweather"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2B9491-6A3B-4FA2-A6FB-A3388B6577E0}">
  <a:tblStyle styleId="{892B9491-6A3B-4FA2-A6FB-A3388B6577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taffsquared.com/blog/real-life-examples-of-discrimination-in-the-workplac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edium.com/dna-s-blog/identity-beyond-disability-3d59d19b1da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qualityhumanrights.com/en/advice-and-guidance/age-discriminati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log.hrps.org/blogpost/12-Ways-to-Eliminate-Ageism-and-Be-More-Inclusive#:~:text=To%20stay%20engaged%2C%20workers%20need,both%20workers%20and%20your%20busines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who.int/ageing/features/workplace-ageism/e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ycbar.org/get-legal-help/article/employment-and-labor/age-discrimin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areerplanner.com/Career-Articles/Generations.cf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ensus.gov/newsroom/press-releases/2018/cb18-41-population-projection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hrm.org/resourcesandtools/legal-and-compliance/employment-law/pages/5-age-stereotypes-workplaces-need-to-eradicate.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hrm.org/resourcesandtools/legal-and-compliance/employment-law/pages/5-age-stereotypes-workplaces-need-to-eradicate.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db76b041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db76b041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r>
              <a:rPr lang="en" u="sng">
                <a:solidFill>
                  <a:schemeClr val="hlink"/>
                </a:solidFill>
                <a:hlinkClick r:id="rId3"/>
              </a:rPr>
              <a:t>https://www.staffsquared.com/blog/real-life-examples-of-discrimination-in-the-workplace/</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a:t>“Starbucks employee Meseret Kumulchew was accused of fraud as her employer claimed she was falsifying documents after she mistakenly entered incorrect information when recording fridge temperatures in a duty roster. As a result, she was given lesser duties.” The statement from the article about the actual issue. It was also found that she was victimised by her employer and that there appeared to be little or no knowledge or understanding of equality issues within the business.</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0"/>
              </a:spcAft>
              <a:buNone/>
            </a:pPr>
            <a:r>
              <a:rPr lang="en">
                <a:latin typeface="Roboto"/>
                <a:ea typeface="Roboto"/>
                <a:cs typeface="Roboto"/>
                <a:sym typeface="Roboto"/>
              </a:rPr>
              <a:t>The image is of Meseret Kumulchew interviewing with BBC</a:t>
            </a:r>
            <a:endParaRPr>
              <a:latin typeface="Roboto"/>
              <a:ea typeface="Roboto"/>
              <a:cs typeface="Roboto"/>
              <a:sym typeface="Roboto"/>
            </a:endParaRPr>
          </a:p>
          <a:p>
            <a:pPr marL="0" lvl="0" indent="0" algn="l" rtl="0">
              <a:lnSpc>
                <a:spcPct val="115000"/>
              </a:lnSpc>
              <a:spcBef>
                <a:spcPts val="1600"/>
              </a:spcBef>
              <a:spcAft>
                <a:spcPts val="0"/>
              </a:spcAft>
              <a:buNone/>
            </a:pPr>
            <a:r>
              <a:rPr lang="en">
                <a:latin typeface="Roboto"/>
                <a:ea typeface="Roboto"/>
                <a:cs typeface="Roboto"/>
                <a:sym typeface="Roboto"/>
              </a:rPr>
              <a:t>--Himesh</a:t>
            </a:r>
            <a:endParaRPr>
              <a:latin typeface="Roboto"/>
              <a:ea typeface="Roboto"/>
              <a:cs typeface="Roboto"/>
              <a:sym typeface="Roboto"/>
            </a:endParaRPr>
          </a:p>
          <a:p>
            <a:pPr marL="0" lvl="0" indent="0" algn="l" rtl="0">
              <a:lnSpc>
                <a:spcPct val="115000"/>
              </a:lnSpc>
              <a:spcBef>
                <a:spcPts val="1600"/>
              </a:spcBef>
              <a:spcAft>
                <a:spcPts val="1600"/>
              </a:spcAft>
              <a:buNone/>
            </a:pPr>
            <a:endParaRPr>
              <a:solidFill>
                <a:srgbClr val="51515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db76b041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db76b041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Sometimes people do not realize that the things they say can affect others in a mental and psychological level. Making fun of the smallest thing can still affect others as we do not necessarily know what they have been going through</a:t>
            </a:r>
            <a:endParaRPr/>
          </a:p>
          <a:p>
            <a:pPr marL="0" lvl="0" indent="0" algn="l" rtl="0">
              <a:spcBef>
                <a:spcPts val="0"/>
              </a:spcBef>
              <a:spcAft>
                <a:spcPts val="0"/>
              </a:spcAft>
              <a:buNone/>
            </a:pPr>
            <a:endParaRPr/>
          </a:p>
          <a:p>
            <a:pPr marL="0" lvl="0" indent="0" algn="l" rtl="0">
              <a:spcBef>
                <a:spcPts val="0"/>
              </a:spcBef>
              <a:spcAft>
                <a:spcPts val="0"/>
              </a:spcAft>
              <a:buNone/>
            </a:pPr>
            <a:r>
              <a:rPr lang="en"/>
              <a:t>I personally believe that talking to anyone with a smile will make their day better, and i can say that from my personal experience. It is now a high time that we take ageism seriously and start acting accordingly. Everytime when i feel like saying harsh things to others, what i do is to think that how would i feel if the exact same things was told to me, and the answer is almost always “bad”, and hence, i try to be as nice as i could. It’s a small step but if everyone starts practicing it on a daily basis, the results are going to be delightful</a:t>
            </a:r>
            <a:endParaRPr/>
          </a:p>
          <a:p>
            <a:pPr marL="0" lvl="0" indent="0" algn="l" rtl="0">
              <a:spcBef>
                <a:spcPts val="0"/>
              </a:spcBef>
              <a:spcAft>
                <a:spcPts val="0"/>
              </a:spcAft>
              <a:buNone/>
            </a:pPr>
            <a:r>
              <a:rPr lang="en"/>
              <a:t>--Himesh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6de8521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6de8521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what generation an individual belongs to is only a piece of the puzzle that creates intersectionality. Individuals have different experiences across the world even if they are a part of the same generational cohort due to variations of cultures, religions, ethnicities etc.  </a:t>
            </a:r>
            <a:endParaRPr/>
          </a:p>
          <a:p>
            <a:pPr marL="0" lvl="0" indent="0" algn="l" rtl="0">
              <a:spcBef>
                <a:spcPts val="0"/>
              </a:spcBef>
              <a:spcAft>
                <a:spcPts val="0"/>
              </a:spcAft>
              <a:buNone/>
            </a:pPr>
            <a:endParaRPr/>
          </a:p>
          <a:p>
            <a:pPr marL="0" lvl="0" indent="0" algn="l" rtl="0">
              <a:spcBef>
                <a:spcPts val="0"/>
              </a:spcBef>
              <a:spcAft>
                <a:spcPts val="0"/>
              </a:spcAft>
              <a:buNone/>
            </a:pPr>
            <a:r>
              <a:rPr lang="en"/>
              <a:t>Image: </a:t>
            </a:r>
            <a:r>
              <a:rPr lang="en" u="sng">
                <a:solidFill>
                  <a:schemeClr val="hlink"/>
                </a:solidFill>
                <a:hlinkClick r:id="rId3"/>
              </a:rPr>
              <a:t>https://medium.com/dna-s-blog/identity-beyond-disability-3d59d19b1dad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66de8521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66de8521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u="sng">
                <a:solidFill>
                  <a:schemeClr val="accent5"/>
                </a:solidFill>
                <a:hlinkClick r:id="rId3"/>
              </a:rPr>
              <a:t>https://www.equalityhumanrights.com/en/advice-and-guidance/age-discrimination</a:t>
            </a:r>
            <a:endParaRPr sz="1300">
              <a:latin typeface="Roboto"/>
              <a:ea typeface="Roboto"/>
              <a:cs typeface="Roboto"/>
              <a:sym typeface="Roboto"/>
            </a:endParaRPr>
          </a:p>
          <a:p>
            <a:pPr marL="0" lvl="0" indent="0" algn="l" rtl="0">
              <a:lnSpc>
                <a:spcPct val="100000"/>
              </a:lnSpc>
              <a:spcBef>
                <a:spcPts val="1600"/>
              </a:spcBef>
              <a:spcAft>
                <a:spcPts val="0"/>
              </a:spcAft>
              <a:buNone/>
            </a:pPr>
            <a:r>
              <a:rPr lang="en" sz="1200">
                <a:latin typeface="Roboto"/>
                <a:ea typeface="Roboto"/>
                <a:cs typeface="Roboto"/>
                <a:sym typeface="Roboto"/>
              </a:rPr>
              <a:t>Exclusion can manifest in multiple ways. It can be direct, indirect, could include harassment and victimisation. Direct discrimination could mean being overtly overlooked for bigger and more rewarding work assignments. Indirect discrimination can mean being left out of work social circles or important work related information that would help one's career. Harassment could be being encouraged to retire either by peers or by management. Victimisation occurs when one makes a formal complaint or backs a peers complaint against age discrimination and co-workers start to further discriminate or retaliate via overt or covert methods.     </a:t>
            </a:r>
            <a:endParaRPr sz="1200">
              <a:latin typeface="Roboto"/>
              <a:ea typeface="Roboto"/>
              <a:cs typeface="Roboto"/>
              <a:sym typeface="Roboto"/>
            </a:endParaRPr>
          </a:p>
          <a:p>
            <a:pPr marL="0" lvl="0" indent="0" algn="l" rtl="0">
              <a:lnSpc>
                <a:spcPct val="100000"/>
              </a:lnSpc>
              <a:spcBef>
                <a:spcPts val="1600"/>
              </a:spcBef>
              <a:spcAft>
                <a:spcPts val="0"/>
              </a:spcAft>
              <a:buNone/>
            </a:pPr>
            <a:endParaRPr sz="1300">
              <a:latin typeface="Roboto"/>
              <a:ea typeface="Roboto"/>
              <a:cs typeface="Roboto"/>
              <a:sym typeface="Roboto"/>
            </a:endParaRPr>
          </a:p>
          <a:p>
            <a:pPr marL="0" lvl="0" indent="0" algn="l" rtl="0">
              <a:spcBef>
                <a:spcPts val="16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66de8521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66de8521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https://blog.hrps.org/blogpost/12-Ways-to-Eliminate-Ageism-and-Be-More-Inclusive#:~:text=To%20stay%20engaged%2C%20workers%20need,both%20workers%20and%20your%20business.</a:t>
            </a:r>
            <a:endParaRPr/>
          </a:p>
          <a:p>
            <a:pPr marL="0" lvl="0" indent="0" algn="l" rtl="0">
              <a:spcBef>
                <a:spcPts val="0"/>
              </a:spcBef>
              <a:spcAft>
                <a:spcPts val="0"/>
              </a:spcAft>
              <a:buNone/>
            </a:pPr>
            <a:r>
              <a:rPr lang="en"/>
              <a:t>There are many ways to make sure that individuals of all ages are included in the workplace. The most important is to make sure that people of all ages have exposure to each other. If a generational cohort only stays with their generational cohort and are not given the opportunity of cross-generational mentorship, they have higher chances of developing biases.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76b0411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76b041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taken from WHO official website on ageism section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db76b0411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db76b041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despite of having so many issues in the society that rectifies ageism and discrimination of this kind at a workplace, are still there because of the lack of any strong laws’ existence in the constitution. The key act regarding this, ADEA, was defanged by Supreme court in 2009, not to mention how title VII does not consider discrimination against age as a real issue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db76b0411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db76b041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The problem with these laws is that most of them are a copy of the federal laws and does not apply to people aged under 40 years. Not only that, most of these laws tend to apply to employers with fewer than 20 employees</a:t>
            </a:r>
            <a:endParaRPr/>
          </a:p>
          <a:p>
            <a:pPr marL="0" lvl="0" indent="0" algn="l" rtl="0">
              <a:spcBef>
                <a:spcPts val="0"/>
              </a:spcBef>
              <a:spcAft>
                <a:spcPts val="0"/>
              </a:spcAft>
              <a:buNone/>
            </a:pPr>
            <a:r>
              <a:rPr lang="en"/>
              <a:t>[2]: Just like other laws, this one also does not protect employees under 40 years of age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db76b041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db76b041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According to WHO (</a:t>
            </a:r>
            <a:r>
              <a:rPr lang="en" u="sng">
                <a:solidFill>
                  <a:srgbClr val="0000FF"/>
                </a:solidFill>
                <a:hlinkClick r:id="rId3"/>
              </a:rPr>
              <a:t>https://www.who.int/ageing/features/workplace-ageism/en/</a:t>
            </a:r>
            <a:r>
              <a:rPr lang="en"/>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dc465a8c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dc465a8c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highlight>
                  <a:srgbClr val="FFFFFF"/>
                </a:highlight>
              </a:rPr>
              <a:t>Policies implementing compulsory retirement ages don't help make occupations for youth, as was at first imagined, yet they diminish more older workers' capacity to contribute and decrease an organization’s chances to profit by the abilities and experience of older workers</a:t>
            </a:r>
            <a:endParaRPr sz="1000">
              <a:highlight>
                <a:srgbClr val="FFFFFF"/>
              </a:highlight>
            </a:endParaRPr>
          </a:p>
          <a:p>
            <a:pPr marL="0" lvl="0" indent="0" algn="l" rtl="0">
              <a:spcBef>
                <a:spcPts val="0"/>
              </a:spcBef>
              <a:spcAft>
                <a:spcPts val="0"/>
              </a:spcAft>
              <a:buNone/>
            </a:pPr>
            <a:endParaRPr sz="1000">
              <a:highlight>
                <a:srgbClr val="FFFFFF"/>
              </a:highlight>
            </a:endParaRPr>
          </a:p>
          <a:p>
            <a:pPr marL="0" lvl="0" indent="0" algn="l" rtl="0">
              <a:spcBef>
                <a:spcPts val="0"/>
              </a:spcBef>
              <a:spcAft>
                <a:spcPts val="0"/>
              </a:spcAft>
              <a:buNone/>
            </a:pPr>
            <a:endParaRPr sz="1000">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665441ee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665441ee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It’s really surprising that the ADEA doesn’t protect workers under the age of 40. There could potentially be a case where a worker is younger than 40 years and is still get discriminated just because they are too young. They might face the issue of inclusion, and the worst part is that there is nothing they can do to fight against it, legally at least.</a:t>
            </a:r>
            <a:endParaRPr/>
          </a:p>
          <a:p>
            <a:pPr marL="457200" lvl="0" indent="-298450" algn="l" rtl="0">
              <a:spcBef>
                <a:spcPts val="0"/>
              </a:spcBef>
              <a:spcAft>
                <a:spcPts val="0"/>
              </a:spcAft>
              <a:buSzPts val="1100"/>
              <a:buChar char="●"/>
            </a:pPr>
            <a:r>
              <a:rPr lang="en"/>
              <a:t>The law has very fine boundaries that it doesn’t consider offhand teasing and “isolated incidents that aren’t too serious” (from the ADEA official website)</a:t>
            </a:r>
            <a:endParaRPr/>
          </a:p>
          <a:p>
            <a:pPr marL="457200" lvl="0" indent="-298450" algn="l" rtl="0">
              <a:spcBef>
                <a:spcPts val="0"/>
              </a:spcBef>
              <a:spcAft>
                <a:spcPts val="0"/>
              </a:spcAft>
              <a:buSzPts val="1100"/>
              <a:buChar char="●"/>
            </a:pPr>
            <a:r>
              <a:rPr lang="en"/>
              <a:t>It’s hard to even think why a state will not consider the discrimination against it as it is a very serious and neglected issue. </a:t>
            </a:r>
            <a:endParaRPr/>
          </a:p>
          <a:p>
            <a:pPr marL="457200" lvl="0" indent="-298450" algn="l" rtl="0">
              <a:spcBef>
                <a:spcPts val="0"/>
              </a:spcBef>
              <a:spcAft>
                <a:spcPts val="0"/>
              </a:spcAft>
              <a:buSzPts val="1100"/>
              <a:buChar char="●"/>
            </a:pPr>
            <a:r>
              <a:rPr lang="en"/>
              <a:t>If there are multiple workers who are discriminated against age at a workplace, then despite of them both being older than 40 years, the oldest among those will take precedence and will have higher chance of successfully legally fight back and win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665441ee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665441ee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db76b041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db76b041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dd912271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dd912271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665441ee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665441ee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From NYC bar’s official website: </a:t>
            </a:r>
            <a:r>
              <a:rPr lang="en" u="sng">
                <a:solidFill>
                  <a:schemeClr val="hlink"/>
                </a:solidFill>
                <a:hlinkClick r:id="rId3"/>
              </a:rPr>
              <a:t>https://www.nycbar.org/get-legal-help/article/employment-and-labor/age-discrimination/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66de852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66de852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Even in movies older people are portrayed as inefficient. Some films like “Up” and “The Intern” have defied this stereotype and presented older people as an important asset</a:t>
            </a:r>
            <a:endParaRPr/>
          </a:p>
          <a:p>
            <a:pPr marL="0" lvl="0" indent="0" algn="l" rtl="0">
              <a:spcBef>
                <a:spcPts val="0"/>
              </a:spcBef>
              <a:spcAft>
                <a:spcPts val="0"/>
              </a:spcAft>
              <a:buNone/>
            </a:pPr>
            <a:endParaRPr/>
          </a:p>
          <a:p>
            <a:pPr marL="0" lvl="0" indent="0" algn="l" rtl="0">
              <a:spcBef>
                <a:spcPts val="0"/>
              </a:spcBef>
              <a:spcAft>
                <a:spcPts val="0"/>
              </a:spcAft>
              <a:buNone/>
            </a:pPr>
            <a:r>
              <a:rPr lang="en"/>
              <a:t>Age based bias exist in every industry and because of this, older people can lose jobs, or even not get car or travel insurance, or even be denied by doctors!</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66de8521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66de8521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https://www.careerplanner.com/Career-Articles/Generations.cfm</a:t>
            </a:r>
            <a:endParaRPr/>
          </a:p>
          <a:p>
            <a:pPr marL="0" lvl="0" indent="0" algn="l" rtl="0">
              <a:spcBef>
                <a:spcPts val="0"/>
              </a:spcBef>
              <a:spcAft>
                <a:spcPts val="0"/>
              </a:spcAft>
              <a:buNone/>
            </a:pPr>
            <a:r>
              <a:rPr lang="en"/>
              <a:t>As we can see there are a lot of generations and identities. While generational identities are not uniform for all in a particular generation, a reference to an individual's period in time can be ascertained.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db76b041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db76b041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t>
            </a:r>
            <a:r>
              <a:rPr lang="en" u="sng">
                <a:solidFill>
                  <a:schemeClr val="hlink"/>
                </a:solidFill>
                <a:hlinkClick r:id="rId3"/>
              </a:rPr>
              <a:t>https://www.census.gov/newsroom/press-releases/2018/cb18-41-population-projections.html</a:t>
            </a:r>
            <a:endParaRPr/>
          </a:p>
          <a:p>
            <a:pPr marL="0" lvl="0" indent="0" algn="l" rtl="0">
              <a:spcBef>
                <a:spcPts val="0"/>
              </a:spcBef>
              <a:spcAft>
                <a:spcPts val="0"/>
              </a:spcAft>
              <a:buNone/>
            </a:pPr>
            <a:endParaRPr/>
          </a:p>
          <a:p>
            <a:pPr marL="0" lvl="0" indent="0" algn="l" rtl="0">
              <a:spcBef>
                <a:spcPts val="0"/>
              </a:spcBef>
              <a:spcAft>
                <a:spcPts val="0"/>
              </a:spcAft>
              <a:buNone/>
            </a:pPr>
            <a:r>
              <a:rPr lang="en"/>
              <a:t>It has been proven that the number of older people are constantly growing, and it was predicted in 2018 that it’ll outnumber the number of children for the first time in the US history. Hence, the businesses should start adjusting accordingly and start valuing older people at a workplace. </a:t>
            </a:r>
            <a:endParaRPr/>
          </a:p>
          <a:p>
            <a:pPr marL="0" lvl="0" indent="0" algn="l" rtl="0">
              <a:spcBef>
                <a:spcPts val="0"/>
              </a:spcBef>
              <a:spcAft>
                <a:spcPts val="0"/>
              </a:spcAft>
              <a:buNone/>
            </a:pPr>
            <a:r>
              <a:rPr lang="en"/>
              <a:t>--Himesh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db76b041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db76b041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The AARP survey suggests that the older workers learn new things, such as technology, as fast as younger workers which is also does not support the conventional stereotype of older people taking more time to learn new things. </a:t>
            </a:r>
            <a:r>
              <a:rPr lang="en" u="sng">
                <a:solidFill>
                  <a:schemeClr val="hlink"/>
                </a:solidFill>
                <a:hlinkClick r:id="rId3"/>
              </a:rPr>
              <a:t>https://www.shrm.org/resourcesandtools/legal-and-compliance/employment-law/pages/5-age-stereotypes-workplaces-need-to-eradicate.aspx</a:t>
            </a:r>
            <a:endParaRPr/>
          </a:p>
          <a:p>
            <a:pPr marL="0" lvl="0" indent="0" algn="l" rtl="0">
              <a:spcBef>
                <a:spcPts val="0"/>
              </a:spcBef>
              <a:spcAft>
                <a:spcPts val="0"/>
              </a:spcAft>
              <a:buNone/>
            </a:pPr>
            <a:endParaRPr/>
          </a:p>
          <a:p>
            <a:pPr marL="0" lvl="0" indent="0" algn="l" rtl="0">
              <a:spcBef>
                <a:spcPts val="0"/>
              </a:spcBef>
              <a:spcAft>
                <a:spcPts val="0"/>
              </a:spcAft>
              <a:buNone/>
            </a:pPr>
            <a:r>
              <a:rPr lang="en"/>
              <a:t>It has been proven that having older people at a workplace does not affect the cost at all as opposed to the stereotype. The image is an AARP published image that discusses some surprising stats of age related discrimination at a workplace</a:t>
            </a:r>
            <a:endParaRPr/>
          </a:p>
          <a:p>
            <a:pPr marL="0" lvl="0" indent="0" algn="l" rtl="0">
              <a:spcBef>
                <a:spcPts val="0"/>
              </a:spcBef>
              <a:spcAft>
                <a:spcPts val="0"/>
              </a:spcAft>
              <a:buNone/>
            </a:pPr>
            <a:endParaRPr/>
          </a:p>
          <a:p>
            <a:pPr marL="0" lvl="0" indent="0" algn="l" rtl="0">
              <a:spcBef>
                <a:spcPts val="0"/>
              </a:spcBef>
              <a:spcAft>
                <a:spcPts val="0"/>
              </a:spcAft>
              <a:buNone/>
            </a:pPr>
            <a:r>
              <a:rPr lang="en"/>
              <a:t>-- Himesh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76b041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76b041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of the points made here were part of the AARP research that was done (</a:t>
            </a:r>
            <a:r>
              <a:rPr lang="en" u="sng">
                <a:hlinkClick r:id="rId3"/>
              </a:rPr>
              <a:t>https://www.shrm.org/resourcesandtools/legal-and-compliance/employment-law/pages/5-age-stereotypes-workplaces-need-to-eradicate.aspx</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[1]: One of the AARP surveys suggest that 65% employees who were older than 55 years were more engaged than most people at a work</a:t>
            </a:r>
            <a:endParaRPr/>
          </a:p>
          <a:p>
            <a:pPr marL="0" lvl="0" indent="0" algn="l" rtl="0">
              <a:spcBef>
                <a:spcPts val="0"/>
              </a:spcBef>
              <a:spcAft>
                <a:spcPts val="0"/>
              </a:spcAft>
              <a:buNone/>
            </a:pPr>
            <a:r>
              <a:rPr lang="en"/>
              <a:t>[2]: The research shows that old people are less likely to get sick, as they focus more on theirs and their family’s well being</a:t>
            </a:r>
            <a:endParaRPr/>
          </a:p>
          <a:p>
            <a:pPr marL="0" lvl="0" indent="0" algn="l" rtl="0">
              <a:spcBef>
                <a:spcPts val="0"/>
              </a:spcBef>
              <a:spcAft>
                <a:spcPts val="0"/>
              </a:spcAft>
              <a:buNone/>
            </a:pPr>
            <a:endParaRPr/>
          </a:p>
          <a:p>
            <a:pPr marL="0" lvl="0" indent="0" algn="l" rtl="0">
              <a:spcBef>
                <a:spcPts val="0"/>
              </a:spcBef>
              <a:spcAft>
                <a:spcPts val="0"/>
              </a:spcAft>
              <a:buNone/>
            </a:pPr>
            <a:r>
              <a:rPr lang="en"/>
              <a:t>The image here, according to me, says a lot of things and fits perfectly to the given topic. The image of, maybe, a younger person at the core and an older person on the outside, really says a lot of things about how a person grows and still be the same person, and how they shouldn’t be discriminated against age, as they are still the “same(young) person”</a:t>
            </a:r>
            <a:endParaRPr/>
          </a:p>
          <a:p>
            <a:pPr marL="0" lvl="0" indent="0" algn="l" rtl="0">
              <a:spcBef>
                <a:spcPts val="0"/>
              </a:spcBef>
              <a:spcAft>
                <a:spcPts val="0"/>
              </a:spcAft>
              <a:buNone/>
            </a:pPr>
            <a:endParaRPr/>
          </a:p>
          <a:p>
            <a:pPr marL="0" lvl="0" indent="0" algn="l" rtl="0">
              <a:spcBef>
                <a:spcPts val="0"/>
              </a:spcBef>
              <a:spcAft>
                <a:spcPts val="0"/>
              </a:spcAft>
              <a:buNone/>
            </a:pPr>
            <a:r>
              <a:rPr lang="en"/>
              <a:t>-- Himesh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db76b041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db76b041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Title VII </a:t>
            </a:r>
            <a:r>
              <a:rPr lang="en">
                <a:highlight>
                  <a:srgbClr val="FFFFFF"/>
                </a:highlight>
              </a:rPr>
              <a:t>made it illegal for employers to discriminate based on race, color, religion, sex and national origin. It does not protect against discrimination against age. An amendment to include age discrimination as one of the protected categories in Title VII has also failed</a:t>
            </a:r>
            <a:endParaRPr>
              <a:highlight>
                <a:srgbClr val="FFFFFF"/>
              </a:highlight>
            </a:endParaRPr>
          </a:p>
          <a:p>
            <a:pPr marL="0" lvl="0" indent="0" algn="l" rtl="0">
              <a:spcBef>
                <a:spcPts val="0"/>
              </a:spcBef>
              <a:spcAft>
                <a:spcPts val="0"/>
              </a:spcAft>
              <a:buNone/>
            </a:pPr>
            <a:endParaRPr>
              <a:solidFill>
                <a:srgbClr val="333333"/>
              </a:solidFill>
              <a:highlight>
                <a:srgbClr val="FFFFFF"/>
              </a:highlight>
            </a:endParaRPr>
          </a:p>
          <a:p>
            <a:pPr marL="0" lvl="0" indent="0" algn="l" rtl="0">
              <a:spcBef>
                <a:spcPts val="0"/>
              </a:spcBef>
              <a:spcAft>
                <a:spcPts val="0"/>
              </a:spcAft>
              <a:buNone/>
            </a:pPr>
            <a:r>
              <a:rPr lang="en">
                <a:solidFill>
                  <a:srgbClr val="333333"/>
                </a:solidFill>
                <a:highlight>
                  <a:srgbClr val="FFFFFF"/>
                </a:highlight>
              </a:rPr>
              <a:t>--Himesh</a:t>
            </a:r>
            <a:endParaRPr>
              <a:solidFill>
                <a:srgbClr val="33333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rgbClr val="EFEF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shrm.org/resourcesandtools/legal-and-compliance/employment-law/pages/5-age-stereotypes-workplaces-need-to-eradicate.aspx" TargetMode="External"/><Relationship Id="rId3" Type="http://schemas.openxmlformats.org/officeDocument/2006/relationships/hyperlink" Target="https://www.eeoc.gov/age-discrimination" TargetMode="External"/><Relationship Id="rId7" Type="http://schemas.openxmlformats.org/officeDocument/2006/relationships/hyperlink" Target="https://encrypted-tbn0.gstatic.com/images?q=tbn%3AANd9GcRq2_mXh3txIwYoZ64EzOdyPpTSUGy7tNoCnw&amp;usqp=CAU"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s://www.statista.com/graphic/1/457822/share-of-old-age-population-in-the-total-us-population.jpg" TargetMode="External"/><Relationship Id="rId5" Type="http://schemas.openxmlformats.org/officeDocument/2006/relationships/hyperlink" Target="https://www.census.gov/newsroom/press-releases/2018/cb18-41-population-projections.html" TargetMode="External"/><Relationship Id="rId4" Type="http://schemas.openxmlformats.org/officeDocument/2006/relationships/hyperlink" Target="https://www.workplacefairness.org/age-discrimination"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nycbar.org/get-legal-help/article/employment-and-labor/age-discrimination/" TargetMode="External"/><Relationship Id="rId3" Type="http://schemas.openxmlformats.org/officeDocument/2006/relationships/hyperlink" Target="https://www.aarp.org/work/working-at-50-plus/info-2019/age-discrimination-in-america.html" TargetMode="External"/><Relationship Id="rId7" Type="http://schemas.openxmlformats.org/officeDocument/2006/relationships/hyperlink" Target="https://www.nolo.com/legal-encyclopedia/rights-against-age-discrimination-29577.html"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www.huffpost.com/entry/10-microaggressions-of-ageism-that-are-not-ok-to-ignore_n_564f7155e4b0d4093a57ab9d" TargetMode="External"/><Relationship Id="rId5" Type="http://schemas.openxmlformats.org/officeDocument/2006/relationships/hyperlink" Target="https://www.staffsquared.com/blog/real-life-examples-of-discrimination-in-the-workplace/" TargetMode="External"/><Relationship Id="rId4" Type="http://schemas.openxmlformats.org/officeDocument/2006/relationships/hyperlink" Target="https://i.dailymail.co.uk/i/pix/2016/02/09/07/3103767B00000578-3438335-image-m-6_1455002458083.jpg" TargetMode="External"/><Relationship Id="rId9" Type="http://schemas.openxmlformats.org/officeDocument/2006/relationships/hyperlink" Target="https://www.who.int/ageing/features/workplace-ageism/e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equalityhumanrights.com/en/advice-and-guidance/age-discrimination" TargetMode="External"/><Relationship Id="rId7" Type="http://schemas.openxmlformats.org/officeDocument/2006/relationships/hyperlink" Target="https://blog.hrps.org/blogpost/12-Ways-to-Eliminate-Ageism-and-Be-More-Inclusive#:~:text=To%20stay%20engaged%2C%20workers%20need,both%20workers%20and%20your%20busines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https://bstigmafree.org/fast-facts-ageism/" TargetMode="External"/><Relationship Id="rId5" Type="http://schemas.openxmlformats.org/officeDocument/2006/relationships/hyperlink" Target="https://www.careerplanner.com/Career-Articles/Generations.cfm" TargetMode="External"/><Relationship Id="rId4" Type="http://schemas.openxmlformats.org/officeDocument/2006/relationships/hyperlink" Target="https://medium.com/dna-s-blog/identity-beyond-disability-3d59d19b1da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Diversity of Age</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Himesh Buch and Dilkaran Gill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Bias and Discrimination</a:t>
            </a:r>
            <a:endParaRPr/>
          </a:p>
        </p:txBody>
      </p:sp>
      <p:sp>
        <p:nvSpPr>
          <p:cNvPr id="129" name="Google Shape;129;p22"/>
          <p:cNvSpPr txBox="1">
            <a:spLocks noGrp="1"/>
          </p:cNvSpPr>
          <p:nvPr>
            <p:ph type="body" idx="4294967295"/>
          </p:nvPr>
        </p:nvSpPr>
        <p:spPr>
          <a:xfrm>
            <a:off x="95950" y="1305175"/>
            <a:ext cx="5223300" cy="36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One of the most famous examples of discrimination at a workplace, was the Starbucks Dyslexia Case. When Starbucks employee Meseret Kumulchew realized that she was being discriminated because of the most minor things like checking fridge temperature, she decided to fight back. </a:t>
            </a:r>
            <a:endParaRPr sz="1600">
              <a:solidFill>
                <a:srgbClr val="000000"/>
              </a:solidFill>
            </a:endParaRPr>
          </a:p>
          <a:p>
            <a:pPr marL="0" lvl="0" indent="0" algn="l" rtl="0">
              <a:spcBef>
                <a:spcPts val="1600"/>
              </a:spcBef>
              <a:spcAft>
                <a:spcPts val="1600"/>
              </a:spcAft>
              <a:buNone/>
            </a:pPr>
            <a:r>
              <a:rPr lang="en" sz="1600">
                <a:solidFill>
                  <a:srgbClr val="000000"/>
                </a:solidFill>
              </a:rPr>
              <a:t>Meseret took Starbucks to an employment tribunal for disability discrimination, and told them that she was dyslexic. The tribunal found that Starbucks failed to make reasonable adjustments for Meseret and had discriminated against her due to the effects of her Dyslexia. [1]</a:t>
            </a:r>
            <a:endParaRPr sz="1600">
              <a:solidFill>
                <a:srgbClr val="000000"/>
              </a:solidFill>
            </a:endParaRPr>
          </a:p>
        </p:txBody>
      </p:sp>
      <p:pic>
        <p:nvPicPr>
          <p:cNvPr id="130" name="Google Shape;130;p22"/>
          <p:cNvPicPr preferRelativeResize="0"/>
          <p:nvPr/>
        </p:nvPicPr>
        <p:blipFill>
          <a:blip r:embed="rId3">
            <a:alphaModFix/>
          </a:blip>
          <a:stretch>
            <a:fillRect/>
          </a:stretch>
        </p:blipFill>
        <p:spPr>
          <a:xfrm>
            <a:off x="5712450" y="1432675"/>
            <a:ext cx="3119875" cy="363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Bias and Discrimination</a:t>
            </a:r>
            <a:endParaRPr/>
          </a:p>
        </p:txBody>
      </p:sp>
      <p:sp>
        <p:nvSpPr>
          <p:cNvPr id="136" name="Google Shape;136;p23"/>
          <p:cNvSpPr txBox="1">
            <a:spLocks noGrp="1"/>
          </p:cNvSpPr>
          <p:nvPr>
            <p:ph type="body" idx="1"/>
          </p:nvPr>
        </p:nvSpPr>
        <p:spPr>
          <a:xfrm>
            <a:off x="311700" y="2294350"/>
            <a:ext cx="3999900" cy="2622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FF0000"/>
              </a:buClr>
              <a:buSzPts val="1600"/>
              <a:buChar char="●"/>
            </a:pPr>
            <a:r>
              <a:rPr lang="en" sz="1600">
                <a:solidFill>
                  <a:srgbClr val="FF0000"/>
                </a:solidFill>
              </a:rPr>
              <a:t>Making fun of old people dancing and calling it adorable is very disrespectful</a:t>
            </a:r>
            <a:endParaRPr sz="1600">
              <a:solidFill>
                <a:srgbClr val="FF0000"/>
              </a:solidFill>
            </a:endParaRPr>
          </a:p>
          <a:p>
            <a:pPr marL="457200" lvl="0" indent="-330200" algn="l" rtl="0">
              <a:spcBef>
                <a:spcPts val="0"/>
              </a:spcBef>
              <a:spcAft>
                <a:spcPts val="0"/>
              </a:spcAft>
              <a:buClr>
                <a:srgbClr val="FF0000"/>
              </a:buClr>
              <a:buSzPts val="1600"/>
              <a:buChar char="●"/>
            </a:pPr>
            <a:r>
              <a:rPr lang="en" sz="1600">
                <a:solidFill>
                  <a:srgbClr val="FF0000"/>
                </a:solidFill>
              </a:rPr>
              <a:t>Joking about how older people are not good at using smartphones [1]</a:t>
            </a:r>
            <a:endParaRPr sz="1600">
              <a:solidFill>
                <a:srgbClr val="FF0000"/>
              </a:solidFill>
            </a:endParaRPr>
          </a:p>
          <a:p>
            <a:pPr marL="457200" lvl="0" indent="-330200" algn="l" rtl="0">
              <a:spcBef>
                <a:spcPts val="0"/>
              </a:spcBef>
              <a:spcAft>
                <a:spcPts val="0"/>
              </a:spcAft>
              <a:buClr>
                <a:srgbClr val="FF0000"/>
              </a:buClr>
              <a:buSzPts val="1600"/>
              <a:buChar char="●"/>
            </a:pPr>
            <a:r>
              <a:rPr lang="en" sz="1600">
                <a:solidFill>
                  <a:srgbClr val="FF0000"/>
                </a:solidFill>
              </a:rPr>
              <a:t>Workplace hiring only young or recent graduates is another step that causes such bias</a:t>
            </a:r>
            <a:endParaRPr sz="1600">
              <a:solidFill>
                <a:srgbClr val="FF0000"/>
              </a:solidFill>
            </a:endParaRPr>
          </a:p>
        </p:txBody>
      </p:sp>
      <p:sp>
        <p:nvSpPr>
          <p:cNvPr id="137" name="Google Shape;137;p23"/>
          <p:cNvSpPr txBox="1">
            <a:spLocks noGrp="1"/>
          </p:cNvSpPr>
          <p:nvPr>
            <p:ph type="body" idx="2"/>
          </p:nvPr>
        </p:nvSpPr>
        <p:spPr>
          <a:xfrm>
            <a:off x="4832400" y="2294300"/>
            <a:ext cx="3999900" cy="2622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2FB92F"/>
              </a:buClr>
              <a:buSzPts val="1600"/>
              <a:buChar char="●"/>
            </a:pPr>
            <a:r>
              <a:rPr lang="en" sz="1600">
                <a:solidFill>
                  <a:srgbClr val="2FB92F"/>
                </a:solidFill>
              </a:rPr>
              <a:t>Making proper conversation with older people and being polite will make things only better</a:t>
            </a:r>
            <a:endParaRPr sz="1600">
              <a:solidFill>
                <a:srgbClr val="2FB92F"/>
              </a:solidFill>
            </a:endParaRPr>
          </a:p>
          <a:p>
            <a:pPr marL="457200" lvl="0" indent="-330200" algn="l" rtl="0">
              <a:spcBef>
                <a:spcPts val="0"/>
              </a:spcBef>
              <a:spcAft>
                <a:spcPts val="0"/>
              </a:spcAft>
              <a:buClr>
                <a:srgbClr val="2FB92F"/>
              </a:buClr>
              <a:buSzPts val="1600"/>
              <a:buChar char="●"/>
            </a:pPr>
            <a:r>
              <a:rPr lang="en" sz="1600">
                <a:solidFill>
                  <a:srgbClr val="2FB92F"/>
                </a:solidFill>
              </a:rPr>
              <a:t>It is important for people to understand that this is a serious issue, and everyone needs to be a little more sensible towards others, and treat everyone like humans</a:t>
            </a:r>
            <a:endParaRPr sz="1600">
              <a:solidFill>
                <a:srgbClr val="2FB92F"/>
              </a:solidFill>
            </a:endParaRPr>
          </a:p>
        </p:txBody>
      </p:sp>
      <p:sp>
        <p:nvSpPr>
          <p:cNvPr id="138" name="Google Shape;138;p23"/>
          <p:cNvSpPr txBox="1"/>
          <p:nvPr/>
        </p:nvSpPr>
        <p:spPr>
          <a:xfrm>
            <a:off x="262425" y="1426175"/>
            <a:ext cx="8569800" cy="76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latin typeface="Roboto"/>
                <a:ea typeface="Roboto"/>
                <a:cs typeface="Roboto"/>
                <a:sym typeface="Roboto"/>
              </a:rPr>
              <a:t>It is also important how the bias starts at a workplace. Here are some microaggression that old people get which are not acceptable at all.</a:t>
            </a:r>
            <a:endParaRPr sz="17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Intersectionality </a:t>
            </a:r>
            <a:endParaRPr/>
          </a:p>
        </p:txBody>
      </p:sp>
      <p:sp>
        <p:nvSpPr>
          <p:cNvPr id="144" name="Google Shape;144;p24"/>
          <p:cNvSpPr txBox="1">
            <a:spLocks noGrp="1"/>
          </p:cNvSpPr>
          <p:nvPr>
            <p:ph type="body" idx="2"/>
          </p:nvPr>
        </p:nvSpPr>
        <p:spPr>
          <a:xfrm>
            <a:off x="4404675" y="1892400"/>
            <a:ext cx="4543500" cy="2689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Age is only a piece of the puzzle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Individuals born in a generational cohort have different experiences across the world </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Ex: Millennials in France have different outlooks, experiences than millennials in America  </a:t>
            </a:r>
            <a:endParaRPr sz="1600">
              <a:solidFill>
                <a:srgbClr val="000000"/>
              </a:solidFill>
            </a:endParaRPr>
          </a:p>
          <a:p>
            <a:pPr marL="457200" lvl="0" indent="0" algn="l" rtl="0">
              <a:spcBef>
                <a:spcPts val="1600"/>
              </a:spcBef>
              <a:spcAft>
                <a:spcPts val="1600"/>
              </a:spcAft>
              <a:buNone/>
            </a:pPr>
            <a:endParaRPr sz="1600">
              <a:solidFill>
                <a:srgbClr val="000000"/>
              </a:solidFill>
            </a:endParaRPr>
          </a:p>
        </p:txBody>
      </p:sp>
      <p:pic>
        <p:nvPicPr>
          <p:cNvPr id="145" name="Google Shape;145;p24"/>
          <p:cNvPicPr preferRelativeResize="0"/>
          <p:nvPr/>
        </p:nvPicPr>
        <p:blipFill>
          <a:blip r:embed="rId3">
            <a:alphaModFix/>
          </a:blip>
          <a:stretch>
            <a:fillRect/>
          </a:stretch>
        </p:blipFill>
        <p:spPr>
          <a:xfrm>
            <a:off x="594225" y="1378287"/>
            <a:ext cx="3440650" cy="344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cxnSp>
        <p:nvCxnSpPr>
          <p:cNvPr id="150" name="Google Shape;150;p25"/>
          <p:cNvCxnSpPr/>
          <p:nvPr/>
        </p:nvCxnSpPr>
        <p:spPr>
          <a:xfrm>
            <a:off x="2245654" y="3434068"/>
            <a:ext cx="2336100" cy="175500"/>
          </a:xfrm>
          <a:prstGeom prst="straightConnector1">
            <a:avLst/>
          </a:prstGeom>
          <a:noFill/>
          <a:ln w="19050" cap="flat" cmpd="sng">
            <a:solidFill>
              <a:schemeClr val="dk2"/>
            </a:solidFill>
            <a:prstDash val="solid"/>
            <a:round/>
            <a:headEnd type="none" w="med" len="med"/>
            <a:tailEnd type="triangle" w="med" len="med"/>
          </a:ln>
        </p:spPr>
      </p:cxnSp>
      <p:sp>
        <p:nvSpPr>
          <p:cNvPr id="151" name="Google Shape;151;p25"/>
          <p:cNvSpPr txBox="1">
            <a:spLocks noGrp="1"/>
          </p:cNvSpPr>
          <p:nvPr>
            <p:ph type="title"/>
          </p:nvPr>
        </p:nvSpPr>
        <p:spPr>
          <a:xfrm>
            <a:off x="242975" y="39780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Exclusion </a:t>
            </a:r>
            <a:endParaRPr/>
          </a:p>
        </p:txBody>
      </p:sp>
      <p:sp>
        <p:nvSpPr>
          <p:cNvPr id="152" name="Google Shape;152;p25"/>
          <p:cNvSpPr txBox="1">
            <a:spLocks noGrp="1"/>
          </p:cNvSpPr>
          <p:nvPr>
            <p:ph type="body" idx="1"/>
          </p:nvPr>
        </p:nvSpPr>
        <p:spPr>
          <a:xfrm>
            <a:off x="490150" y="1408300"/>
            <a:ext cx="2204400" cy="35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highlight>
                  <a:srgbClr val="FF0000"/>
                </a:highlight>
              </a:rPr>
              <a:t>Direct discrimination</a:t>
            </a:r>
            <a:endParaRPr sz="1600">
              <a:solidFill>
                <a:srgbClr val="FFFFFF"/>
              </a:solidFill>
              <a:highlight>
                <a:srgbClr val="FF0000"/>
              </a:highlight>
            </a:endParaRPr>
          </a:p>
          <a:p>
            <a:pPr marL="0" lvl="0" indent="0" algn="l" rtl="0">
              <a:spcBef>
                <a:spcPts val="1600"/>
              </a:spcBef>
              <a:spcAft>
                <a:spcPts val="0"/>
              </a:spcAft>
              <a:buNone/>
            </a:pPr>
            <a:endParaRPr sz="1500"/>
          </a:p>
          <a:p>
            <a:pPr marL="0" lvl="0" indent="0" algn="l" rtl="0">
              <a:spcBef>
                <a:spcPts val="1600"/>
              </a:spcBef>
              <a:spcAft>
                <a:spcPts val="0"/>
              </a:spcAft>
              <a:buNone/>
            </a:pPr>
            <a:r>
              <a:rPr lang="en" sz="1600">
                <a:solidFill>
                  <a:schemeClr val="lt1"/>
                </a:solidFill>
                <a:highlight>
                  <a:srgbClr val="FF0000"/>
                </a:highlight>
              </a:rPr>
              <a:t>Indirect discrimination</a:t>
            </a:r>
            <a:endParaRPr sz="1600">
              <a:solidFill>
                <a:schemeClr val="lt1"/>
              </a:solidFill>
              <a:highlight>
                <a:srgbClr val="FF0000"/>
              </a:highlight>
            </a:endParaRPr>
          </a:p>
          <a:p>
            <a:pPr marL="0" lvl="0" indent="0" algn="l" rtl="0">
              <a:spcBef>
                <a:spcPts val="1600"/>
              </a:spcBef>
              <a:spcAft>
                <a:spcPts val="0"/>
              </a:spcAft>
              <a:buNone/>
            </a:pPr>
            <a:endParaRPr sz="1500"/>
          </a:p>
          <a:p>
            <a:pPr marL="0" lvl="0" indent="0" algn="l" rtl="0">
              <a:spcBef>
                <a:spcPts val="1600"/>
              </a:spcBef>
              <a:spcAft>
                <a:spcPts val="0"/>
              </a:spcAft>
              <a:buNone/>
            </a:pPr>
            <a:r>
              <a:rPr lang="en" sz="1600">
                <a:solidFill>
                  <a:schemeClr val="lt1"/>
                </a:solidFill>
                <a:highlight>
                  <a:srgbClr val="FF0000"/>
                </a:highlight>
              </a:rPr>
              <a:t>Harassment </a:t>
            </a:r>
            <a:endParaRPr sz="1600">
              <a:solidFill>
                <a:schemeClr val="lt1"/>
              </a:solidFill>
              <a:highlight>
                <a:srgbClr val="FF0000"/>
              </a:highlight>
            </a:endParaRPr>
          </a:p>
          <a:p>
            <a:pPr marL="0" lvl="0" indent="0" algn="l" rtl="0">
              <a:spcBef>
                <a:spcPts val="1600"/>
              </a:spcBef>
              <a:spcAft>
                <a:spcPts val="0"/>
              </a:spcAft>
              <a:buNone/>
            </a:pPr>
            <a:endParaRPr sz="1500"/>
          </a:p>
          <a:p>
            <a:pPr marL="0" lvl="0" indent="0" algn="l" rtl="0">
              <a:spcBef>
                <a:spcPts val="1600"/>
              </a:spcBef>
              <a:spcAft>
                <a:spcPts val="1600"/>
              </a:spcAft>
              <a:buNone/>
            </a:pPr>
            <a:r>
              <a:rPr lang="en" sz="1600">
                <a:solidFill>
                  <a:schemeClr val="lt1"/>
                </a:solidFill>
                <a:highlight>
                  <a:srgbClr val="FF0000"/>
                </a:highlight>
              </a:rPr>
              <a:t>Victimisation </a:t>
            </a:r>
            <a:r>
              <a:rPr lang="en" sz="1600"/>
              <a:t> </a:t>
            </a:r>
            <a:endParaRPr sz="1600"/>
          </a:p>
        </p:txBody>
      </p:sp>
      <p:sp>
        <p:nvSpPr>
          <p:cNvPr id="153" name="Google Shape;153;p25"/>
          <p:cNvSpPr txBox="1">
            <a:spLocks noGrp="1"/>
          </p:cNvSpPr>
          <p:nvPr>
            <p:ph type="body" idx="2"/>
          </p:nvPr>
        </p:nvSpPr>
        <p:spPr>
          <a:xfrm>
            <a:off x="4744200" y="1408300"/>
            <a:ext cx="4248600" cy="37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  </a:t>
            </a:r>
            <a:r>
              <a:rPr lang="en" sz="1500">
                <a:solidFill>
                  <a:srgbClr val="000000"/>
                </a:solidFill>
              </a:rPr>
              <a:t>Overlooked for challenging, rewarding work   assignments </a:t>
            </a:r>
            <a:endParaRPr sz="1500">
              <a:solidFill>
                <a:srgbClr val="000000"/>
              </a:solidFill>
            </a:endParaRPr>
          </a:p>
          <a:p>
            <a:pPr marL="0" lvl="0" indent="0" algn="l" rtl="0">
              <a:spcBef>
                <a:spcPts val="1600"/>
              </a:spcBef>
              <a:spcAft>
                <a:spcPts val="0"/>
              </a:spcAft>
              <a:buNone/>
            </a:pPr>
            <a:br>
              <a:rPr lang="en" sz="1500">
                <a:solidFill>
                  <a:srgbClr val="000000"/>
                </a:solidFill>
              </a:rPr>
            </a:br>
            <a:r>
              <a:rPr lang="en" sz="1500">
                <a:solidFill>
                  <a:srgbClr val="000000"/>
                </a:solidFill>
              </a:rPr>
              <a:t>  Left out</a:t>
            </a:r>
            <a:endParaRPr sz="1500">
              <a:solidFill>
                <a:srgbClr val="000000"/>
              </a:solidFill>
            </a:endParaRPr>
          </a:p>
          <a:p>
            <a:pPr marL="0" lvl="0" indent="0" algn="l" rtl="0">
              <a:spcBef>
                <a:spcPts val="1600"/>
              </a:spcBef>
              <a:spcAft>
                <a:spcPts val="0"/>
              </a:spcAft>
              <a:buNone/>
            </a:pPr>
            <a:br>
              <a:rPr lang="en" sz="1500">
                <a:solidFill>
                  <a:srgbClr val="000000"/>
                </a:solidFill>
              </a:rPr>
            </a:br>
            <a:br>
              <a:rPr lang="en" sz="1500">
                <a:solidFill>
                  <a:srgbClr val="000000"/>
                </a:solidFill>
              </a:rPr>
            </a:br>
            <a:r>
              <a:rPr lang="en" sz="1500">
                <a:solidFill>
                  <a:srgbClr val="000000"/>
                </a:solidFill>
              </a:rPr>
              <a:t>  Encouraged to retire</a:t>
            </a:r>
            <a:endParaRPr sz="1500">
              <a:solidFill>
                <a:srgbClr val="000000"/>
              </a:solidFill>
            </a:endParaRPr>
          </a:p>
          <a:p>
            <a:pPr marL="0" lvl="0" indent="0" algn="l" rtl="0">
              <a:spcBef>
                <a:spcPts val="1600"/>
              </a:spcBef>
              <a:spcAft>
                <a:spcPts val="1600"/>
              </a:spcAft>
              <a:buNone/>
            </a:pPr>
            <a:br>
              <a:rPr lang="en" sz="1500">
                <a:solidFill>
                  <a:srgbClr val="000000"/>
                </a:solidFill>
              </a:rPr>
            </a:br>
            <a:r>
              <a:rPr lang="en" sz="1500">
                <a:solidFill>
                  <a:srgbClr val="000000"/>
                </a:solidFill>
              </a:rPr>
              <a:t>  Retaliation for formal complaints of age discrimination  </a:t>
            </a:r>
            <a:endParaRPr sz="1500">
              <a:solidFill>
                <a:srgbClr val="000000"/>
              </a:solidFill>
            </a:endParaRPr>
          </a:p>
        </p:txBody>
      </p:sp>
      <p:cxnSp>
        <p:nvCxnSpPr>
          <p:cNvPr id="154" name="Google Shape;154;p25"/>
          <p:cNvCxnSpPr/>
          <p:nvPr/>
        </p:nvCxnSpPr>
        <p:spPr>
          <a:xfrm>
            <a:off x="2587200" y="1562950"/>
            <a:ext cx="2204400" cy="43800"/>
          </a:xfrm>
          <a:prstGeom prst="straightConnector1">
            <a:avLst/>
          </a:prstGeom>
          <a:noFill/>
          <a:ln w="19050" cap="flat" cmpd="sng">
            <a:solidFill>
              <a:schemeClr val="dk2"/>
            </a:solidFill>
            <a:prstDash val="solid"/>
            <a:round/>
            <a:headEnd type="none" w="med" len="med"/>
            <a:tailEnd type="triangle" w="med" len="med"/>
          </a:ln>
        </p:spPr>
      </p:cxnSp>
      <p:cxnSp>
        <p:nvCxnSpPr>
          <p:cNvPr id="155" name="Google Shape;155;p25"/>
          <p:cNvCxnSpPr/>
          <p:nvPr/>
        </p:nvCxnSpPr>
        <p:spPr>
          <a:xfrm>
            <a:off x="2712000" y="2572900"/>
            <a:ext cx="2079600" cy="119700"/>
          </a:xfrm>
          <a:prstGeom prst="straightConnector1">
            <a:avLst/>
          </a:prstGeom>
          <a:noFill/>
          <a:ln w="19050" cap="flat" cmpd="sng">
            <a:solidFill>
              <a:schemeClr val="dk2"/>
            </a:solidFill>
            <a:prstDash val="solid"/>
            <a:round/>
            <a:headEnd type="none" w="med" len="med"/>
            <a:tailEnd type="triangle" w="med" len="med"/>
          </a:ln>
        </p:spPr>
      </p:cxnSp>
      <p:cxnSp>
        <p:nvCxnSpPr>
          <p:cNvPr id="156" name="Google Shape;156;p25"/>
          <p:cNvCxnSpPr/>
          <p:nvPr/>
        </p:nvCxnSpPr>
        <p:spPr>
          <a:xfrm rot="10800000" flipH="1">
            <a:off x="2204100" y="4386025"/>
            <a:ext cx="2540100" cy="810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Inclusion </a:t>
            </a:r>
            <a:endParaRPr/>
          </a:p>
        </p:txBody>
      </p:sp>
      <p:sp>
        <p:nvSpPr>
          <p:cNvPr id="162" name="Google Shape;162;p26"/>
          <p:cNvSpPr txBox="1">
            <a:spLocks noGrp="1"/>
          </p:cNvSpPr>
          <p:nvPr>
            <p:ph type="body" idx="1"/>
          </p:nvPr>
        </p:nvSpPr>
        <p:spPr>
          <a:xfrm>
            <a:off x="311700" y="1505700"/>
            <a:ext cx="8296500" cy="3076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a:solidFill>
                  <a:srgbClr val="000000"/>
                </a:solidFill>
              </a:rPr>
              <a:t>Offer age inclusive training opportunities </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Review hiring process to make sure individuals of all ages are given an equal opportunity</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Evaluate potential of bias in organization</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Foster a multigenerational workplace </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Develop programs that support older workers </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Provide cross-generational mentorship </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Age-inclusive employee events </a:t>
            </a:r>
            <a:endParaRPr sz="1700">
              <a:solidFill>
                <a:srgbClr val="000000"/>
              </a:solidFill>
            </a:endParaRPr>
          </a:p>
        </p:txBody>
      </p:sp>
      <p:pic>
        <p:nvPicPr>
          <p:cNvPr id="163" name="Google Shape;163;p26"/>
          <p:cNvPicPr preferRelativeResize="0"/>
          <p:nvPr/>
        </p:nvPicPr>
        <p:blipFill>
          <a:blip r:embed="rId3">
            <a:alphaModFix/>
          </a:blip>
          <a:stretch>
            <a:fillRect/>
          </a:stretch>
        </p:blipFill>
        <p:spPr>
          <a:xfrm>
            <a:off x="5388725" y="2886675"/>
            <a:ext cx="3615325" cy="190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Legislation and Legal Remedies</a:t>
            </a:r>
            <a:endParaRPr/>
          </a:p>
        </p:txBody>
      </p:sp>
      <p:sp>
        <p:nvSpPr>
          <p:cNvPr id="169" name="Google Shape;169;p27"/>
          <p:cNvSpPr txBox="1">
            <a:spLocks noGrp="1"/>
          </p:cNvSpPr>
          <p:nvPr>
            <p:ph type="body" idx="1"/>
          </p:nvPr>
        </p:nvSpPr>
        <p:spPr>
          <a:xfrm>
            <a:off x="4572000" y="95125"/>
            <a:ext cx="4166400" cy="49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Not only US but for countries within the European Union, the Employment Equality Framework Directive aims to combat discrimination in the workplace </a:t>
            </a:r>
            <a:endParaRPr sz="1600">
              <a:solidFill>
                <a:srgbClr val="000000"/>
              </a:solidFill>
            </a:endParaRPr>
          </a:p>
          <a:p>
            <a:pPr marL="0" lvl="0" indent="0" algn="l" rtl="0">
              <a:spcBef>
                <a:spcPts val="1600"/>
              </a:spcBef>
              <a:spcAft>
                <a:spcPts val="0"/>
              </a:spcAft>
              <a:buNone/>
            </a:pPr>
            <a:r>
              <a:rPr lang="en" sz="1600">
                <a:solidFill>
                  <a:srgbClr val="000000"/>
                </a:solidFill>
              </a:rPr>
              <a:t>The law can help fighting against discrimination against disability, sexual orientation, religion and age, and all European Union member states are required to implement this in their national laws.</a:t>
            </a:r>
            <a:endParaRPr sz="1600">
              <a:solidFill>
                <a:srgbClr val="000000"/>
              </a:solidFill>
            </a:endParaRPr>
          </a:p>
          <a:p>
            <a:pPr marL="0" lvl="0" indent="0" algn="l" rtl="0">
              <a:spcBef>
                <a:spcPts val="1600"/>
              </a:spcBef>
              <a:spcAft>
                <a:spcPts val="1600"/>
              </a:spcAft>
              <a:buNone/>
            </a:pPr>
            <a:r>
              <a:rPr lang="en" sz="1600">
                <a:solidFill>
                  <a:srgbClr val="000000"/>
                </a:solidFill>
              </a:rPr>
              <a:t>The Organisation for Economic Co-operation and Development (OECD) has recommended the eventual elimination of all mandatory retirement policies in order to benefit workers, employers and economies</a:t>
            </a:r>
            <a:endParaRPr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Legislation and Legal Remedies</a:t>
            </a:r>
            <a:endParaRPr/>
          </a:p>
        </p:txBody>
      </p:sp>
      <p:sp>
        <p:nvSpPr>
          <p:cNvPr id="175" name="Google Shape;175;p28"/>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6" name="Google Shape;176;p28"/>
          <p:cNvPicPr preferRelativeResize="0"/>
          <p:nvPr/>
        </p:nvPicPr>
        <p:blipFill>
          <a:blip r:embed="rId3">
            <a:alphaModFix/>
          </a:blip>
          <a:stretch>
            <a:fillRect/>
          </a:stretch>
        </p:blipFill>
        <p:spPr>
          <a:xfrm>
            <a:off x="311725" y="2077563"/>
            <a:ext cx="4848975" cy="2924175"/>
          </a:xfrm>
          <a:prstGeom prst="rect">
            <a:avLst/>
          </a:prstGeom>
          <a:noFill/>
          <a:ln>
            <a:noFill/>
          </a:ln>
        </p:spPr>
      </p:pic>
      <p:sp>
        <p:nvSpPr>
          <p:cNvPr id="177" name="Google Shape;177;p28"/>
          <p:cNvSpPr txBox="1"/>
          <p:nvPr/>
        </p:nvSpPr>
        <p:spPr>
          <a:xfrm>
            <a:off x="4111850" y="345050"/>
            <a:ext cx="4619400" cy="14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Roboto"/>
                <a:ea typeface="Roboto"/>
                <a:cs typeface="Roboto"/>
                <a:sym typeface="Roboto"/>
              </a:rPr>
              <a:t>Older people are losing their jobs more and more, as workplaces have always given preference to younger people. Here is an interesting graph of the unemployed people by age for the year 2014</a:t>
            </a:r>
            <a:endParaRPr sz="1700">
              <a:latin typeface="Roboto"/>
              <a:ea typeface="Roboto"/>
              <a:cs typeface="Roboto"/>
              <a:sym typeface="Roboto"/>
            </a:endParaRPr>
          </a:p>
        </p:txBody>
      </p:sp>
      <p:sp>
        <p:nvSpPr>
          <p:cNvPr id="178" name="Google Shape;178;p28"/>
          <p:cNvSpPr txBox="1"/>
          <p:nvPr/>
        </p:nvSpPr>
        <p:spPr>
          <a:xfrm>
            <a:off x="5438675" y="2130550"/>
            <a:ext cx="3292500" cy="26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Roboto"/>
                <a:ea typeface="Roboto"/>
                <a:cs typeface="Roboto"/>
                <a:sym typeface="Roboto"/>
              </a:rPr>
              <a:t>One of the main reasons why this is still an issue is because there are very few legislations that exist to protect from it.</a:t>
            </a:r>
            <a:r>
              <a:rPr lang="en" sz="1900">
                <a:latin typeface="Roboto"/>
                <a:ea typeface="Roboto"/>
                <a:cs typeface="Roboto"/>
                <a:sym typeface="Roboto"/>
              </a:rPr>
              <a:t> </a:t>
            </a:r>
            <a:r>
              <a:rPr lang="en" sz="1700">
                <a:latin typeface="Roboto"/>
                <a:ea typeface="Roboto"/>
                <a:cs typeface="Roboto"/>
                <a:sym typeface="Roboto"/>
              </a:rPr>
              <a:t>The Age Discrimination in Employment Act of 1967 (ADEA), was essentially defanged by the U.S. Supreme Court in 2009. [1]</a:t>
            </a:r>
            <a:endParaRPr sz="19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Legislation and Legal Remedies</a:t>
            </a:r>
            <a:endParaRPr/>
          </a:p>
        </p:txBody>
      </p:sp>
      <p:sp>
        <p:nvSpPr>
          <p:cNvPr id="184" name="Google Shape;184;p29"/>
          <p:cNvSpPr txBox="1"/>
          <p:nvPr/>
        </p:nvSpPr>
        <p:spPr>
          <a:xfrm>
            <a:off x="295175" y="1671900"/>
            <a:ext cx="8520600" cy="2964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Many states have laws to prohibit discrimination against age [1]</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The federal Older Workers Benefit Protection Act, or OWBPA (29 U.S.C. § 623 and following), amended the ADEA to make it illegal for employers to use an employee's age as a basis for discrimination in benefits and retirement. [2]</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One of the biggest advantages of OWBPA is that employers must provide equal benefits such as life insurance, health insurance, disability benefits, pensions, and retirement benefits to older and younger workers.</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Under the </a:t>
            </a:r>
            <a:r>
              <a:rPr lang="en" sz="1800" i="1">
                <a:latin typeface="Roboto"/>
                <a:ea typeface="Roboto"/>
                <a:cs typeface="Roboto"/>
                <a:sym typeface="Roboto"/>
              </a:rPr>
              <a:t>Equality Act of 2010</a:t>
            </a:r>
            <a:r>
              <a:rPr lang="en" sz="1800">
                <a:latin typeface="Roboto"/>
                <a:ea typeface="Roboto"/>
                <a:cs typeface="Roboto"/>
                <a:sym typeface="Roboto"/>
              </a:rPr>
              <a:t>, older people are protected from ageism in employment, training and education, and in memberships of clubs and associations</a:t>
            </a:r>
            <a:endParaRPr sz="1800">
              <a:latin typeface="Roboto"/>
              <a:ea typeface="Roboto"/>
              <a:cs typeface="Roboto"/>
              <a:sym typeface="Roboto"/>
            </a:endParaRPr>
          </a:p>
          <a:p>
            <a:pPr marL="457200" lvl="0" indent="0" algn="l" rtl="0">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we can do..</a:t>
            </a:r>
            <a:endParaRPr/>
          </a:p>
        </p:txBody>
      </p:sp>
      <p:sp>
        <p:nvSpPr>
          <p:cNvPr id="190" name="Google Shape;190;p30"/>
          <p:cNvSpPr txBox="1">
            <a:spLocks noGrp="1"/>
          </p:cNvSpPr>
          <p:nvPr>
            <p:ph type="body" idx="1"/>
          </p:nvPr>
        </p:nvSpPr>
        <p:spPr>
          <a:xfrm>
            <a:off x="4644675" y="142550"/>
            <a:ext cx="4166400" cy="4807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Treating others like how you’d like to be treated will solve the problem quite easily</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Not making fun of older people and not taking part in any activities that might hurt someone’s feelings can also be a good step to take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Age is not a reliable indicator when judging a worker’s potential productivity or employability, and the sooner we and people we work with understand that the better.</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United states has one of the highest rates of labour participation among people older than 65 years [1], and the situation can get a lot worse if necessary steps are not taken on time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we can do..</a:t>
            </a:r>
            <a:endParaRPr/>
          </a:p>
          <a:p>
            <a:pPr marL="0" lvl="0" indent="0" algn="l" rtl="0">
              <a:spcBef>
                <a:spcPts val="0"/>
              </a:spcBef>
              <a:spcAft>
                <a:spcPts val="0"/>
              </a:spcAft>
              <a:buNone/>
            </a:pPr>
            <a:endParaRPr/>
          </a:p>
        </p:txBody>
      </p:sp>
      <p:sp>
        <p:nvSpPr>
          <p:cNvPr id="196" name="Google Shape;196;p31"/>
          <p:cNvSpPr txBox="1">
            <a:spLocks noGrp="1"/>
          </p:cNvSpPr>
          <p:nvPr>
            <p:ph type="body" idx="1"/>
          </p:nvPr>
        </p:nvSpPr>
        <p:spPr>
          <a:xfrm>
            <a:off x="4644675" y="1132375"/>
            <a:ext cx="4166400" cy="34671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a:solidFill>
                  <a:srgbClr val="000000"/>
                </a:solidFill>
              </a:rPr>
              <a:t>An intervention that provides information about the myths and realities of ageing at a workplace can educate people about the real issue</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If mandatory retirement age can be abolished, it would be of great help. Organizations like UN also have fixed retirement ages which can be changed for good</a:t>
            </a:r>
            <a:endParaRPr sz="17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What I didn’t know (Himesh)</a:t>
            </a:r>
            <a:endParaRPr sz="2600"/>
          </a:p>
        </p:txBody>
      </p:sp>
      <p:sp>
        <p:nvSpPr>
          <p:cNvPr id="71" name="Google Shape;71;p14"/>
          <p:cNvSpPr txBox="1">
            <a:spLocks noGrp="1"/>
          </p:cNvSpPr>
          <p:nvPr>
            <p:ph type="body" idx="1"/>
          </p:nvPr>
        </p:nvSpPr>
        <p:spPr>
          <a:xfrm>
            <a:off x="4664525" y="222900"/>
            <a:ext cx="4166400" cy="462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a:solidFill>
                  <a:srgbClr val="000000"/>
                </a:solidFill>
              </a:rPr>
              <a:t>The Age Discrimination in Employment Act (ADEA) forbids age discrimination against people who are age 40 or older. It does not protect workers under the age of 40</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The law doesn't prohibit teasing and offhand comments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Every state except South Dakota has a law prohibiting age discrimination in the workplace.</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The Supreme Court has established that an employer does not violate the ADEA by providing preferential treatment to older worker over younger ones, even where the younger workers are over the age of 40.</a:t>
            </a:r>
            <a:endParaRPr sz="1500">
              <a:solidFill>
                <a:srgbClr val="000000"/>
              </a:solidFill>
            </a:endParaRPr>
          </a:p>
          <a:p>
            <a:pPr marL="457200" lvl="0" indent="0" algn="l" rtl="0">
              <a:spcBef>
                <a:spcPts val="1600"/>
              </a:spcBef>
              <a:spcAft>
                <a:spcPts val="1600"/>
              </a:spcAft>
              <a:buNone/>
            </a:pPr>
            <a:endParaRPr sz="15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Bibliography</a:t>
            </a:r>
            <a:endParaRPr/>
          </a:p>
        </p:txBody>
      </p:sp>
      <p:sp>
        <p:nvSpPr>
          <p:cNvPr id="202" name="Google Shape;202;p32"/>
          <p:cNvSpPr txBox="1">
            <a:spLocks noGrp="1"/>
          </p:cNvSpPr>
          <p:nvPr>
            <p:ph type="body" idx="4294967295"/>
          </p:nvPr>
        </p:nvSpPr>
        <p:spPr>
          <a:xfrm>
            <a:off x="159150" y="1431150"/>
            <a:ext cx="8877000" cy="35745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SzPts val="1650"/>
              <a:buChar char="●"/>
            </a:pPr>
            <a:r>
              <a:rPr lang="en" sz="1500" u="sng" dirty="0">
                <a:solidFill>
                  <a:schemeClr val="hlink"/>
                </a:solidFill>
                <a:hlinkClick r:id="rId3"/>
              </a:rPr>
              <a:t>https://www.eeoc.gov/age-discrimination</a:t>
            </a:r>
            <a:endParaRPr sz="1500" dirty="0"/>
          </a:p>
          <a:p>
            <a:pPr marL="457200" lvl="0" indent="-333375" algn="l" rtl="0">
              <a:spcBef>
                <a:spcPts val="0"/>
              </a:spcBef>
              <a:spcAft>
                <a:spcPts val="0"/>
              </a:spcAft>
              <a:buSzPts val="1650"/>
              <a:buChar char="●"/>
            </a:pPr>
            <a:r>
              <a:rPr lang="en" sz="1500" u="sng" dirty="0">
                <a:solidFill>
                  <a:schemeClr val="hlink"/>
                </a:solidFill>
                <a:hlinkClick r:id="rId4"/>
              </a:rPr>
              <a:t>https://www.workplacefairness.org/age-discrimination</a:t>
            </a:r>
            <a:endParaRPr sz="1500" dirty="0"/>
          </a:p>
          <a:p>
            <a:pPr marL="457200" lvl="0" indent="-333375" algn="l" rtl="0">
              <a:spcBef>
                <a:spcPts val="0"/>
              </a:spcBef>
              <a:spcAft>
                <a:spcPts val="0"/>
              </a:spcAft>
              <a:buSzPts val="1650"/>
              <a:buChar char="●"/>
            </a:pPr>
            <a:r>
              <a:rPr lang="en" sz="1500" dirty="0"/>
              <a:t>What’s Age Got to do with it by Robby Thoms, Cynthia Hardy, Leanne Cutcher, Susan Ainsworth</a:t>
            </a:r>
            <a:endParaRPr sz="1500" dirty="0"/>
          </a:p>
          <a:p>
            <a:pPr marL="457200" lvl="0" indent="-333375" algn="l" rtl="0">
              <a:spcBef>
                <a:spcPts val="0"/>
              </a:spcBef>
              <a:spcAft>
                <a:spcPts val="0"/>
              </a:spcAft>
              <a:buSzPts val="1650"/>
              <a:buChar char="●"/>
            </a:pPr>
            <a:r>
              <a:rPr lang="en" sz="1500" u="sng" dirty="0">
                <a:solidFill>
                  <a:schemeClr val="hlink"/>
                </a:solidFill>
                <a:hlinkClick r:id="rId5"/>
              </a:rPr>
              <a:t>https://www.census.gov/newsroom/press-releases/2018/cb18-41-population-projections.html</a:t>
            </a:r>
            <a:endParaRPr sz="1500" dirty="0"/>
          </a:p>
          <a:p>
            <a:pPr marL="457200" lvl="0" indent="-333375" algn="l" rtl="0">
              <a:spcBef>
                <a:spcPts val="0"/>
              </a:spcBef>
              <a:spcAft>
                <a:spcPts val="0"/>
              </a:spcAft>
              <a:buSzPts val="1650"/>
              <a:buChar char="●"/>
            </a:pPr>
            <a:r>
              <a:rPr lang="en" sz="1500" u="sng" dirty="0">
                <a:solidFill>
                  <a:schemeClr val="hlink"/>
                </a:solidFill>
                <a:hlinkClick r:id="rId6"/>
              </a:rPr>
              <a:t>https://www.statista.com/graphic/1/457822/share-of-old-age-population-in-the-total-us-population.jpg</a:t>
            </a:r>
            <a:endParaRPr sz="1500" dirty="0"/>
          </a:p>
          <a:p>
            <a:pPr marL="457200" lvl="0" indent="-333375" algn="l" rtl="0">
              <a:spcBef>
                <a:spcPts val="0"/>
              </a:spcBef>
              <a:spcAft>
                <a:spcPts val="0"/>
              </a:spcAft>
              <a:buSzPts val="1650"/>
              <a:buChar char="●"/>
            </a:pPr>
            <a:r>
              <a:rPr lang="en" sz="1500" u="sng" dirty="0">
                <a:solidFill>
                  <a:schemeClr val="hlink"/>
                </a:solidFill>
                <a:hlinkClick r:id="rId7"/>
              </a:rPr>
              <a:t>https://encrypted-tbn0.gstatic.com/images?q=tbn%3AANd9GcRq2_mXh3txIwYoZ64EzOdyPpTSUGy7tNoCnw&amp;usqp=CAU</a:t>
            </a:r>
            <a:endParaRPr sz="1500" dirty="0"/>
          </a:p>
          <a:p>
            <a:pPr marL="457200" lvl="0" indent="-333375" algn="l" rtl="0">
              <a:spcBef>
                <a:spcPts val="0"/>
              </a:spcBef>
              <a:spcAft>
                <a:spcPts val="0"/>
              </a:spcAft>
              <a:buSzPts val="1650"/>
              <a:buChar char="●"/>
            </a:pPr>
            <a:r>
              <a:rPr lang="en" sz="1500" u="sng" dirty="0">
                <a:solidFill>
                  <a:schemeClr val="hlink"/>
                </a:solidFill>
                <a:hlinkClick r:id="rId8"/>
              </a:rPr>
              <a:t>https://www.shrm.org/resourcesandtools/legal-and-compliance/employment-law/pages/5-age-stereotypes-workplaces-need-to-eradicate.aspx</a:t>
            </a:r>
            <a:endParaRPr sz="1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Bibliography</a:t>
            </a:r>
            <a:endParaRPr/>
          </a:p>
        </p:txBody>
      </p:sp>
      <p:sp>
        <p:nvSpPr>
          <p:cNvPr id="208" name="Google Shape;208;p33"/>
          <p:cNvSpPr txBox="1">
            <a:spLocks noGrp="1"/>
          </p:cNvSpPr>
          <p:nvPr>
            <p:ph type="body" idx="4294967295"/>
          </p:nvPr>
        </p:nvSpPr>
        <p:spPr>
          <a:xfrm>
            <a:off x="159150" y="1431150"/>
            <a:ext cx="8877000" cy="35745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SzPts val="1650"/>
              <a:buChar char="●"/>
            </a:pPr>
            <a:r>
              <a:rPr lang="en" sz="1600" u="sng" dirty="0">
                <a:solidFill>
                  <a:schemeClr val="hlink"/>
                </a:solidFill>
                <a:hlinkClick r:id="rId3"/>
              </a:rPr>
              <a:t>https://www.aarp.org/work/working-at-50-plus/info-2019/age-discrimination-in-america.html</a:t>
            </a:r>
            <a:endParaRPr sz="1600" dirty="0"/>
          </a:p>
          <a:p>
            <a:pPr marL="457200" lvl="0" indent="-333375" algn="l" rtl="0">
              <a:spcBef>
                <a:spcPts val="0"/>
              </a:spcBef>
              <a:spcAft>
                <a:spcPts val="0"/>
              </a:spcAft>
              <a:buSzPts val="1650"/>
              <a:buChar char="●"/>
            </a:pPr>
            <a:r>
              <a:rPr lang="en" sz="1600" u="sng" dirty="0">
                <a:solidFill>
                  <a:schemeClr val="hlink"/>
                </a:solidFill>
                <a:hlinkClick r:id="rId4"/>
              </a:rPr>
              <a:t>https://i.dailymail.co.uk/i/pix/2016/02/09/07/3103767B00000578-3438335-image-m-6_1455002458083.jpg</a:t>
            </a:r>
            <a:endParaRPr sz="1600" dirty="0"/>
          </a:p>
          <a:p>
            <a:pPr marL="457200" lvl="0" indent="-333375" algn="l" rtl="0">
              <a:spcBef>
                <a:spcPts val="0"/>
              </a:spcBef>
              <a:spcAft>
                <a:spcPts val="0"/>
              </a:spcAft>
              <a:buSzPts val="1650"/>
              <a:buChar char="●"/>
            </a:pPr>
            <a:r>
              <a:rPr lang="en" sz="1600" u="sng" dirty="0">
                <a:solidFill>
                  <a:schemeClr val="hlink"/>
                </a:solidFill>
                <a:hlinkClick r:id="rId5"/>
              </a:rPr>
              <a:t>https://www.staffsquared.com/blog/real-life-examples-of-discrimination-in-the-workplace/</a:t>
            </a:r>
            <a:endParaRPr sz="1600" dirty="0"/>
          </a:p>
          <a:p>
            <a:pPr marL="457200" lvl="0" indent="-333375" algn="l" rtl="0">
              <a:spcBef>
                <a:spcPts val="0"/>
              </a:spcBef>
              <a:spcAft>
                <a:spcPts val="0"/>
              </a:spcAft>
              <a:buSzPts val="1650"/>
              <a:buChar char="●"/>
            </a:pPr>
            <a:r>
              <a:rPr lang="en" sz="1600" u="sng" dirty="0">
                <a:solidFill>
                  <a:schemeClr val="hlink"/>
                </a:solidFill>
                <a:hlinkClick r:id="rId6"/>
              </a:rPr>
              <a:t>https://www.huffpost.com/entry/10-microaggressions-of-ageism-that-are-not-ok-to-ignore_n_564f7155e4b0d4093a57ab9d</a:t>
            </a:r>
            <a:endParaRPr sz="1600" dirty="0"/>
          </a:p>
          <a:p>
            <a:pPr marL="457200" lvl="0" indent="-333375" algn="l" rtl="0">
              <a:spcBef>
                <a:spcPts val="0"/>
              </a:spcBef>
              <a:spcAft>
                <a:spcPts val="0"/>
              </a:spcAft>
              <a:buSzPts val="1650"/>
              <a:buChar char="●"/>
            </a:pPr>
            <a:r>
              <a:rPr lang="en" sz="1600" u="sng" dirty="0">
                <a:solidFill>
                  <a:schemeClr val="hlink"/>
                </a:solidFill>
                <a:hlinkClick r:id="rId7"/>
              </a:rPr>
              <a:t>https://www.nolo.com/legal-encyclopedia/rights-against-age-discrimination-29577.html</a:t>
            </a:r>
            <a:endParaRPr sz="1600" dirty="0"/>
          </a:p>
          <a:p>
            <a:pPr marL="457200" lvl="0" indent="-333375" algn="l" rtl="0">
              <a:spcBef>
                <a:spcPts val="0"/>
              </a:spcBef>
              <a:spcAft>
                <a:spcPts val="0"/>
              </a:spcAft>
              <a:buSzPts val="1650"/>
              <a:buChar char="●"/>
            </a:pPr>
            <a:r>
              <a:rPr lang="en" sz="1600" u="sng" dirty="0">
                <a:solidFill>
                  <a:schemeClr val="hlink"/>
                </a:solidFill>
                <a:hlinkClick r:id="rId8"/>
              </a:rPr>
              <a:t>https://www.nycbar.org/get-legal-help/article/employment-and-labor/age-discrimination/</a:t>
            </a:r>
            <a:endParaRPr sz="1600" dirty="0"/>
          </a:p>
          <a:p>
            <a:pPr marL="457200" lvl="0" indent="-333375" algn="l" rtl="0">
              <a:spcBef>
                <a:spcPts val="0"/>
              </a:spcBef>
              <a:spcAft>
                <a:spcPts val="0"/>
              </a:spcAft>
              <a:buSzPts val="1650"/>
              <a:buChar char="●"/>
            </a:pPr>
            <a:r>
              <a:rPr lang="en" sz="1600" u="sng" dirty="0">
                <a:solidFill>
                  <a:schemeClr val="hlink"/>
                </a:solidFill>
                <a:hlinkClick r:id="rId9"/>
              </a:rPr>
              <a:t>https://www.who.int/ageing/features/workplace-ageism/en/</a:t>
            </a:r>
            <a:endParaRPr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Bibliography</a:t>
            </a:r>
            <a:endParaRPr/>
          </a:p>
        </p:txBody>
      </p:sp>
      <p:sp>
        <p:nvSpPr>
          <p:cNvPr id="214" name="Google Shape;214;p34"/>
          <p:cNvSpPr txBox="1">
            <a:spLocks noGrp="1"/>
          </p:cNvSpPr>
          <p:nvPr>
            <p:ph type="body" idx="4294967295"/>
          </p:nvPr>
        </p:nvSpPr>
        <p:spPr>
          <a:xfrm>
            <a:off x="159150" y="1431150"/>
            <a:ext cx="8877000" cy="35745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u="sng">
                <a:solidFill>
                  <a:schemeClr val="accent5"/>
                </a:solidFill>
                <a:hlinkClick r:id="rId3"/>
              </a:rPr>
              <a:t>https://www.equalityhumanrights.com/en/advice-and-guidance/age-discrimination</a:t>
            </a:r>
            <a:endParaRPr sz="1600" u="sng"/>
          </a:p>
          <a:p>
            <a:pPr marL="457200" lvl="0" indent="-330200" algn="l" rtl="0">
              <a:lnSpc>
                <a:spcPct val="100000"/>
              </a:lnSpc>
              <a:spcBef>
                <a:spcPts val="0"/>
              </a:spcBef>
              <a:spcAft>
                <a:spcPts val="0"/>
              </a:spcAft>
              <a:buSzPts val="1600"/>
              <a:buChar char="●"/>
            </a:pPr>
            <a:r>
              <a:rPr lang="en" sz="1600" u="sng">
                <a:solidFill>
                  <a:schemeClr val="accent5"/>
                </a:solidFill>
                <a:hlinkClick r:id="rId4"/>
              </a:rPr>
              <a:t>https://medium.com/dna-s-blog/identity-beyond-disability-3d59d19b1dad</a:t>
            </a:r>
            <a:endParaRPr sz="1600" u="sng"/>
          </a:p>
          <a:p>
            <a:pPr marL="457200" lvl="0" indent="-330200" algn="l" rtl="0">
              <a:lnSpc>
                <a:spcPct val="100000"/>
              </a:lnSpc>
              <a:spcBef>
                <a:spcPts val="0"/>
              </a:spcBef>
              <a:spcAft>
                <a:spcPts val="0"/>
              </a:spcAft>
              <a:buSzPts val="1600"/>
              <a:buChar char="●"/>
            </a:pPr>
            <a:r>
              <a:rPr lang="en" sz="1600" u="sng">
                <a:solidFill>
                  <a:schemeClr val="accent5"/>
                </a:solidFill>
                <a:hlinkClick r:id="rId5"/>
              </a:rPr>
              <a:t>https://www.careerplanner.com/Career-Articles/Generations.cfm</a:t>
            </a:r>
            <a:endParaRPr sz="1600" u="sng"/>
          </a:p>
          <a:p>
            <a:pPr marL="457200" lvl="0" indent="-330200" algn="l" rtl="0">
              <a:lnSpc>
                <a:spcPct val="100000"/>
              </a:lnSpc>
              <a:spcBef>
                <a:spcPts val="0"/>
              </a:spcBef>
              <a:spcAft>
                <a:spcPts val="0"/>
              </a:spcAft>
              <a:buSzPts val="1600"/>
              <a:buChar char="●"/>
            </a:pPr>
            <a:r>
              <a:rPr lang="en" sz="1600" u="sng">
                <a:solidFill>
                  <a:schemeClr val="hlink"/>
                </a:solidFill>
                <a:hlinkClick r:id="rId6"/>
              </a:rPr>
              <a:t>https://bstigmafree.org/fast-facts-ageism/</a:t>
            </a:r>
            <a:endParaRPr sz="1600" u="sng"/>
          </a:p>
          <a:p>
            <a:pPr marL="457200" lvl="0" indent="-330200" algn="l" rtl="0">
              <a:lnSpc>
                <a:spcPct val="100000"/>
              </a:lnSpc>
              <a:spcBef>
                <a:spcPts val="0"/>
              </a:spcBef>
              <a:spcAft>
                <a:spcPts val="0"/>
              </a:spcAft>
              <a:buSzPts val="1600"/>
              <a:buChar char="●"/>
            </a:pPr>
            <a:r>
              <a:rPr lang="en" sz="1600" u="sng">
                <a:solidFill>
                  <a:schemeClr val="accent5"/>
                </a:solidFill>
                <a:hlinkClick r:id="rId7"/>
              </a:rPr>
              <a:t>https://blog.hrps.org/blogpost/12-Ways-to-Eliminate-Ageism-and-Be-More-Inclusive#:~:text=To%20stay%20engaged%2C%20workers%20need,both%20workers%20and%20your%20business.</a:t>
            </a:r>
            <a:endParaRPr sz="1600"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What I didn’t know (Dilkaran)</a:t>
            </a:r>
            <a:endParaRPr/>
          </a:p>
        </p:txBody>
      </p:sp>
      <p:sp>
        <p:nvSpPr>
          <p:cNvPr id="77" name="Google Shape;77;p15"/>
          <p:cNvSpPr txBox="1">
            <a:spLocks noGrp="1"/>
          </p:cNvSpPr>
          <p:nvPr>
            <p:ph type="body" idx="1"/>
          </p:nvPr>
        </p:nvSpPr>
        <p:spPr>
          <a:xfrm>
            <a:off x="4644675" y="387350"/>
            <a:ext cx="4166400" cy="4212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Age discrimination can start before 40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Attributing an individual to a generation is a type of stereotyping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Because of ADEA, an employer cannot hire a 43-year-old rather than a 53-year-old simply based on age.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ADEA also applies to state governments, although their employees cannot sue them directly for age discrimination</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New York City law prohibits employers with</a:t>
            </a:r>
            <a:r>
              <a:rPr lang="en" sz="1600" b="1">
                <a:solidFill>
                  <a:srgbClr val="000000"/>
                </a:solidFill>
              </a:rPr>
              <a:t> four or more employees </a:t>
            </a:r>
            <a:r>
              <a:rPr lang="en" sz="1600">
                <a:solidFill>
                  <a:srgbClr val="000000"/>
                </a:solidFill>
              </a:rPr>
              <a:t>from making hiring, firing or any other employment decisions based on age, even if you are under 40 years old [1]</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Should Not Be Missed</a:t>
            </a:r>
            <a:endParaRPr/>
          </a:p>
        </p:txBody>
      </p:sp>
      <p:sp>
        <p:nvSpPr>
          <p:cNvPr id="83" name="Google Shape;83;p16"/>
          <p:cNvSpPr txBox="1">
            <a:spLocks noGrp="1"/>
          </p:cNvSpPr>
          <p:nvPr>
            <p:ph type="body" idx="1"/>
          </p:nvPr>
        </p:nvSpPr>
        <p:spPr>
          <a:xfrm>
            <a:off x="4644675" y="668225"/>
            <a:ext cx="4166400" cy="393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Companies prefer to hire younger people over older people because of retirement anticipation, expensive health benefits, and higher salary expectations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Older people are often portrayed as helpless victims in movies and on TV which only leads people to believe in that [1]</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Older people still lack protection from bias and discrimination in many other areas, such as housing and in day-to-day life</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2486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Identities </a:t>
            </a:r>
            <a:endParaRPr/>
          </a:p>
        </p:txBody>
      </p:sp>
      <p:graphicFrame>
        <p:nvGraphicFramePr>
          <p:cNvPr id="89" name="Google Shape;89;p17"/>
          <p:cNvGraphicFramePr/>
          <p:nvPr/>
        </p:nvGraphicFramePr>
        <p:xfrm>
          <a:off x="311725" y="872375"/>
          <a:ext cx="8165000" cy="4142600"/>
        </p:xfrm>
        <a:graphic>
          <a:graphicData uri="http://schemas.openxmlformats.org/drawingml/2006/table">
            <a:tbl>
              <a:tblPr>
                <a:noFill/>
                <a:tableStyleId>{892B9491-6A3B-4FA2-A6FB-A3388B6577E0}</a:tableStyleId>
              </a:tblPr>
              <a:tblGrid>
                <a:gridCol w="2430125">
                  <a:extLst>
                    <a:ext uri="{9D8B030D-6E8A-4147-A177-3AD203B41FA5}">
                      <a16:colId xmlns:a16="http://schemas.microsoft.com/office/drawing/2014/main" val="20000"/>
                    </a:ext>
                  </a:extLst>
                </a:gridCol>
                <a:gridCol w="1652375">
                  <a:extLst>
                    <a:ext uri="{9D8B030D-6E8A-4147-A177-3AD203B41FA5}">
                      <a16:colId xmlns:a16="http://schemas.microsoft.com/office/drawing/2014/main" val="20001"/>
                    </a:ext>
                  </a:extLst>
                </a:gridCol>
                <a:gridCol w="2041250">
                  <a:extLst>
                    <a:ext uri="{9D8B030D-6E8A-4147-A177-3AD203B41FA5}">
                      <a16:colId xmlns:a16="http://schemas.microsoft.com/office/drawing/2014/main" val="20002"/>
                    </a:ext>
                  </a:extLst>
                </a:gridCol>
                <a:gridCol w="2041250">
                  <a:extLst>
                    <a:ext uri="{9D8B030D-6E8A-4147-A177-3AD203B41FA5}">
                      <a16:colId xmlns:a16="http://schemas.microsoft.com/office/drawing/2014/main" val="20003"/>
                    </a:ext>
                  </a:extLst>
                </a:gridCol>
              </a:tblGrid>
              <a:tr h="447250">
                <a:tc>
                  <a:txBody>
                    <a:bodyPr/>
                    <a:lstStyle/>
                    <a:p>
                      <a:pPr marL="0" lvl="0" indent="0" algn="l" rtl="0">
                        <a:spcBef>
                          <a:spcPts val="0"/>
                        </a:spcBef>
                        <a:spcAft>
                          <a:spcPts val="0"/>
                        </a:spcAft>
                        <a:buNone/>
                      </a:pPr>
                      <a:r>
                        <a:rPr lang="en">
                          <a:solidFill>
                            <a:srgbClr val="FFFFFF"/>
                          </a:solidFill>
                        </a:rPr>
                        <a:t>Generation Name </a:t>
                      </a:r>
                      <a:endParaRPr>
                        <a:solidFill>
                          <a:srgbClr val="FFFFFF"/>
                        </a:solidFill>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Years</a:t>
                      </a:r>
                      <a:endParaRPr>
                        <a:solidFill>
                          <a:srgbClr val="FFFFFF"/>
                        </a:solidFill>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Youngest Age Today</a:t>
                      </a:r>
                      <a:endParaRPr>
                        <a:solidFill>
                          <a:srgbClr val="FFFFFF"/>
                        </a:solidFill>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Oldest Age Today</a:t>
                      </a:r>
                      <a:endParaRPr>
                        <a:solidFill>
                          <a:srgbClr val="FFFFFF"/>
                        </a:solidFill>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71300">
                <a:tc>
                  <a:txBody>
                    <a:bodyPr/>
                    <a:lstStyle/>
                    <a:p>
                      <a:pPr marL="0" lvl="0" indent="0" algn="l" rtl="0">
                        <a:spcBef>
                          <a:spcPts val="0"/>
                        </a:spcBef>
                        <a:spcAft>
                          <a:spcPts val="0"/>
                        </a:spcAft>
                        <a:buNone/>
                      </a:pPr>
                      <a:r>
                        <a:rPr lang="en" sz="1500"/>
                        <a:t>The Lost Generation</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1890-1915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105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130</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69600">
                <a:tc>
                  <a:txBody>
                    <a:bodyPr/>
                    <a:lstStyle/>
                    <a:p>
                      <a:pPr marL="0" lvl="0" indent="0" algn="l" rtl="0">
                        <a:spcBef>
                          <a:spcPts val="0"/>
                        </a:spcBef>
                        <a:spcAft>
                          <a:spcPts val="0"/>
                        </a:spcAft>
                        <a:buNone/>
                      </a:pPr>
                      <a:r>
                        <a:rPr lang="en" sz="1500"/>
                        <a:t>The Greatest Generation</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1910-1924</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96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110</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16575">
                <a:tc>
                  <a:txBody>
                    <a:bodyPr/>
                    <a:lstStyle/>
                    <a:p>
                      <a:pPr marL="0" lvl="0" indent="0" algn="l" rtl="0">
                        <a:spcBef>
                          <a:spcPts val="0"/>
                        </a:spcBef>
                        <a:spcAft>
                          <a:spcPts val="0"/>
                        </a:spcAft>
                        <a:buNone/>
                      </a:pPr>
                      <a:r>
                        <a:rPr lang="en" sz="1500"/>
                        <a:t>The Silent Generation</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1925-1945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75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95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81225">
                <a:tc>
                  <a:txBody>
                    <a:bodyPr/>
                    <a:lstStyle/>
                    <a:p>
                      <a:pPr marL="0" lvl="0" indent="0" algn="l" rtl="0">
                        <a:spcBef>
                          <a:spcPts val="0"/>
                        </a:spcBef>
                        <a:spcAft>
                          <a:spcPts val="0"/>
                        </a:spcAft>
                        <a:buNone/>
                      </a:pPr>
                      <a:r>
                        <a:rPr lang="en" sz="1500"/>
                        <a:t>Baby Boomer Generation</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1946-1964</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56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74</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71300">
                <a:tc>
                  <a:txBody>
                    <a:bodyPr/>
                    <a:lstStyle/>
                    <a:p>
                      <a:pPr marL="0" lvl="0" indent="0" algn="l" rtl="0">
                        <a:spcBef>
                          <a:spcPts val="0"/>
                        </a:spcBef>
                        <a:spcAft>
                          <a:spcPts val="0"/>
                        </a:spcAft>
                        <a:buNone/>
                      </a:pPr>
                      <a:r>
                        <a:rPr lang="en" sz="1500"/>
                        <a:t>Generation X</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1965-1979</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41</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55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71300">
                <a:tc>
                  <a:txBody>
                    <a:bodyPr/>
                    <a:lstStyle/>
                    <a:p>
                      <a:pPr marL="0" lvl="0" indent="0" algn="l" rtl="0">
                        <a:spcBef>
                          <a:spcPts val="0"/>
                        </a:spcBef>
                        <a:spcAft>
                          <a:spcPts val="0"/>
                        </a:spcAft>
                        <a:buNone/>
                      </a:pPr>
                      <a:r>
                        <a:rPr lang="en" sz="1500"/>
                        <a:t>Millennials (Gen Y)</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1980-1994</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26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40</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71300">
                <a:tc>
                  <a:txBody>
                    <a:bodyPr/>
                    <a:lstStyle/>
                    <a:p>
                      <a:pPr marL="0" lvl="0" indent="0" algn="l" rtl="0">
                        <a:spcBef>
                          <a:spcPts val="0"/>
                        </a:spcBef>
                        <a:spcAft>
                          <a:spcPts val="0"/>
                        </a:spcAft>
                        <a:buNone/>
                      </a:pPr>
                      <a:r>
                        <a:rPr lang="en" sz="1500"/>
                        <a:t>Generation Z</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1995-2012</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8</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25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82150">
                <a:tc>
                  <a:txBody>
                    <a:bodyPr/>
                    <a:lstStyle/>
                    <a:p>
                      <a:pPr marL="0" lvl="0" indent="0" algn="l" rtl="0">
                        <a:spcBef>
                          <a:spcPts val="0"/>
                        </a:spcBef>
                        <a:spcAft>
                          <a:spcPts val="0"/>
                        </a:spcAft>
                        <a:buNone/>
                      </a:pPr>
                      <a:r>
                        <a:rPr lang="en" sz="1500"/>
                        <a:t>Generation Alpha </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2013-2025 </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0</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t>7</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 based classifications and Stereotypes</a:t>
            </a:r>
            <a:endParaRPr/>
          </a:p>
        </p:txBody>
      </p:sp>
      <p:sp>
        <p:nvSpPr>
          <p:cNvPr id="95" name="Google Shape;95;p18"/>
          <p:cNvSpPr txBox="1">
            <a:spLocks noGrp="1"/>
          </p:cNvSpPr>
          <p:nvPr>
            <p:ph type="body" idx="1"/>
          </p:nvPr>
        </p:nvSpPr>
        <p:spPr>
          <a:xfrm>
            <a:off x="123025" y="1396875"/>
            <a:ext cx="3054600" cy="3471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Population aging is occurring in about all the nations of the world.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It is assessed that the quantity of the older will increment quickly in most developed nations and it will have an unforeseen effect (Kinsella and Wan He 2009).</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United States Census Bureau also predicted that older people are projected to outnumber children for the first time in the US history[1]</a:t>
            </a:r>
            <a:endParaRPr sz="1400">
              <a:solidFill>
                <a:srgbClr val="000000"/>
              </a:solidFill>
            </a:endParaRPr>
          </a:p>
        </p:txBody>
      </p:sp>
      <p:sp>
        <p:nvSpPr>
          <p:cNvPr id="96" name="Google Shape;96;p18"/>
          <p:cNvSpPr txBox="1">
            <a:spLocks noGrp="1"/>
          </p:cNvSpPr>
          <p:nvPr>
            <p:ph type="body" idx="2"/>
          </p:nvPr>
        </p:nvSpPr>
        <p:spPr>
          <a:xfrm>
            <a:off x="3471250" y="1505700"/>
            <a:ext cx="5361000" cy="3362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7" name="Google Shape;97;p18"/>
          <p:cNvPicPr preferRelativeResize="0"/>
          <p:nvPr/>
        </p:nvPicPr>
        <p:blipFill>
          <a:blip r:embed="rId3">
            <a:alphaModFix/>
          </a:blip>
          <a:stretch>
            <a:fillRect/>
          </a:stretch>
        </p:blipFill>
        <p:spPr>
          <a:xfrm>
            <a:off x="3336600" y="1396800"/>
            <a:ext cx="5493525" cy="3471001"/>
          </a:xfrm>
          <a:prstGeom prst="rect">
            <a:avLst/>
          </a:prstGeom>
          <a:noFill/>
          <a:ln>
            <a:noFill/>
          </a:ln>
        </p:spPr>
      </p:pic>
      <p:cxnSp>
        <p:nvCxnSpPr>
          <p:cNvPr id="98" name="Google Shape;98;p18"/>
          <p:cNvCxnSpPr/>
          <p:nvPr/>
        </p:nvCxnSpPr>
        <p:spPr>
          <a:xfrm>
            <a:off x="3335525" y="1423075"/>
            <a:ext cx="5512200" cy="0"/>
          </a:xfrm>
          <a:prstGeom prst="straightConnector1">
            <a:avLst/>
          </a:prstGeom>
          <a:noFill/>
          <a:ln w="28575" cap="flat" cmpd="sng">
            <a:solidFill>
              <a:schemeClr val="dk2"/>
            </a:solidFill>
            <a:prstDash val="solid"/>
            <a:round/>
            <a:headEnd type="none" w="med" len="med"/>
            <a:tailEnd type="none" w="med" len="med"/>
          </a:ln>
        </p:spPr>
      </p:cxnSp>
      <p:cxnSp>
        <p:nvCxnSpPr>
          <p:cNvPr id="99" name="Google Shape;99;p18"/>
          <p:cNvCxnSpPr/>
          <p:nvPr/>
        </p:nvCxnSpPr>
        <p:spPr>
          <a:xfrm>
            <a:off x="8830125" y="1440625"/>
            <a:ext cx="0" cy="3458400"/>
          </a:xfrm>
          <a:prstGeom prst="straightConnector1">
            <a:avLst/>
          </a:prstGeom>
          <a:noFill/>
          <a:ln w="28575" cap="flat" cmpd="sng">
            <a:solidFill>
              <a:schemeClr val="dk2"/>
            </a:solidFill>
            <a:prstDash val="solid"/>
            <a:round/>
            <a:headEnd type="none" w="med" len="med"/>
            <a:tailEnd type="none" w="med" len="med"/>
          </a:ln>
        </p:spPr>
      </p:cxnSp>
      <p:cxnSp>
        <p:nvCxnSpPr>
          <p:cNvPr id="100" name="Google Shape;100;p18"/>
          <p:cNvCxnSpPr/>
          <p:nvPr/>
        </p:nvCxnSpPr>
        <p:spPr>
          <a:xfrm>
            <a:off x="3317975" y="4881325"/>
            <a:ext cx="5512200" cy="0"/>
          </a:xfrm>
          <a:prstGeom prst="straightConnector1">
            <a:avLst/>
          </a:prstGeom>
          <a:noFill/>
          <a:ln w="28575" cap="flat" cmpd="sng">
            <a:solidFill>
              <a:schemeClr val="dk2"/>
            </a:solidFill>
            <a:prstDash val="solid"/>
            <a:round/>
            <a:headEnd type="none" w="med" len="med"/>
            <a:tailEnd type="none" w="med" len="med"/>
          </a:ln>
        </p:spPr>
      </p:cxnSp>
      <p:cxnSp>
        <p:nvCxnSpPr>
          <p:cNvPr id="101" name="Google Shape;101;p18"/>
          <p:cNvCxnSpPr/>
          <p:nvPr/>
        </p:nvCxnSpPr>
        <p:spPr>
          <a:xfrm>
            <a:off x="3335525" y="1423075"/>
            <a:ext cx="0" cy="34584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 based classifications and Stereotypes</a:t>
            </a:r>
            <a:endParaRPr/>
          </a:p>
        </p:txBody>
      </p:sp>
      <p:sp>
        <p:nvSpPr>
          <p:cNvPr id="107" name="Google Shape;107;p19"/>
          <p:cNvSpPr txBox="1">
            <a:spLocks noGrp="1"/>
          </p:cNvSpPr>
          <p:nvPr>
            <p:ph type="body" idx="1"/>
          </p:nvPr>
        </p:nvSpPr>
        <p:spPr>
          <a:xfrm>
            <a:off x="105475" y="1369750"/>
            <a:ext cx="4466400" cy="3710100"/>
          </a:xfrm>
          <a:prstGeom prst="rect">
            <a:avLst/>
          </a:prstGeom>
        </p:spPr>
        <p:txBody>
          <a:bodyPr spcFirstLastPara="1" wrap="square" lIns="91425" tIns="91425" rIns="91425" bIns="91425" anchor="t" anchorCtr="0">
            <a:noAutofit/>
          </a:bodyPr>
          <a:lstStyle/>
          <a:p>
            <a:pPr marL="457200" lvl="0" indent="-314325" algn="l" rtl="0">
              <a:spcBef>
                <a:spcPts val="0"/>
              </a:spcBef>
              <a:spcAft>
                <a:spcPts val="0"/>
              </a:spcAft>
              <a:buClr>
                <a:srgbClr val="000000"/>
              </a:buClr>
              <a:buSzPts val="1350"/>
              <a:buChar char="●"/>
            </a:pPr>
            <a:r>
              <a:rPr lang="en" sz="1350">
                <a:solidFill>
                  <a:srgbClr val="000000"/>
                </a:solidFill>
              </a:rPr>
              <a:t>With regards to age, youth is regularly taken to be the standard. Age appears to emerge just when it is understood as an issue in regular reasoning, which happens mostly comparable to the 'older' worker</a:t>
            </a:r>
            <a:endParaRPr sz="1350">
              <a:solidFill>
                <a:srgbClr val="000000"/>
              </a:solidFill>
            </a:endParaRPr>
          </a:p>
          <a:p>
            <a:pPr marL="457200" lvl="0" indent="-314325" algn="l" rtl="0">
              <a:spcBef>
                <a:spcPts val="0"/>
              </a:spcBef>
              <a:spcAft>
                <a:spcPts val="0"/>
              </a:spcAft>
              <a:buClr>
                <a:srgbClr val="000000"/>
              </a:buClr>
              <a:buSzPts val="1350"/>
              <a:buChar char="●"/>
            </a:pPr>
            <a:r>
              <a:rPr lang="en" sz="1350">
                <a:solidFill>
                  <a:srgbClr val="000000"/>
                </a:solidFill>
              </a:rPr>
              <a:t>Stereotypes like older people at a workplace cost too much still exists in most of the places. The research study presented by AARP has proved that the correlation between aging employees and employer costs is now minimal, in part because employers focus less on seniority now when they reward workers</a:t>
            </a:r>
            <a:endParaRPr sz="1350">
              <a:solidFill>
                <a:srgbClr val="000000"/>
              </a:solidFill>
            </a:endParaRPr>
          </a:p>
          <a:p>
            <a:pPr marL="457200" lvl="0" indent="-314325" algn="l" rtl="0">
              <a:spcBef>
                <a:spcPts val="0"/>
              </a:spcBef>
              <a:spcAft>
                <a:spcPts val="0"/>
              </a:spcAft>
              <a:buClr>
                <a:srgbClr val="000000"/>
              </a:buClr>
              <a:buSzPts val="1350"/>
              <a:buChar char="●"/>
            </a:pPr>
            <a:r>
              <a:rPr lang="en" sz="1350">
                <a:solidFill>
                  <a:srgbClr val="000000"/>
                </a:solidFill>
              </a:rPr>
              <a:t>People still believe that older people are the ones who are afraid of technology and studies have again proved that this is not the case[1]</a:t>
            </a:r>
            <a:endParaRPr sz="1350">
              <a:solidFill>
                <a:srgbClr val="000000"/>
              </a:solidFill>
            </a:endParaRPr>
          </a:p>
        </p:txBody>
      </p:sp>
      <p:sp>
        <p:nvSpPr>
          <p:cNvPr id="108" name="Google Shape;108;p19"/>
          <p:cNvSpPr txBox="1">
            <a:spLocks noGrp="1"/>
          </p:cNvSpPr>
          <p:nvPr>
            <p:ph type="body" idx="2"/>
          </p:nvPr>
        </p:nvSpPr>
        <p:spPr>
          <a:xfrm>
            <a:off x="4832400" y="1369750"/>
            <a:ext cx="3999900" cy="35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solidFill>
                <a:srgbClr val="494949"/>
              </a:solidFill>
            </a:endParaRPr>
          </a:p>
        </p:txBody>
      </p:sp>
      <p:pic>
        <p:nvPicPr>
          <p:cNvPr id="109" name="Google Shape;109;p19"/>
          <p:cNvPicPr preferRelativeResize="0"/>
          <p:nvPr/>
        </p:nvPicPr>
        <p:blipFill>
          <a:blip r:embed="rId3">
            <a:alphaModFix/>
          </a:blip>
          <a:stretch>
            <a:fillRect/>
          </a:stretch>
        </p:blipFill>
        <p:spPr>
          <a:xfrm>
            <a:off x="4804575" y="1369750"/>
            <a:ext cx="4114801" cy="3634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 based classifications and Stereotypes</a:t>
            </a:r>
            <a:endParaRPr/>
          </a:p>
        </p:txBody>
      </p:sp>
      <p:sp>
        <p:nvSpPr>
          <p:cNvPr id="115" name="Google Shape;115;p20"/>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6" name="Google Shape;116;p20"/>
          <p:cNvSpPr txBox="1"/>
          <p:nvPr/>
        </p:nvSpPr>
        <p:spPr>
          <a:xfrm>
            <a:off x="3858550" y="0"/>
            <a:ext cx="5157000" cy="4879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0000"/>
              </a:buClr>
              <a:buSzPts val="1600"/>
              <a:buFont typeface="Roboto"/>
              <a:buChar char="●"/>
            </a:pPr>
            <a:r>
              <a:rPr lang="en">
                <a:latin typeface="Roboto"/>
                <a:ea typeface="Roboto"/>
                <a:cs typeface="Roboto"/>
                <a:sym typeface="Roboto"/>
              </a:rPr>
              <a:t>It turns out in the research that older workers are actually the most engaged employees in the workforce, still stereotypes like older people aren’t as motivated as others exist[1]</a:t>
            </a:r>
            <a:endParaRPr>
              <a:latin typeface="Roboto"/>
              <a:ea typeface="Roboto"/>
              <a:cs typeface="Roboto"/>
              <a:sym typeface="Roboto"/>
            </a:endParaRPr>
          </a:p>
          <a:p>
            <a:pPr marL="457200" lvl="0" indent="-317500" algn="l" rtl="0">
              <a:lnSpc>
                <a:spcPct val="115000"/>
              </a:lnSpc>
              <a:spcBef>
                <a:spcPts val="0"/>
              </a:spcBef>
              <a:spcAft>
                <a:spcPts val="0"/>
              </a:spcAft>
              <a:buClr>
                <a:srgbClr val="000000"/>
              </a:buClr>
              <a:buSzPts val="1400"/>
              <a:buFont typeface="Roboto"/>
              <a:buChar char="●"/>
            </a:pPr>
            <a:r>
              <a:rPr lang="en">
                <a:latin typeface="Roboto"/>
                <a:ea typeface="Roboto"/>
                <a:cs typeface="Roboto"/>
                <a:sym typeface="Roboto"/>
              </a:rPr>
              <a:t>Workplaces are more concerned about their cost on employees the most and the belief of older people get sick more and often than younger people is one of the main motivations of age discrimination at a workplace</a:t>
            </a:r>
            <a:endParaRPr>
              <a:latin typeface="Roboto"/>
              <a:ea typeface="Roboto"/>
              <a:cs typeface="Roboto"/>
              <a:sym typeface="Roboto"/>
            </a:endParaRPr>
          </a:p>
          <a:p>
            <a:pPr marL="457200" lvl="0" indent="-317500" algn="l" rtl="0">
              <a:lnSpc>
                <a:spcPct val="115000"/>
              </a:lnSpc>
              <a:spcBef>
                <a:spcPts val="0"/>
              </a:spcBef>
              <a:spcAft>
                <a:spcPts val="0"/>
              </a:spcAft>
              <a:buClr>
                <a:srgbClr val="000000"/>
              </a:buClr>
              <a:buSzPts val="1400"/>
              <a:buFont typeface="Roboto"/>
              <a:buChar char="●"/>
            </a:pPr>
            <a:r>
              <a:rPr lang="en">
                <a:latin typeface="Roboto"/>
                <a:ea typeface="Roboto"/>
                <a:cs typeface="Roboto"/>
                <a:sym typeface="Roboto"/>
              </a:rPr>
              <a:t>Workplaces often think that older people will require more medical attention and the cost of their health insurance and absence will harm the business in one way or another[2]</a:t>
            </a:r>
            <a:endParaRPr>
              <a:latin typeface="Roboto"/>
              <a:ea typeface="Roboto"/>
              <a:cs typeface="Roboto"/>
              <a:sym typeface="Roboto"/>
            </a:endParaRPr>
          </a:p>
          <a:p>
            <a:pPr marL="457200" lvl="0" indent="-317500" algn="l" rtl="0">
              <a:lnSpc>
                <a:spcPct val="115000"/>
              </a:lnSpc>
              <a:spcBef>
                <a:spcPts val="0"/>
              </a:spcBef>
              <a:spcAft>
                <a:spcPts val="0"/>
              </a:spcAft>
              <a:buClr>
                <a:srgbClr val="000000"/>
              </a:buClr>
              <a:buSzPts val="1400"/>
              <a:buFont typeface="Roboto"/>
              <a:buChar char="●"/>
            </a:pPr>
            <a:r>
              <a:rPr lang="en">
                <a:latin typeface="Roboto"/>
                <a:ea typeface="Roboto"/>
                <a:cs typeface="Roboto"/>
                <a:sym typeface="Roboto"/>
              </a:rPr>
              <a:t>Another stereotype is that older people are resistant to change and stick to what they have dealt with and learned in their lives</a:t>
            </a:r>
            <a:endParaRPr>
              <a:latin typeface="Roboto"/>
              <a:ea typeface="Roboto"/>
              <a:cs typeface="Roboto"/>
              <a:sym typeface="Roboto"/>
            </a:endParaRPr>
          </a:p>
          <a:p>
            <a:pPr marL="457200" lvl="0" indent="-317500" algn="l" rtl="0">
              <a:lnSpc>
                <a:spcPct val="115000"/>
              </a:lnSpc>
              <a:spcBef>
                <a:spcPts val="0"/>
              </a:spcBef>
              <a:spcAft>
                <a:spcPts val="0"/>
              </a:spcAft>
              <a:buClr>
                <a:srgbClr val="000000"/>
              </a:buClr>
              <a:buSzPts val="1400"/>
              <a:buFont typeface="Roboto"/>
              <a:buChar char="●"/>
            </a:pPr>
            <a:r>
              <a:rPr lang="en">
                <a:latin typeface="Roboto"/>
                <a:ea typeface="Roboto"/>
                <a:cs typeface="Roboto"/>
                <a:sym typeface="Roboto"/>
              </a:rPr>
              <a:t>People, in general, need to understand that experience of an older person can help in so many ways not to mention how it diversifies the workplace environment, which will eventually help solve issues like discrimination and exclusion</a:t>
            </a:r>
            <a:endParaRPr>
              <a:latin typeface="Roboto"/>
              <a:ea typeface="Roboto"/>
              <a:cs typeface="Roboto"/>
              <a:sym typeface="Roboto"/>
            </a:endParaRPr>
          </a:p>
        </p:txBody>
      </p:sp>
      <p:pic>
        <p:nvPicPr>
          <p:cNvPr id="117" name="Google Shape;117;p20"/>
          <p:cNvPicPr preferRelativeResize="0"/>
          <p:nvPr/>
        </p:nvPicPr>
        <p:blipFill>
          <a:blip r:embed="rId3">
            <a:alphaModFix/>
          </a:blip>
          <a:stretch>
            <a:fillRect/>
          </a:stretch>
        </p:blipFill>
        <p:spPr>
          <a:xfrm>
            <a:off x="311700" y="2079275"/>
            <a:ext cx="3127500" cy="2909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Bias and Discrimination</a:t>
            </a:r>
            <a:endParaRPr/>
          </a:p>
        </p:txBody>
      </p:sp>
      <p:sp>
        <p:nvSpPr>
          <p:cNvPr id="123" name="Google Shape;123;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a:solidFill>
                  <a:srgbClr val="000000"/>
                </a:solidFill>
              </a:rPr>
              <a:t>As discussed in the previous topic, employers might take unnecessary steps, given some stereotypes, towards older people at a workplace which eventually results in performance of the company as a whole and unemployment.</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At a workplace, there are basically three main areas where the bias will happen:</a:t>
            </a:r>
            <a:endParaRPr sz="1500">
              <a:solidFill>
                <a:srgbClr val="000000"/>
              </a:solidFill>
            </a:endParaRPr>
          </a:p>
          <a:p>
            <a:pPr marL="914400" lvl="1" indent="-323850" algn="l" rtl="0">
              <a:spcBef>
                <a:spcPts val="0"/>
              </a:spcBef>
              <a:spcAft>
                <a:spcPts val="0"/>
              </a:spcAft>
              <a:buClr>
                <a:srgbClr val="000000"/>
              </a:buClr>
              <a:buSzPts val="1500"/>
              <a:buChar char="○"/>
            </a:pPr>
            <a:r>
              <a:rPr lang="en" sz="1500" b="1">
                <a:solidFill>
                  <a:srgbClr val="000000"/>
                </a:solidFill>
              </a:rPr>
              <a:t>Recruitment and hiring</a:t>
            </a:r>
            <a:endParaRPr sz="1500" b="1">
              <a:solidFill>
                <a:srgbClr val="000000"/>
              </a:solidFill>
            </a:endParaRPr>
          </a:p>
          <a:p>
            <a:pPr marL="914400" lvl="1" indent="-323850" algn="l" rtl="0">
              <a:spcBef>
                <a:spcPts val="0"/>
              </a:spcBef>
              <a:spcAft>
                <a:spcPts val="0"/>
              </a:spcAft>
              <a:buClr>
                <a:srgbClr val="000000"/>
              </a:buClr>
              <a:buSzPts val="1500"/>
              <a:buChar char="○"/>
            </a:pPr>
            <a:r>
              <a:rPr lang="en" sz="1500" b="1">
                <a:solidFill>
                  <a:srgbClr val="000000"/>
                </a:solidFill>
              </a:rPr>
              <a:t>On the job basis</a:t>
            </a:r>
            <a:endParaRPr sz="1500" b="1">
              <a:solidFill>
                <a:srgbClr val="000000"/>
              </a:solidFill>
            </a:endParaRPr>
          </a:p>
          <a:p>
            <a:pPr marL="914400" lvl="1" indent="-323850" algn="l" rtl="0">
              <a:spcBef>
                <a:spcPts val="0"/>
              </a:spcBef>
              <a:spcAft>
                <a:spcPts val="0"/>
              </a:spcAft>
              <a:buClr>
                <a:srgbClr val="000000"/>
              </a:buClr>
              <a:buSzPts val="1500"/>
              <a:buChar char="○"/>
            </a:pPr>
            <a:r>
              <a:rPr lang="en" sz="1500" b="1">
                <a:solidFill>
                  <a:srgbClr val="000000"/>
                </a:solidFill>
              </a:rPr>
              <a:t>Termination</a:t>
            </a:r>
            <a:endParaRPr sz="1500" b="1">
              <a:solidFill>
                <a:srgbClr val="000000"/>
              </a:solidFill>
            </a:endParaRPr>
          </a:p>
          <a:p>
            <a:pPr marL="0" lvl="0" indent="0" algn="l" rtl="0">
              <a:spcBef>
                <a:spcPts val="1600"/>
              </a:spcBef>
              <a:spcAft>
                <a:spcPts val="0"/>
              </a:spcAft>
              <a:buNone/>
            </a:pPr>
            <a:r>
              <a:rPr lang="en" sz="1500">
                <a:solidFill>
                  <a:srgbClr val="000000"/>
                </a:solidFill>
              </a:rPr>
              <a:t>One of the main reasons of bias in this field is the Title VII legislation not being able to protect from discrimination against age[1]</a:t>
            </a:r>
            <a:endParaRPr sz="1500">
              <a:solidFill>
                <a:srgbClr val="000000"/>
              </a:solidFill>
            </a:endParaRPr>
          </a:p>
          <a:p>
            <a:pPr marL="0" lvl="0" indent="0" algn="l" rtl="0">
              <a:spcBef>
                <a:spcPts val="1600"/>
              </a:spcBef>
              <a:spcAft>
                <a:spcPts val="0"/>
              </a:spcAft>
              <a:buNone/>
            </a:pPr>
            <a:endParaRPr sz="1500">
              <a:solidFill>
                <a:srgbClr val="000000"/>
              </a:solidFill>
            </a:endParaRPr>
          </a:p>
          <a:p>
            <a:pPr marL="0" lvl="0" indent="0" algn="l" rtl="0">
              <a:spcBef>
                <a:spcPts val="1600"/>
              </a:spcBef>
              <a:spcAft>
                <a:spcPts val="1600"/>
              </a:spcAft>
              <a:buNone/>
            </a:pPr>
            <a:endParaRPr sz="1500">
              <a:solidFill>
                <a:srgbClr val="000000"/>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3372</Words>
  <Application>Microsoft Office PowerPoint</Application>
  <PresentationFormat>On-screen Show (16:9)</PresentationFormat>
  <Paragraphs>203</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Merriweather</vt:lpstr>
      <vt:lpstr>Roboto</vt:lpstr>
      <vt:lpstr>Arial</vt:lpstr>
      <vt:lpstr>Paradigm</vt:lpstr>
      <vt:lpstr>Diversity of Age</vt:lpstr>
      <vt:lpstr>What I didn’t know (Himesh)</vt:lpstr>
      <vt:lpstr>What I didn’t know (Dilkaran)</vt:lpstr>
      <vt:lpstr>Should Not Be Missed</vt:lpstr>
      <vt:lpstr>Identities </vt:lpstr>
      <vt:lpstr>Age based classifications and Stereotypes</vt:lpstr>
      <vt:lpstr>Age based classifications and Stereotypes</vt:lpstr>
      <vt:lpstr>Age based classifications and Stereotypes</vt:lpstr>
      <vt:lpstr>Bias and Discrimination</vt:lpstr>
      <vt:lpstr>Bias and Discrimination</vt:lpstr>
      <vt:lpstr>Bias and Discrimination</vt:lpstr>
      <vt:lpstr>Intersectionality </vt:lpstr>
      <vt:lpstr>Exclusion </vt:lpstr>
      <vt:lpstr>Inclusion </vt:lpstr>
      <vt:lpstr>Legislation and Legal Remedies</vt:lpstr>
      <vt:lpstr>Legislation and Legal Remedies</vt:lpstr>
      <vt:lpstr>Legislation and Legal Remedies</vt:lpstr>
      <vt:lpstr>Things we can do..</vt:lpstr>
      <vt:lpstr>Things we can do.. </vt:lpstr>
      <vt:lpstr>Bibliography</vt:lpstr>
      <vt:lpstr>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of Age</dc:title>
  <cp:lastModifiedBy>Himesh B</cp:lastModifiedBy>
  <cp:revision>2</cp:revision>
  <dcterms:modified xsi:type="dcterms:W3CDTF">2020-07-22T01:59:12Z</dcterms:modified>
</cp:coreProperties>
</file>