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2" r:id="rId6"/>
    <p:sldId id="283" r:id="rId7"/>
    <p:sldId id="284" r:id="rId8"/>
    <p:sldId id="275" r:id="rId9"/>
    <p:sldId id="285" r:id="rId10"/>
    <p:sldId id="286" r:id="rId11"/>
    <p:sldId id="276" r:id="rId12"/>
    <p:sldId id="277" r:id="rId13"/>
    <p:sldId id="278" r:id="rId14"/>
    <p:sldId id="279" r:id="rId15"/>
    <p:sldId id="280" r:id="rId16"/>
    <p:sldId id="281" r:id="rId17"/>
    <p:sldId id="263" r:id="rId18"/>
    <p:sldId id="287" r:id="rId19"/>
    <p:sldId id="264" r:id="rId20"/>
    <p:sldId id="265" r:id="rId21"/>
    <p:sldId id="288" r:id="rId22"/>
    <p:sldId id="289" r:id="rId23"/>
    <p:sldId id="290" r:id="rId24"/>
    <p:sldId id="266" r:id="rId25"/>
    <p:sldId id="267" r:id="rId26"/>
    <p:sldId id="270" r:id="rId27"/>
    <p:sldId id="272" r:id="rId28"/>
    <p:sldId id="268" r:id="rId29"/>
    <p:sldId id="269" r:id="rId30"/>
    <p:sldId id="282" r:id="rId31"/>
    <p:sldId id="260" r:id="rId32"/>
    <p:sldId id="274" r:id="rId33"/>
    <p:sldId id="26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09AB17-A0DF-4151-9302-FDFCA00A6D75}">
          <p14:sldIdLst>
            <p14:sldId id="256"/>
            <p14:sldId id="257"/>
            <p14:sldId id="258"/>
            <p14:sldId id="259"/>
            <p14:sldId id="262"/>
            <p14:sldId id="283"/>
            <p14:sldId id="284"/>
            <p14:sldId id="275"/>
            <p14:sldId id="285"/>
            <p14:sldId id="286"/>
            <p14:sldId id="276"/>
            <p14:sldId id="277"/>
            <p14:sldId id="278"/>
            <p14:sldId id="279"/>
            <p14:sldId id="280"/>
            <p14:sldId id="281"/>
            <p14:sldId id="263"/>
            <p14:sldId id="287"/>
            <p14:sldId id="264"/>
            <p14:sldId id="265"/>
            <p14:sldId id="288"/>
            <p14:sldId id="289"/>
            <p14:sldId id="290"/>
            <p14:sldId id="266"/>
            <p14:sldId id="267"/>
            <p14:sldId id="270"/>
            <p14:sldId id="272"/>
            <p14:sldId id="268"/>
            <p14:sldId id="269"/>
            <p14:sldId id="282"/>
            <p14:sldId id="260"/>
            <p14:sldId id="274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Verma" initials="TV" lastIdx="2" clrIdx="0">
    <p:extLst>
      <p:ext uri="{19B8F6BF-5375-455C-9EA6-DF929625EA0E}">
        <p15:presenceInfo xmlns:p15="http://schemas.microsoft.com/office/powerpoint/2012/main" userId="12328a8a1cac0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03:55.96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39:16.110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2D0FE-5E30-45DE-9C63-F50EB893C606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1AAA4-E447-4A17-96F4-E83D7873D3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5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34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91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1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51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2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0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2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1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6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1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9B78-F9AA-4692-8AFB-7CA7ABB16088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63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erox" TargetMode="External"/><Relationship Id="rId2" Type="http://schemas.openxmlformats.org/officeDocument/2006/relationships/hyperlink" Target="https://en.wikipedia.org/wiki/Hewlett-Packar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57884"/>
            <a:ext cx="8915399" cy="2050991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STEGANOGRAPHY USING PYTHON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72000"/>
            <a:ext cx="9299959" cy="19057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askerville Old Face" panose="02020602080505020303" pitchFamily="18" charset="0"/>
              </a:rPr>
              <a:t>Guided by,								</a:t>
            </a:r>
            <a:r>
              <a:rPr lang="en-US" sz="2000" dirty="0">
                <a:latin typeface="Baskerville Old Face" panose="02020602080505020303" pitchFamily="18" charset="0"/>
              </a:rPr>
              <a:t>Presented by</a:t>
            </a:r>
            <a:r>
              <a:rPr lang="en-US" sz="2000" dirty="0" smtClean="0">
                <a:latin typeface="Baskerville Old Face" panose="02020602080505020303" pitchFamily="18" charset="0"/>
              </a:rPr>
              <a:t>,</a:t>
            </a:r>
            <a:endParaRPr lang="en-IN" sz="2000" dirty="0" smtClean="0">
              <a:latin typeface="Baskerville Old Face" panose="02020602080505020303" pitchFamily="18" charset="0"/>
            </a:endParaRPr>
          </a:p>
          <a:p>
            <a:r>
              <a:rPr lang="en-IN" sz="2000" dirty="0">
                <a:latin typeface="Baskerville Old Face" panose="02020602080505020303" pitchFamily="18" charset="0"/>
              </a:rPr>
              <a:t>Mr Kshitiz Srivastava </a:t>
            </a:r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Tarun Verma(201710101130003)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				Himesh </a:t>
            </a:r>
            <a:r>
              <a:rPr lang="en-US" sz="2000" dirty="0">
                <a:latin typeface="Baskerville Old Face" panose="02020602080505020303" pitchFamily="18" charset="0"/>
              </a:rPr>
              <a:t>Maurya(201710101130001)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									(BCA </a:t>
            </a:r>
            <a:r>
              <a:rPr lang="en-US" sz="2000" dirty="0" smtClean="0">
                <a:latin typeface="Baskerville Old Face" panose="02020602080505020303" pitchFamily="18" charset="0"/>
              </a:rPr>
              <a:t>– 61 )</a:t>
            </a:r>
          </a:p>
          <a:p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658938" y="706438"/>
            <a:ext cx="10096500" cy="56657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Algerian" panose="04020705040A02060702" pitchFamily="82" charset="0"/>
              </a:rPr>
              <a:t>DECODER</a:t>
            </a:r>
            <a:endParaRPr lang="en-IN" sz="24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35" y="1563488"/>
            <a:ext cx="8824105" cy="48087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038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936" y="640080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LSB(Least Significant Bit)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6791" y="1838945"/>
            <a:ext cx="8246785" cy="363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438"/>
              </a:lnSpc>
            </a:pPr>
            <a:r>
              <a:rPr lang="en-US" sz="3200" dirty="0" smtClean="0">
                <a:latin typeface="Constantia"/>
                <a:cs typeface="Constantia"/>
              </a:rPr>
              <a:t>A common approach of hiding data within 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image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file is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Least Significant Bit (LSB) </a:t>
            </a:r>
            <a:r>
              <a:rPr lang="en-US" sz="3200" dirty="0" smtClean="0">
                <a:latin typeface="Constantia"/>
                <a:cs typeface="Constantia"/>
              </a:rPr>
              <a:t>Substitution.</a:t>
            </a:r>
          </a:p>
          <a:p>
            <a:pPr algn="just">
              <a:lnSpc>
                <a:spcPts val="3438"/>
              </a:lnSpc>
            </a:pPr>
            <a:r>
              <a:rPr lang="en-US" sz="3200" spc="-12" dirty="0" smtClean="0">
                <a:latin typeface="Constantia"/>
                <a:cs typeface="Constantia"/>
              </a:rPr>
              <a:t>	In</a:t>
            </a:r>
            <a:r>
              <a:rPr lang="en-US" sz="3200" spc="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this method, we</a:t>
            </a:r>
            <a:r>
              <a:rPr lang="en-US" sz="3200" spc="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can take the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binary</a:t>
            </a:r>
            <a:r>
              <a:rPr lang="en-US" sz="3200" b="1" spc="10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representation</a:t>
            </a:r>
            <a:r>
              <a:rPr lang="en-US" sz="3200" b="1" spc="56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the hidden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data and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b="1" dirty="0" smtClean="0">
                <a:latin typeface="Constantia"/>
                <a:cs typeface="Constantia"/>
              </a:rPr>
              <a:t>overwrite the LSB</a:t>
            </a:r>
            <a:r>
              <a:rPr lang="en-US" sz="3200" b="1" spc="46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each</a:t>
            </a:r>
            <a:r>
              <a:rPr lang="en-US" sz="3200" spc="-11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byte </a:t>
            </a:r>
            <a:r>
              <a:rPr lang="en-US" sz="3200" dirty="0" smtClean="0">
                <a:latin typeface="Constantia"/>
                <a:cs typeface="Constantia"/>
              </a:rPr>
              <a:t>within the cover  image.</a:t>
            </a:r>
          </a:p>
          <a:p>
            <a:pPr>
              <a:lnSpc>
                <a:spcPts val="3438"/>
              </a:lnSpc>
            </a:pPr>
            <a:endParaRPr lang="en-US" sz="2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792224" y="564697"/>
            <a:ext cx="832104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Least Significant Bit</a:t>
            </a:r>
            <a:r>
              <a:rPr sz="3600" spc="12" dirty="0">
                <a:latin typeface="Algerian" pitchFamily="82" charset="0"/>
                <a:cs typeface="Calibri"/>
              </a:rPr>
              <a:t> </a:t>
            </a:r>
            <a:r>
              <a:rPr sz="3600" dirty="0">
                <a:latin typeface="Algerian" pitchFamily="82" charset="0"/>
                <a:cs typeface="Calibri"/>
              </a:rPr>
              <a:t>Substitution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2834639" y="172169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binary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4761229" y="2795016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10010101 00001101</a:t>
            </a:r>
          </a:p>
        </p:txBody>
      </p:sp>
      <p:sp>
        <p:nvSpPr>
          <p:cNvPr id="5" name="object 14"/>
          <p:cNvSpPr txBox="1"/>
          <p:nvPr/>
        </p:nvSpPr>
        <p:spPr>
          <a:xfrm>
            <a:off x="4761229" y="3145537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10010110 00001111</a:t>
            </a:r>
          </a:p>
        </p:txBody>
      </p:sp>
      <p:sp>
        <p:nvSpPr>
          <p:cNvPr id="6" name="object 16"/>
          <p:cNvSpPr txBox="1"/>
          <p:nvPr/>
        </p:nvSpPr>
        <p:spPr>
          <a:xfrm>
            <a:off x="2834639" y="386037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4 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1011</a:t>
            </a:r>
            <a:r>
              <a:rPr sz="2200" dirty="0">
                <a:latin typeface="Constantia"/>
                <a:cs typeface="Constantia"/>
              </a:rPr>
              <a:t>,</a:t>
            </a:r>
          </a:p>
        </p:txBody>
      </p:sp>
      <p:sp>
        <p:nvSpPr>
          <p:cNvPr id="7" name="object 21"/>
          <p:cNvSpPr txBox="1"/>
          <p:nvPr/>
        </p:nvSpPr>
        <p:spPr>
          <a:xfrm>
            <a:off x="2834639" y="4600783"/>
            <a:ext cx="4760745" cy="101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following,</a:t>
            </a:r>
          </a:p>
          <a:p>
            <a:pPr marL="1926589" marR="0">
              <a:lnSpc>
                <a:spcPts val="1979"/>
              </a:lnSpc>
              <a:spcBef>
                <a:spcPts val="83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  <a:p>
            <a:pPr marL="1926589" marR="0">
              <a:lnSpc>
                <a:spcPts val="1979"/>
              </a:lnSpc>
              <a:spcBef>
                <a:spcPts val="77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0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</p:txBody>
      </p:sp>
      <p:sp>
        <p:nvSpPr>
          <p:cNvPr id="8" name="object 25"/>
          <p:cNvSpPr txBox="1"/>
          <p:nvPr/>
        </p:nvSpPr>
        <p:spPr>
          <a:xfrm>
            <a:off x="170179" y="5180151"/>
            <a:ext cx="246265" cy="337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83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BD0D9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9" name="object 27"/>
          <p:cNvSpPr txBox="1"/>
          <p:nvPr/>
        </p:nvSpPr>
        <p:spPr>
          <a:xfrm>
            <a:off x="810259" y="5389976"/>
            <a:ext cx="222325" cy="30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9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F6FC6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10" name="object 28"/>
          <p:cNvSpPr txBox="1"/>
          <p:nvPr/>
        </p:nvSpPr>
        <p:spPr>
          <a:xfrm>
            <a:off x="2834639" y="5832683"/>
            <a:ext cx="6949890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Where the each data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are accommodated in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the least significant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of each byte of the image.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2248" y="562353"/>
            <a:ext cx="83663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167"/>
              </a:lnSpc>
            </a:pPr>
            <a:r>
              <a:rPr lang="en-US" sz="3600" dirty="0" smtClean="0">
                <a:latin typeface="Algerian" pitchFamily="82" charset="0"/>
                <a:cs typeface="Calibri"/>
              </a:rPr>
              <a:t>Least Significant Bit</a:t>
            </a:r>
            <a:r>
              <a:rPr lang="en-US" sz="3600" spc="12" dirty="0" smtClean="0">
                <a:latin typeface="Algerian" pitchFamily="82" charset="0"/>
                <a:cs typeface="Calibri"/>
              </a:rPr>
              <a:t> </a:t>
            </a:r>
            <a:r>
              <a:rPr lang="en-US" sz="3600" dirty="0" smtClean="0">
                <a:latin typeface="Algerian" pitchFamily="82" charset="0"/>
                <a:cs typeface="Calibri"/>
              </a:rPr>
              <a:t>Substitution</a:t>
            </a:r>
            <a:endParaRPr lang="en-US" sz="3600" dirty="0">
              <a:latin typeface="Algerian" pitchFamily="82" charset="0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1424" y="1671448"/>
            <a:ext cx="6096000" cy="1581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2800" dirty="0" smtClean="0">
                <a:latin typeface="Constantia"/>
                <a:cs typeface="Constantia"/>
              </a:rPr>
              <a:t>Least</a:t>
            </a:r>
            <a:r>
              <a:rPr lang="en-US" sz="2800" spc="-11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Significant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Bit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Substitution results</a:t>
            </a:r>
            <a:r>
              <a:rPr lang="en-US" sz="2800" spc="-14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in a very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minor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distortion of the image which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is</a:t>
            </a:r>
            <a:r>
              <a:rPr lang="en-US" sz="2800" spc="-2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eyes.</a:t>
            </a:r>
            <a:endParaRPr lang="en-US" sz="2800" dirty="0">
              <a:latin typeface="Constantia"/>
              <a:cs typeface="Constantia"/>
            </a:endParaRPr>
          </a:p>
        </p:txBody>
      </p:sp>
      <p:pic>
        <p:nvPicPr>
          <p:cNvPr id="1028" name="Picture 4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440" y="3611880"/>
            <a:ext cx="3048000" cy="2286000"/>
          </a:xfrm>
          <a:prstGeom prst="rect">
            <a:avLst/>
          </a:prstGeom>
          <a:noFill/>
        </p:spPr>
      </p:pic>
      <p:pic>
        <p:nvPicPr>
          <p:cNvPr id="1029" name="Picture 5" descr="C:\Users\himes\notebooks\cover_raw_stegano_LS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5744" y="3547872"/>
            <a:ext cx="3048000" cy="2286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272227" y="6187086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009" y="6150510"/>
            <a:ext cx="1390637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Stego 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496" y="566928"/>
            <a:ext cx="1050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554480"/>
            <a:ext cx="8503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/>
              <a:t>In this type of Steganography, noisy regions in a cover image is located and replaced by the secret message. </a:t>
            </a:r>
          </a:p>
          <a:p>
            <a:pPr algn="just"/>
            <a:r>
              <a:rPr lang="en-IN" sz="3200" dirty="0" smtClean="0"/>
              <a:t>	Noisy regions are found by simply locating the complex part of the cover image.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751" y="293744"/>
            <a:ext cx="10515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779775" y="158453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</a:t>
            </a:r>
            <a:r>
              <a:rPr lang="en-IN" sz="2200" dirty="0" smtClean="0">
                <a:latin typeface="Constantia"/>
                <a:cs typeface="Constantia"/>
              </a:rPr>
              <a:t>Bit-plane</a:t>
            </a:r>
            <a:endParaRPr sz="2200" dirty="0">
              <a:latin typeface="Constantia"/>
              <a:cs typeface="Constantia"/>
            </a:endParaRP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3700525" y="225552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5" name="object 14"/>
          <p:cNvSpPr txBox="1"/>
          <p:nvPr/>
        </p:nvSpPr>
        <p:spPr>
          <a:xfrm>
            <a:off x="3709669" y="2615185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0 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6" name="object 16"/>
          <p:cNvSpPr txBox="1"/>
          <p:nvPr/>
        </p:nvSpPr>
        <p:spPr>
          <a:xfrm>
            <a:off x="2779775" y="299169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</a:t>
            </a:r>
            <a:r>
              <a:rPr lang="en-IN" sz="2200" dirty="0" smtClean="0">
                <a:latin typeface="Constantia"/>
                <a:cs typeface="Constantia"/>
              </a:rPr>
              <a:t>8</a:t>
            </a:r>
            <a:r>
              <a:rPr sz="2200" dirty="0" smtClean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101</a:t>
            </a:r>
            <a:r>
              <a:rPr lang="en-IN"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01010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7" name="object 21"/>
          <p:cNvSpPr txBox="1"/>
          <p:nvPr/>
        </p:nvSpPr>
        <p:spPr>
          <a:xfrm>
            <a:off x="2761487" y="3576655"/>
            <a:ext cx="4760745" cy="295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lang="en-IN" sz="2200" dirty="0" smtClean="0">
              <a:latin typeface="Constantia"/>
              <a:cs typeface="Constantia"/>
            </a:endParaRPr>
          </a:p>
        </p:txBody>
      </p:sp>
      <p:sp>
        <p:nvSpPr>
          <p:cNvPr id="8" name="object 28"/>
          <p:cNvSpPr txBox="1"/>
          <p:nvPr/>
        </p:nvSpPr>
        <p:spPr>
          <a:xfrm>
            <a:off x="2734055" y="4872563"/>
            <a:ext cx="6949890" cy="885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>
                <a:latin typeface="Constantia"/>
                <a:cs typeface="Constantia"/>
              </a:rPr>
              <a:t>Because the part of bit-plane image is complex and also the data is enough complex .hence, its completely replaced.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3816349" y="396240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3825493" y="4376929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3352" y="426643"/>
            <a:ext cx="10399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2536" y="1810005"/>
            <a:ext cx="8110728" cy="196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3200" b="1" dirty="0" smtClean="0">
                <a:latin typeface="Arial Narrow" pitchFamily="34" charset="0"/>
              </a:rPr>
              <a:t>Bit-Plane Complexity Segmentation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Substitution results</a:t>
            </a:r>
            <a:r>
              <a:rPr lang="en-US" sz="3200" spc="-14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in a very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minor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distortion of the image which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is</a:t>
            </a:r>
            <a:r>
              <a:rPr lang="en-US" sz="3200" spc="-2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eyes but more visible than LSB and also more capacity efficient.</a:t>
            </a:r>
            <a:endParaRPr lang="en-US" sz="3200" dirty="0">
              <a:latin typeface="Constantia"/>
              <a:cs typeface="Constantia"/>
            </a:endParaRPr>
          </a:p>
        </p:txBody>
      </p:sp>
      <p:pic>
        <p:nvPicPr>
          <p:cNvPr id="4098" name="Picture 2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264" y="3995928"/>
            <a:ext cx="3048000" cy="2286000"/>
          </a:xfrm>
          <a:prstGeom prst="rect">
            <a:avLst/>
          </a:prstGeom>
          <a:noFill/>
        </p:spPr>
      </p:pic>
      <p:pic>
        <p:nvPicPr>
          <p:cNvPr id="4099" name="Picture 3" descr="C:\Users\himes\notebooks\cover_raw_stegano_BP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4384" y="3968496"/>
            <a:ext cx="3048000" cy="2286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52187" y="6397398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2595" y="6360822"/>
            <a:ext cx="164372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Stegano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Module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9398" y="1264555"/>
            <a:ext cx="9455827" cy="52219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91" y="306580"/>
            <a:ext cx="10170968" cy="101888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CLASS 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122" name="Picture 2" descr="C:\Users\himes\notebooks\Project letrature\Class_digram\new_class_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8958" y="989814"/>
            <a:ext cx="9405437" cy="56222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745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484"/>
          </a:xfrm>
        </p:spPr>
        <p:txBody>
          <a:bodyPr/>
          <a:lstStyle/>
          <a:p>
            <a:pPr algn="ctr"/>
            <a:r>
              <a:rPr lang="en-US" dirty="0" smtClean="0"/>
              <a:t>ER </a:t>
            </a:r>
            <a:r>
              <a:rPr lang="en-US" dirty="0" smtClean="0">
                <a:latin typeface="Algerian" panose="04020705040A02060702" pitchFamily="82" charset="0"/>
              </a:rPr>
              <a:t>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1698" y="1404594"/>
            <a:ext cx="9124417" cy="46857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354425" y="6315959"/>
            <a:ext cx="3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1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WHAT IS STEGANOGRAPHY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3" y="1810693"/>
            <a:ext cx="9348597" cy="4778114"/>
          </a:xfrm>
        </p:spPr>
        <p:txBody>
          <a:bodyPr>
            <a:normAutofit/>
          </a:bodyPr>
          <a:lstStyle/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Steganography is the art and Science of writing hidden messages in such a way that no one ,apart form the sender and intended recipient, suspect s the existence of the message.(Or Steganography </a:t>
            </a:r>
            <a:r>
              <a:rPr lang="en-US" sz="2000" spc="300" dirty="0">
                <a:latin typeface="Baskerville Old Face" panose="02020602080505020303" pitchFamily="18" charset="0"/>
              </a:rPr>
              <a:t>is a technique of hiding communication by concealing the secret message into a fake message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.)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 </a:t>
            </a:r>
            <a:r>
              <a:rPr lang="en-US" sz="2000" spc="300" dirty="0">
                <a:latin typeface="Baskerville Old Face" panose="02020602080505020303" pitchFamily="18" charset="0"/>
              </a:rPr>
              <a:t>The term Steganography has Greek influences which means “covered writing”. The main idea behind the Steganography is to prevent suspicion about the existence of the information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ForExample:-                                                         Steganography is used by </a:t>
            </a:r>
            <a:r>
              <a:rPr lang="en-IN" sz="2000" b="1" spc="300" dirty="0">
                <a:latin typeface="Baskerville Old Face" panose="02020602080505020303" pitchFamily="18" charset="0"/>
              </a:rPr>
              <a:t>Some </a:t>
            </a:r>
            <a:r>
              <a:rPr lang="en-IN" sz="2000" b="1" spc="300" dirty="0" smtClean="0">
                <a:latin typeface="Baskerville Old Face" panose="02020602080505020303" pitchFamily="18" charset="0"/>
              </a:rPr>
              <a:t>modern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printers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, including </a:t>
            </a:r>
            <a:r>
              <a:rPr lang="en-US" sz="2000" spc="300" dirty="0">
                <a:latin typeface="Baskerville Old Face" panose="02020602080505020303" pitchFamily="18" charset="0"/>
                <a:hlinkClick r:id="rId2" tooltip="Hewlett-Packard"/>
              </a:rPr>
              <a:t>Hewlett-Packard</a:t>
            </a:r>
            <a:r>
              <a:rPr lang="en-US" sz="2000" spc="300" dirty="0">
                <a:latin typeface="Baskerville Old Face" panose="02020602080505020303" pitchFamily="18" charset="0"/>
              </a:rPr>
              <a:t> and </a:t>
            </a:r>
            <a:r>
              <a:rPr lang="en-US" sz="2000" spc="300" dirty="0">
                <a:latin typeface="Baskerville Old Face" panose="02020602080505020303" pitchFamily="18" charset="0"/>
                <a:hlinkClick r:id="rId3" tooltip="Xerox"/>
              </a:rPr>
              <a:t>Xerox</a:t>
            </a:r>
            <a:r>
              <a:rPr lang="en-US" sz="2000" spc="300" dirty="0">
                <a:latin typeface="Baskerville Old Face" panose="02020602080505020303" pitchFamily="18" charset="0"/>
              </a:rPr>
              <a:t> brand color laser printers. The printers add tiny yellow dots to each page. The barely-visible dots contain encoded printer serial numbers and date and time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stamps,</a:t>
            </a:r>
            <a:r>
              <a:rPr lang="en-US" sz="2000" b="1" spc="300" dirty="0">
                <a:latin typeface="Baskerville Old Face" panose="02020602080505020303" pitchFamily="18" charset="0"/>
              </a:rPr>
              <a:t> Alleged use by intelligence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services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etc.</a:t>
            </a:r>
            <a:endParaRPr lang="en-US" sz="2000" spc="300" dirty="0">
              <a:latin typeface="Baskerville Old Face" panose="02020602080505020303" pitchFamily="18" charset="0"/>
            </a:endParaRPr>
          </a:p>
          <a:p>
            <a:pPr algn="just"/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471340"/>
            <a:ext cx="8888921" cy="772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 </a:t>
            </a:r>
            <a:r>
              <a:rPr lang="en-US" dirty="0">
                <a:latin typeface="Algerian" panose="04020705040A02060702" pitchFamily="82" charset="0"/>
              </a:rPr>
              <a:t>DIAGRAM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525624" y="6366120"/>
            <a:ext cx="63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pic>
        <p:nvPicPr>
          <p:cNvPr id="1026" name="Picture 2" descr="C:\Users\himes\notebooks\Project letrature\ER_diadram\ER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7909" y="1381351"/>
            <a:ext cx="9605914" cy="47314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929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6953411" cy="79321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Algerian" pitchFamily="82" charset="0"/>
              </a:rPr>
              <a:t>DFD(Data Flow Diagram)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2051" name="Picture 3" descr="C:\Users\himes\notebooks\Project letrature\dataflow_diagram\DFD_LEVEL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2903" y="1446848"/>
            <a:ext cx="9407274" cy="45881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659120" y="627888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Level 0 DFD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937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6953411" cy="79321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Algerian" pitchFamily="82" charset="0"/>
              </a:rPr>
              <a:t>DFD(Data Flow Diagram)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3075" name="Picture 3" descr="C:\Users\himes\notebooks\Project letrature\dataflow_diagram\DFD_LEVEL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6778" y="1306514"/>
            <a:ext cx="8399462" cy="50694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5407113" y="6488668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Level 1 DFD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937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6953411" cy="79321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Algerian" pitchFamily="82" charset="0"/>
              </a:rPr>
              <a:t>DFD(Data Flow Diagram)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099" name="Picture 3" descr="C:\Users\himes\notebooks\Project letrature\dataflow_diagram\DFD_LEVEL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6120" y="1301952"/>
            <a:ext cx="9083240" cy="50858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5340103" y="6488668"/>
            <a:ext cx="1459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Level 2 DFD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9376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392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2925" y="1813088"/>
            <a:ext cx="4382911" cy="351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1977" y="1813088"/>
            <a:ext cx="4212635" cy="3552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9126" y="5693790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2311" y="5693790"/>
            <a:ext cx="29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481" y="624110"/>
            <a:ext cx="10083131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Steganography gui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019" y="1801305"/>
            <a:ext cx="5318036" cy="42558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1481" y="2040102"/>
            <a:ext cx="4689808" cy="377825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6111289" y="3929227"/>
            <a:ext cx="4767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07431" y="6287679"/>
            <a:ext cx="361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Steganography gui module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90422" y="6287679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7395" y="631596"/>
            <a:ext cx="1015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Encoder 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3642" y="1379220"/>
            <a:ext cx="9967214" cy="501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7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025" y="605822"/>
            <a:ext cx="10190375" cy="742777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decoder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313" y="1499616"/>
            <a:ext cx="10411047" cy="507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44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815" y="624110"/>
            <a:ext cx="10514798" cy="75220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Administer module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62800" y="1556971"/>
            <a:ext cx="5756373" cy="4559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382" y="6297106"/>
            <a:ext cx="42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DATABASE ADMIN CONSOLE 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201" y="1719107"/>
            <a:ext cx="5077285" cy="402181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08486" y="3948081"/>
            <a:ext cx="354314" cy="11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715" y="6297106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7952" y="1145117"/>
            <a:ext cx="4971530" cy="4108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4787" y="1145118"/>
            <a:ext cx="4978465" cy="4108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4788" y="5825765"/>
            <a:ext cx="37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INSERT MODULE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7113" y="5825765"/>
            <a:ext cx="36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VIEW MODULE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288" y="62411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Categories of Steganography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65" y="1518308"/>
            <a:ext cx="8855610" cy="48919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510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846320" y="697285"/>
            <a:ext cx="2594570" cy="539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Statistics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077720" y="1972394"/>
          <a:ext cx="8565896" cy="357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474"/>
                <a:gridCol w="2141474"/>
                <a:gridCol w="2141474"/>
                <a:gridCol w="2141474"/>
              </a:tblGrid>
              <a:tr h="8945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COVER</a:t>
                      </a:r>
                      <a:r>
                        <a:rPr lang="en-IN" baseline="0" dirty="0" smtClean="0"/>
                        <a:t>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LSB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      </a:t>
                      </a:r>
                      <a:r>
                        <a:rPr lang="en-IN" dirty="0" smtClean="0"/>
                        <a:t>BPCS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Size of secret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Image Size</a:t>
                      </a:r>
                      <a:endParaRPr lang="en-US" sz="1800" dirty="0" smtClean="0">
                        <a:solidFill>
                          <a:schemeClr val="dk1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112298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124902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128857</a:t>
                      </a:r>
                      <a:r>
                        <a:rPr lang="en-IN" baseline="0" dirty="0" smtClean="0"/>
                        <a:t>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r>
                        <a:rPr lang="en-IN" dirty="0" smtClean="0"/>
                        <a:t>PSNR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</a:t>
                      </a:r>
                      <a:r>
                        <a:rPr lang="en-IN" baseline="0" dirty="0" smtClean="0"/>
                        <a:t>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54.75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44.99 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336" y="468662"/>
            <a:ext cx="6511988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Project Duration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70328" y="1588344"/>
          <a:ext cx="7779512" cy="455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417"/>
                <a:gridCol w="1353294"/>
                <a:gridCol w="1415754"/>
                <a:gridCol w="1384524"/>
                <a:gridCol w="1400523"/>
              </a:tblGrid>
              <a:tr h="911285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16-60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61-80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81-100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Literature </a:t>
                      </a:r>
                    </a:p>
                    <a:p>
                      <a:pPr algn="ctr"/>
                      <a:r>
                        <a:rPr lang="en-IN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tx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Design And</a:t>
                      </a:r>
                    </a:p>
                    <a:p>
                      <a:pPr algn="ctr"/>
                      <a:r>
                        <a:rPr lang="en-IN" dirty="0" smtClean="0"/>
                        <a:t>Coding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4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Documentation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7399" y="624110"/>
            <a:ext cx="9817214" cy="66736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Conclusion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7376" y="1559666"/>
            <a:ext cx="9732373" cy="5069734"/>
          </a:xfrm>
        </p:spPr>
        <p:txBody>
          <a:bodyPr/>
          <a:lstStyle/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800" spc="19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17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6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art</a:t>
            </a:r>
            <a:r>
              <a:rPr lang="en-US" sz="2800" spc="17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8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science</a:t>
            </a:r>
            <a:r>
              <a:rPr lang="en-US" sz="2800" spc="16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8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writing hidden</a:t>
            </a:r>
            <a:r>
              <a:rPr lang="en-US" sz="2800" spc="103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sz="2800" spc="101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en-US" sz="2800" spc="102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2800" spc="10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apart</a:t>
            </a:r>
            <a:r>
              <a:rPr lang="en-US" sz="2800" spc="101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sender</a:t>
            </a:r>
            <a:r>
              <a:rPr lang="en-US" sz="2800" spc="1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3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receiver,</a:t>
            </a:r>
            <a:r>
              <a:rPr lang="en-US" sz="2800" spc="15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suspect</a:t>
            </a:r>
            <a:r>
              <a:rPr lang="en-US" sz="2800" spc="1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existence</a:t>
            </a:r>
            <a:r>
              <a:rPr lang="en-US" sz="2800" spc="14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message.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LSB is the  simple method but BPCS is highly secured way of hiding the data in cover image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800" spc="26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provide</a:t>
            </a:r>
            <a:r>
              <a:rPr lang="en-US" sz="2800" spc="214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</a:t>
            </a:r>
            <a:r>
              <a:rPr lang="en-US" sz="2800" spc="213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security</a:t>
            </a:r>
            <a:r>
              <a:rPr lang="en-US" sz="2800" spc="214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 we also provided 4 digits key option to encrypt your data.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spc="2143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Larger</a:t>
            </a:r>
            <a:r>
              <a:rPr lang="en-US" sz="2800" spc="88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86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indicates</a:t>
            </a:r>
            <a:r>
              <a:rPr lang="en-US" sz="2800" spc="85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5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higher</a:t>
            </a:r>
            <a:r>
              <a:rPr lang="en-US" sz="2800" spc="86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4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image quality.</a:t>
            </a:r>
            <a:r>
              <a:rPr lang="en-US" sz="2800" spc="49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spc="48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smaller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50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means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</a:t>
            </a:r>
            <a:r>
              <a:rPr lang="en-US" sz="2800" spc="4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5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huge distortion</a:t>
            </a:r>
            <a:r>
              <a:rPr lang="en-US" sz="2800" spc="12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en-US" sz="2800" spc="126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cover-image</a:t>
            </a:r>
            <a:r>
              <a:rPr lang="en-US" sz="2800" spc="125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25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stegano Image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5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181" y="615565"/>
            <a:ext cx="9145972" cy="5597228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latin typeface="Algerian" panose="04020705040A02060702" pitchFamily="82" charset="0"/>
              </a:rPr>
              <a:t/>
            </a:r>
            <a:br>
              <a:rPr lang="en-US" sz="11500" dirty="0">
                <a:latin typeface="Algerian" panose="04020705040A02060702" pitchFamily="82" charset="0"/>
              </a:rPr>
            </a:br>
            <a:r>
              <a:rPr lang="en-US" sz="11500" spc="-150" dirty="0" smtClean="0">
                <a:latin typeface="Algerian" panose="04020705040A02060702" pitchFamily="82" charset="0"/>
              </a:rPr>
              <a:t>Thanks You!</a:t>
            </a:r>
            <a:endParaRPr lang="en-IN" sz="11500" spc="-15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Applications of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spc="300" dirty="0">
                <a:latin typeface="Baskerville Old Face" panose="02020602080505020303" pitchFamily="18" charset="0"/>
              </a:rPr>
              <a:t>Steganography is applicable to, but not limited to, the following areas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Confidential </a:t>
            </a:r>
            <a:r>
              <a:rPr lang="en-US" sz="2000" b="1" spc="300" dirty="0">
                <a:latin typeface="Baskerville Old Face" panose="02020602080505020303" pitchFamily="18" charset="0"/>
              </a:rPr>
              <a:t>communication and secret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storing.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Protection </a:t>
            </a:r>
            <a:r>
              <a:rPr lang="en-US" sz="2000" b="1" spc="300" dirty="0">
                <a:latin typeface="Baskerville Old Face" panose="02020602080505020303" pitchFamily="18" charset="0"/>
              </a:rPr>
              <a:t>of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alteration.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Access </a:t>
            </a:r>
            <a:r>
              <a:rPr lang="en-US" sz="2000" b="1" spc="300" dirty="0">
                <a:latin typeface="Baskerville Old Face" panose="02020602080505020303" pitchFamily="18" charset="0"/>
              </a:rPr>
              <a:t>control system for digital content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distribution.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Media </a:t>
            </a:r>
            <a:r>
              <a:rPr lang="en-US" sz="2000" b="1" spc="300" dirty="0">
                <a:latin typeface="Baskerville Old Face" panose="02020602080505020303" pitchFamily="18" charset="0"/>
              </a:rPr>
              <a:t>Database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systems.</a:t>
            </a:r>
            <a:endParaRPr lang="en-US" sz="2000" b="1" spc="300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Baskerville Old Face" panose="02020602080505020303" pitchFamily="18" charset="0"/>
            </a:endParaRPr>
          </a:p>
          <a:p>
            <a:pPr lvl="1" algn="just"/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Uses of </a:t>
            </a:r>
            <a:r>
              <a:rPr lang="en-IN" dirty="0">
                <a:latin typeface="Algerian" panose="04020705040A02060702" pitchFamily="82" charset="0"/>
              </a:rPr>
              <a:t>Steganography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0" y="1905000"/>
            <a:ext cx="9406630" cy="4602178"/>
          </a:xfrm>
        </p:spPr>
        <p:txBody>
          <a:bodyPr>
            <a:noAutofit/>
          </a:bodyPr>
          <a:lstStyle/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Clandestine Communications, blueprint, a trade secret, or else any other type of subtle data could possibly be communicated deprived of forewarning possible attackers.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Characteristics Tagging Components can be implanted within a picture.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Copyright protection methods can be used to prevent the data. The use of watermarking inside the data is mainly responsible for the rise of interest in data embedding.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Access control system for digital content distribution.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Media Database Systems.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To wrap up html pages.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Used in modern printers that contains serial numbers.</a:t>
            </a:r>
          </a:p>
        </p:txBody>
      </p:sp>
    </p:spTree>
    <p:extLst>
      <p:ext uri="{BB962C8B-B14F-4D97-AF65-F5344CB8AC3E}">
        <p14:creationId xmlns:p14="http://schemas.microsoft.com/office/powerpoint/2010/main" val="14000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825" y="624110"/>
            <a:ext cx="10114961" cy="74277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Technologies used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5" y="1706252"/>
            <a:ext cx="10114961" cy="474168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lgerian" panose="04020705040A02060702" pitchFamily="82" charset="0"/>
              </a:rPr>
              <a:t>TEXT EDITOR USED  :- 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Algerian" panose="04020705040A02060702" pitchFamily="82" charset="0"/>
              </a:rPr>
              <a:t>VISUAL STUDIO CODE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ANACONDA3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JUPYTER LAB </a:t>
            </a:r>
            <a:endParaRPr lang="en-IN" sz="2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0756" y="2522862"/>
            <a:ext cx="745575" cy="691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9182" y="5130858"/>
            <a:ext cx="781314" cy="602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9182" y="3805640"/>
            <a:ext cx="708721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7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131" y="527902"/>
            <a:ext cx="10284642" cy="84841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PYTHON LIBARIES USED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349" y="1753386"/>
            <a:ext cx="9926424" cy="39969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OPENCV 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NUMPY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PANDAS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BITARRAY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TKINTER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23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5648" y="539496"/>
            <a:ext cx="741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STEGANOGRAPHY MEHTODS USED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5354" y="1240095"/>
            <a:ext cx="103458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200" b="1" dirty="0" smtClean="0"/>
              <a:t> </a:t>
            </a:r>
            <a:r>
              <a:rPr lang="en-IN" sz="3200" b="1" dirty="0" smtClean="0">
                <a:latin typeface="Algerian" panose="04020705040A02060702" pitchFamily="82" charset="0"/>
              </a:rPr>
              <a:t>LSB(Least Significant Bit)</a:t>
            </a:r>
          </a:p>
          <a:p>
            <a:pPr>
              <a:buClr>
                <a:schemeClr val="accent1"/>
              </a:buClr>
            </a:pPr>
            <a:r>
              <a:rPr lang="en-US" sz="2400" dirty="0" smtClean="0">
                <a:latin typeface="Algerian" panose="04020705040A02060702" pitchFamily="82" charset="0"/>
              </a:rPr>
              <a:t>                  ENCODER                                                 DECODER</a:t>
            </a:r>
            <a:endParaRPr lang="en-IN" sz="2400" dirty="0" smtClean="0">
              <a:latin typeface="Algerian" panose="04020705040A02060702" pitchFamily="82" charset="0"/>
            </a:endParaRPr>
          </a:p>
          <a:p>
            <a:pPr>
              <a:buClr>
                <a:schemeClr val="accent1"/>
              </a:buClr>
            </a:pPr>
            <a:endParaRPr lang="en-IN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/>
          </a:p>
          <a:p>
            <a:pPr>
              <a:buClr>
                <a:schemeClr val="accent1"/>
              </a:buClr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IN" sz="3200" dirty="0" smtClean="0"/>
          </a:p>
          <a:p>
            <a:pPr>
              <a:buClr>
                <a:schemeClr val="accent1"/>
              </a:buClr>
            </a:pP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49" y="2212848"/>
            <a:ext cx="5140424" cy="45554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0" y="2231136"/>
            <a:ext cx="5059790" cy="45371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457" y="578390"/>
            <a:ext cx="9968044" cy="857218"/>
          </a:xfrm>
        </p:spPr>
        <p:txBody>
          <a:bodyPr>
            <a:normAutofit fontScale="90000"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400" b="1" dirty="0">
                <a:latin typeface="Algerian" panose="04020705040A02060702" pitchFamily="82" charset="0"/>
              </a:rPr>
              <a:t>BPCS(</a:t>
            </a:r>
            <a:r>
              <a:rPr lang="en-US" sz="3400" b="1" dirty="0">
                <a:latin typeface="Algerian" panose="04020705040A02060702" pitchFamily="82" charset="0"/>
              </a:rPr>
              <a:t>Bit-Plane Complexity Segmentation</a:t>
            </a:r>
            <a:r>
              <a:rPr lang="en-IN" sz="3400" b="1" dirty="0">
                <a:latin typeface="Algerian" panose="04020705040A02060702" pitchFamily="82" charset="0"/>
              </a:rPr>
              <a:t>)</a:t>
            </a:r>
            <a:endParaRPr lang="en-US" sz="3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993" y="1445695"/>
            <a:ext cx="10303497" cy="4949072"/>
          </a:xfrm>
        </p:spPr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US" dirty="0" smtClean="0">
                <a:latin typeface="Algerian" panose="04020705040A02060702" pitchFamily="82" charset="0"/>
              </a:rPr>
              <a:t>                                                                      </a:t>
            </a:r>
            <a:r>
              <a:rPr lang="en-US" sz="2400" dirty="0" smtClean="0">
                <a:latin typeface="Algerian" panose="04020705040A02060702" pitchFamily="82" charset="0"/>
              </a:rPr>
              <a:t>ENCODER                                              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16" y="2024984"/>
            <a:ext cx="8581833" cy="46085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411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2143</TotalTime>
  <Words>781</Words>
  <Application>Microsoft Office PowerPoint</Application>
  <PresentationFormat>Widescreen</PresentationFormat>
  <Paragraphs>157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Algerian</vt:lpstr>
      <vt:lpstr>Arial</vt:lpstr>
      <vt:lpstr>Arial Narrow</vt:lpstr>
      <vt:lpstr>Baskerville Old Face</vt:lpstr>
      <vt:lpstr>Calibri</vt:lpstr>
      <vt:lpstr>Century Gothic</vt:lpstr>
      <vt:lpstr>Constantia</vt:lpstr>
      <vt:lpstr>JBNKLH+ArialMT</vt:lpstr>
      <vt:lpstr>Times New Roman</vt:lpstr>
      <vt:lpstr>UOQLKK+Arial-BoldMT</vt:lpstr>
      <vt:lpstr>Wingdings</vt:lpstr>
      <vt:lpstr>Wingdings 3</vt:lpstr>
      <vt:lpstr>Wisp</vt:lpstr>
      <vt:lpstr>STEGANOGRAPHY USING PYTHON</vt:lpstr>
      <vt:lpstr>WHAT IS STEGANOGRAPHY ?</vt:lpstr>
      <vt:lpstr>Categories of Steganography</vt:lpstr>
      <vt:lpstr>Applications of Steganography</vt:lpstr>
      <vt:lpstr>Uses of Steganography </vt:lpstr>
      <vt:lpstr>Technologies used</vt:lpstr>
      <vt:lpstr>PYTHON LIBARIES USED </vt:lpstr>
      <vt:lpstr>PowerPoint Presentation</vt:lpstr>
      <vt:lpstr>BPCS(Bit-Plane Complexity Segmentation)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</vt:lpstr>
      <vt:lpstr>CLASS DIAGRAM</vt:lpstr>
      <vt:lpstr>ER DIAGRAM</vt:lpstr>
      <vt:lpstr>ER DIAGRAM</vt:lpstr>
      <vt:lpstr>DFD(Data Flow Diagram)</vt:lpstr>
      <vt:lpstr>DFD(Data Flow Diagram)</vt:lpstr>
      <vt:lpstr>DFD(Data Flow Diagram)</vt:lpstr>
      <vt:lpstr>Login window</vt:lpstr>
      <vt:lpstr>Steganography gui module </vt:lpstr>
      <vt:lpstr>PowerPoint Presentation</vt:lpstr>
      <vt:lpstr>decoder</vt:lpstr>
      <vt:lpstr>Administer module</vt:lpstr>
      <vt:lpstr>PowerPoint Presentation</vt:lpstr>
      <vt:lpstr>PowerPoint Presentation</vt:lpstr>
      <vt:lpstr>Project Duration</vt:lpstr>
      <vt:lpstr>Conclusion </vt:lpstr>
      <vt:lpstr> Thanks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USING PYTHON</dc:title>
  <dc:creator>Tarun Verma</dc:creator>
  <cp:lastModifiedBy>Tarun Verma</cp:lastModifiedBy>
  <cp:revision>105</cp:revision>
  <dcterms:created xsi:type="dcterms:W3CDTF">2020-02-18T07:22:07Z</dcterms:created>
  <dcterms:modified xsi:type="dcterms:W3CDTF">2020-04-30T15:05:56Z</dcterms:modified>
</cp:coreProperties>
</file>