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2" r:id="rId6"/>
    <p:sldId id="283" r:id="rId7"/>
    <p:sldId id="28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63" r:id="rId16"/>
    <p:sldId id="264" r:id="rId17"/>
    <p:sldId id="265" r:id="rId18"/>
    <p:sldId id="266" r:id="rId19"/>
    <p:sldId id="267" r:id="rId20"/>
    <p:sldId id="270" r:id="rId21"/>
    <p:sldId id="272" r:id="rId22"/>
    <p:sldId id="268" r:id="rId23"/>
    <p:sldId id="269" r:id="rId24"/>
    <p:sldId id="282" r:id="rId25"/>
    <p:sldId id="260" r:id="rId26"/>
    <p:sldId id="274" r:id="rId27"/>
    <p:sldId id="26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09AB17-A0DF-4151-9302-FDFCA00A6D75}">
          <p14:sldIdLst>
            <p14:sldId id="256"/>
            <p14:sldId id="257"/>
            <p14:sldId id="258"/>
            <p14:sldId id="259"/>
            <p14:sldId id="262"/>
            <p14:sldId id="283"/>
            <p14:sldId id="284"/>
            <p14:sldId id="275"/>
            <p14:sldId id="276"/>
            <p14:sldId id="277"/>
            <p14:sldId id="278"/>
            <p14:sldId id="279"/>
            <p14:sldId id="280"/>
            <p14:sldId id="281"/>
            <p14:sldId id="263"/>
            <p14:sldId id="264"/>
            <p14:sldId id="265"/>
            <p14:sldId id="266"/>
            <p14:sldId id="267"/>
            <p14:sldId id="270"/>
            <p14:sldId id="272"/>
            <p14:sldId id="268"/>
            <p14:sldId id="269"/>
            <p14:sldId id="282"/>
            <p14:sldId id="260"/>
            <p14:sldId id="274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run Verma" initials="TV" lastIdx="2" clrIdx="0">
    <p:extLst>
      <p:ext uri="{19B8F6BF-5375-455C-9EA6-DF929625EA0E}">
        <p15:presenceInfo xmlns:p15="http://schemas.microsoft.com/office/powerpoint/2012/main" userId="12328a8a1cac09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70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18T13:03:55.96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18T13:39:16.110" idx="2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2D0FE-5E30-45DE-9C63-F50EB893C606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1AAA4-E447-4A17-96F4-E83D7873D3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05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67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34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4917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812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512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520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902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0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20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31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52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92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96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39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81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80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863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Xerox" TargetMode="External"/><Relationship Id="rId2" Type="http://schemas.openxmlformats.org/officeDocument/2006/relationships/hyperlink" Target="https://en.wikipedia.org/wiki/Hewlett-Packar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657884"/>
            <a:ext cx="8915399" cy="2050991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Algerian" panose="04020705040A02060702" pitchFamily="82" charset="0"/>
              </a:rPr>
              <a:t>STEGANOGRAPHY USING PYTHON</a:t>
            </a:r>
            <a:endParaRPr lang="en-IN" sz="60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572000"/>
            <a:ext cx="9299959" cy="190571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Baskerville Old Face" panose="02020602080505020303" pitchFamily="18" charset="0"/>
              </a:rPr>
              <a:t>Guided by,								</a:t>
            </a:r>
            <a:r>
              <a:rPr lang="en-US" sz="2000" dirty="0">
                <a:latin typeface="Baskerville Old Face" panose="02020602080505020303" pitchFamily="18" charset="0"/>
              </a:rPr>
              <a:t>Presented by</a:t>
            </a:r>
            <a:r>
              <a:rPr lang="en-US" sz="2000" dirty="0" smtClean="0">
                <a:latin typeface="Baskerville Old Face" panose="02020602080505020303" pitchFamily="18" charset="0"/>
              </a:rPr>
              <a:t>,</a:t>
            </a:r>
            <a:endParaRPr lang="en-IN" sz="2000" dirty="0" smtClean="0">
              <a:latin typeface="Baskerville Old Face" panose="02020602080505020303" pitchFamily="18" charset="0"/>
            </a:endParaRPr>
          </a:p>
          <a:p>
            <a:r>
              <a:rPr lang="en-IN" sz="2000" dirty="0">
                <a:latin typeface="Baskerville Old Face" panose="02020602080505020303" pitchFamily="18" charset="0"/>
              </a:rPr>
              <a:t>Mr Kshitiz Srivastava </a:t>
            </a:r>
            <a:r>
              <a:rPr lang="en-US" sz="2000" dirty="0">
                <a:latin typeface="Baskerville Old Face" panose="02020602080505020303" pitchFamily="18" charset="0"/>
              </a:rPr>
              <a:t>	</a:t>
            </a:r>
            <a:r>
              <a:rPr lang="en-US" sz="2000" dirty="0" smtClean="0">
                <a:latin typeface="Baskerville Old Face" panose="02020602080505020303" pitchFamily="18" charset="0"/>
              </a:rPr>
              <a:t>					Tarun Verma(201710101130003)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	</a:t>
            </a:r>
            <a:r>
              <a:rPr lang="en-US" sz="2000" dirty="0" smtClean="0">
                <a:latin typeface="Baskerville Old Face" panose="02020602080505020303" pitchFamily="18" charset="0"/>
              </a:rPr>
              <a:t>									Himesh </a:t>
            </a:r>
            <a:r>
              <a:rPr lang="en-US" sz="2000" dirty="0">
                <a:latin typeface="Baskerville Old Face" panose="02020602080505020303" pitchFamily="18" charset="0"/>
              </a:rPr>
              <a:t>Maurya(201710101130001)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										(BCA </a:t>
            </a:r>
            <a:r>
              <a:rPr lang="en-US" sz="2000" dirty="0" smtClean="0">
                <a:latin typeface="Baskerville Old Face" panose="02020602080505020303" pitchFamily="18" charset="0"/>
              </a:rPr>
              <a:t>– 61 )</a:t>
            </a:r>
          </a:p>
          <a:p>
            <a:endParaRPr lang="en-US" sz="20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42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1792224" y="564697"/>
            <a:ext cx="832104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67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latin typeface="Algerian" pitchFamily="82" charset="0"/>
                <a:cs typeface="Calibri"/>
              </a:rPr>
              <a:t>Least Significant Bit</a:t>
            </a:r>
            <a:r>
              <a:rPr sz="3600" spc="12" dirty="0">
                <a:latin typeface="Algerian" pitchFamily="82" charset="0"/>
                <a:cs typeface="Calibri"/>
              </a:rPr>
              <a:t> </a:t>
            </a:r>
            <a:r>
              <a:rPr sz="3600" dirty="0">
                <a:latin typeface="Algerian" pitchFamily="82" charset="0"/>
                <a:cs typeface="Calibri"/>
              </a:rPr>
              <a:t>Substitution</a:t>
            </a:r>
          </a:p>
        </p:txBody>
      </p:sp>
      <p:sp>
        <p:nvSpPr>
          <p:cNvPr id="3" name="object 4"/>
          <p:cNvSpPr txBox="1"/>
          <p:nvPr/>
        </p:nvSpPr>
        <p:spPr>
          <a:xfrm>
            <a:off x="2834639" y="1721693"/>
            <a:ext cx="5241672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have the following binary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representation for the Cover Image.</a:t>
            </a:r>
          </a:p>
        </p:txBody>
      </p:sp>
      <p:sp>
        <p:nvSpPr>
          <p:cNvPr id="4" name="object 11"/>
          <p:cNvSpPr txBox="1"/>
          <p:nvPr/>
        </p:nvSpPr>
        <p:spPr>
          <a:xfrm>
            <a:off x="4761229" y="2795016"/>
            <a:ext cx="2572536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10010101 00001101</a:t>
            </a:r>
          </a:p>
        </p:txBody>
      </p:sp>
      <p:sp>
        <p:nvSpPr>
          <p:cNvPr id="5" name="object 14"/>
          <p:cNvSpPr txBox="1"/>
          <p:nvPr/>
        </p:nvSpPr>
        <p:spPr>
          <a:xfrm>
            <a:off x="4761229" y="3145537"/>
            <a:ext cx="2572536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10010110 00001111</a:t>
            </a:r>
          </a:p>
        </p:txBody>
      </p:sp>
      <p:sp>
        <p:nvSpPr>
          <p:cNvPr id="6" name="object 16"/>
          <p:cNvSpPr txBox="1"/>
          <p:nvPr/>
        </p:nvSpPr>
        <p:spPr>
          <a:xfrm>
            <a:off x="2834639" y="3860373"/>
            <a:ext cx="6802635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want to "hide" the following 4 bits </a:t>
            </a:r>
            <a:r>
              <a:rPr sz="2200" spc="-10" dirty="0">
                <a:latin typeface="Constantia"/>
                <a:cs typeface="Constantia"/>
              </a:rPr>
              <a:t>of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data: 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1011</a:t>
            </a:r>
            <a:r>
              <a:rPr sz="2200" dirty="0">
                <a:latin typeface="Constantia"/>
                <a:cs typeface="Constantia"/>
              </a:rPr>
              <a:t>,</a:t>
            </a:r>
          </a:p>
        </p:txBody>
      </p:sp>
      <p:sp>
        <p:nvSpPr>
          <p:cNvPr id="7" name="object 21"/>
          <p:cNvSpPr txBox="1"/>
          <p:nvPr/>
        </p:nvSpPr>
        <p:spPr>
          <a:xfrm>
            <a:off x="2834639" y="4600783"/>
            <a:ext cx="4760745" cy="1013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spc="-10" dirty="0">
                <a:latin typeface="Constantia"/>
                <a:cs typeface="Constantia"/>
              </a:rPr>
              <a:t>we</a:t>
            </a:r>
            <a:r>
              <a:rPr sz="2200" spc="12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get the following,</a:t>
            </a:r>
          </a:p>
          <a:p>
            <a:pPr marL="1926589" marR="0">
              <a:lnSpc>
                <a:spcPts val="1979"/>
              </a:lnSpc>
              <a:spcBef>
                <a:spcPts val="83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1001010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 </a:t>
            </a: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0000110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</a:t>
            </a:r>
          </a:p>
          <a:p>
            <a:pPr marL="1926589" marR="0">
              <a:lnSpc>
                <a:spcPts val="1979"/>
              </a:lnSpc>
              <a:spcBef>
                <a:spcPts val="77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1001011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0 </a:t>
            </a: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0000111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</a:t>
            </a:r>
          </a:p>
        </p:txBody>
      </p:sp>
      <p:sp>
        <p:nvSpPr>
          <p:cNvPr id="8" name="object 25"/>
          <p:cNvSpPr txBox="1"/>
          <p:nvPr/>
        </p:nvSpPr>
        <p:spPr>
          <a:xfrm>
            <a:off x="170179" y="5180151"/>
            <a:ext cx="246265" cy="337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83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0BD0D9"/>
                </a:solidFill>
                <a:latin typeface="JBNKLH+ArialMT"/>
                <a:cs typeface="JBNKLH+ArialMT"/>
              </a:rPr>
              <a:t>•</a:t>
            </a:r>
          </a:p>
        </p:txBody>
      </p:sp>
      <p:sp>
        <p:nvSpPr>
          <p:cNvPr id="9" name="object 27"/>
          <p:cNvSpPr txBox="1"/>
          <p:nvPr/>
        </p:nvSpPr>
        <p:spPr>
          <a:xfrm>
            <a:off x="810259" y="5389976"/>
            <a:ext cx="222325" cy="304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69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0F6FC6"/>
                </a:solidFill>
                <a:latin typeface="JBNKLH+ArialMT"/>
                <a:cs typeface="JBNKLH+ArialMT"/>
              </a:rPr>
              <a:t>•</a:t>
            </a:r>
          </a:p>
        </p:txBody>
      </p:sp>
      <p:sp>
        <p:nvSpPr>
          <p:cNvPr id="10" name="object 28"/>
          <p:cNvSpPr txBox="1"/>
          <p:nvPr/>
        </p:nvSpPr>
        <p:spPr>
          <a:xfrm>
            <a:off x="2834639" y="5832683"/>
            <a:ext cx="6949890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Where the each data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bits are accommodated in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the least significant</a:t>
            </a:r>
            <a:r>
              <a:rPr sz="2200" spc="1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bits of each byte of the image.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2248" y="562353"/>
            <a:ext cx="836632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167"/>
              </a:lnSpc>
            </a:pPr>
            <a:r>
              <a:rPr lang="en-US" sz="3600" dirty="0" smtClean="0">
                <a:latin typeface="Algerian" pitchFamily="82" charset="0"/>
                <a:cs typeface="Calibri"/>
              </a:rPr>
              <a:t>Least Significant Bit</a:t>
            </a:r>
            <a:r>
              <a:rPr lang="en-US" sz="3600" spc="12" dirty="0" smtClean="0">
                <a:latin typeface="Algerian" pitchFamily="82" charset="0"/>
                <a:cs typeface="Calibri"/>
              </a:rPr>
              <a:t> </a:t>
            </a:r>
            <a:r>
              <a:rPr lang="en-US" sz="3600" dirty="0" smtClean="0">
                <a:latin typeface="Algerian" pitchFamily="82" charset="0"/>
                <a:cs typeface="Calibri"/>
              </a:rPr>
              <a:t>Substitution</a:t>
            </a:r>
            <a:endParaRPr lang="en-US" sz="3600" dirty="0">
              <a:latin typeface="Algerian" pitchFamily="82" charset="0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11424" y="1671448"/>
            <a:ext cx="6096000" cy="15817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917"/>
              </a:lnSpc>
            </a:pPr>
            <a:r>
              <a:rPr lang="en-US" sz="2800" dirty="0" smtClean="0">
                <a:latin typeface="Constantia"/>
                <a:cs typeface="Constantia"/>
              </a:rPr>
              <a:t>Least</a:t>
            </a:r>
            <a:r>
              <a:rPr lang="en-US" sz="2800" spc="-11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Significant</a:t>
            </a:r>
            <a:r>
              <a:rPr lang="en-US" sz="2800" spc="-12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Bit</a:t>
            </a:r>
            <a:r>
              <a:rPr lang="en-US" sz="2800" spc="-10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Substitution results</a:t>
            </a:r>
            <a:r>
              <a:rPr lang="en-US" sz="2800" spc="-14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in a very</a:t>
            </a:r>
            <a:r>
              <a:rPr lang="en-US" sz="2800" spc="-10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minor</a:t>
            </a:r>
            <a:r>
              <a:rPr lang="en-US" sz="2800" spc="-15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distortion of the image which</a:t>
            </a:r>
            <a:r>
              <a:rPr lang="en-US" sz="2800" spc="-15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is</a:t>
            </a:r>
            <a:r>
              <a:rPr lang="en-US" sz="2800" spc="-20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very much negligible for the human</a:t>
            </a:r>
            <a:r>
              <a:rPr lang="en-US" sz="2800" spc="-12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eyes.</a:t>
            </a:r>
            <a:endParaRPr lang="en-US" sz="2800" dirty="0">
              <a:latin typeface="Constantia"/>
              <a:cs typeface="Constantia"/>
            </a:endParaRPr>
          </a:p>
        </p:txBody>
      </p:sp>
      <p:pic>
        <p:nvPicPr>
          <p:cNvPr id="1028" name="Picture 4" descr="C:\Users\himes\notebooks\cover_ra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7440" y="3611880"/>
            <a:ext cx="3048000" cy="2286000"/>
          </a:xfrm>
          <a:prstGeom prst="rect">
            <a:avLst/>
          </a:prstGeom>
          <a:noFill/>
        </p:spPr>
      </p:pic>
      <p:pic>
        <p:nvPicPr>
          <p:cNvPr id="1029" name="Picture 5" descr="C:\Users\himes\notebooks\cover_raw_stegano_LS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5744" y="3547872"/>
            <a:ext cx="3048000" cy="2286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272227" y="6187086"/>
            <a:ext cx="1423018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Cover</a:t>
            </a:r>
            <a:r>
              <a:rPr lang="en-US" spc="17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Image</a:t>
            </a:r>
            <a:endParaRPr lang="en-US" dirty="0">
              <a:latin typeface="Constantia"/>
              <a:cs typeface="Constanti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25009" y="6150510"/>
            <a:ext cx="1390637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Stego Image</a:t>
            </a:r>
            <a:endParaRPr lang="en-US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2496" y="566928"/>
            <a:ext cx="1050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IN" sz="3600" dirty="0" smtClean="0">
                <a:latin typeface="Algerian" pitchFamily="82" charset="0"/>
              </a:rPr>
              <a:t>BPCS(</a:t>
            </a:r>
            <a:r>
              <a:rPr lang="en-US" sz="3600" b="1" dirty="0" smtClean="0">
                <a:latin typeface="Algerian" pitchFamily="82" charset="0"/>
              </a:rPr>
              <a:t>Bit-Plane Complexity Segmentation</a:t>
            </a:r>
            <a:r>
              <a:rPr lang="en-IN" sz="3600" b="1" dirty="0" smtClean="0">
                <a:latin typeface="Algerian" pitchFamily="82" charset="0"/>
              </a:rPr>
              <a:t>)</a:t>
            </a:r>
            <a:endParaRPr lang="en-US" sz="3600" b="1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1554480"/>
            <a:ext cx="8503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dirty="0" smtClean="0"/>
              <a:t>In this type of Steganography, noisy regions in a cover image is located and replaced by the secret message. </a:t>
            </a:r>
          </a:p>
          <a:p>
            <a:pPr algn="just"/>
            <a:r>
              <a:rPr lang="en-IN" sz="3200" dirty="0" smtClean="0"/>
              <a:t>	Noisy regions are found by simply locating the complex part of the cover image.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751" y="293744"/>
            <a:ext cx="105152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IN" sz="3600" dirty="0" smtClean="0">
                <a:latin typeface="Algerian" pitchFamily="82" charset="0"/>
              </a:rPr>
              <a:t>BPCS(</a:t>
            </a:r>
            <a:r>
              <a:rPr lang="en-US" sz="3600" b="1" dirty="0" smtClean="0">
                <a:latin typeface="Algerian" pitchFamily="82" charset="0"/>
              </a:rPr>
              <a:t>Bit-Plane Complexity Segmentation</a:t>
            </a:r>
            <a:r>
              <a:rPr lang="en-IN" sz="3600" b="1" dirty="0" smtClean="0">
                <a:latin typeface="Algerian" pitchFamily="82" charset="0"/>
              </a:rPr>
              <a:t>) SUBTITUTION</a:t>
            </a:r>
            <a:endParaRPr lang="en-US" sz="3600" b="1" dirty="0">
              <a:latin typeface="Algerian" pitchFamily="82" charset="0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2779775" y="1584533"/>
            <a:ext cx="5241672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have the following </a:t>
            </a:r>
            <a:r>
              <a:rPr lang="en-IN" sz="2200" dirty="0" smtClean="0">
                <a:latin typeface="Constantia"/>
                <a:cs typeface="Constantia"/>
              </a:rPr>
              <a:t>Bit-plane</a:t>
            </a:r>
            <a:endParaRPr sz="2200" dirty="0">
              <a:latin typeface="Constantia"/>
              <a:cs typeface="Constantia"/>
            </a:endParaRP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representation for the Cover Image.</a:t>
            </a:r>
          </a:p>
        </p:txBody>
      </p:sp>
      <p:sp>
        <p:nvSpPr>
          <p:cNvPr id="4" name="object 11"/>
          <p:cNvSpPr txBox="1"/>
          <p:nvPr/>
        </p:nvSpPr>
        <p:spPr>
          <a:xfrm>
            <a:off x="3700525" y="2255520"/>
            <a:ext cx="2983740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</a:t>
            </a: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0	1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  <p:sp>
        <p:nvSpPr>
          <p:cNvPr id="5" name="object 14"/>
          <p:cNvSpPr txBox="1"/>
          <p:nvPr/>
        </p:nvSpPr>
        <p:spPr>
          <a:xfrm>
            <a:off x="3709669" y="2615185"/>
            <a:ext cx="3047748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0 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</a:t>
            </a: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0	1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  <p:sp>
        <p:nvSpPr>
          <p:cNvPr id="6" name="object 16"/>
          <p:cNvSpPr txBox="1"/>
          <p:nvPr/>
        </p:nvSpPr>
        <p:spPr>
          <a:xfrm>
            <a:off x="2779775" y="2991693"/>
            <a:ext cx="6802635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want to "hide" the following </a:t>
            </a:r>
            <a:r>
              <a:rPr lang="en-IN" sz="2200" dirty="0" smtClean="0">
                <a:latin typeface="Constantia"/>
                <a:cs typeface="Constantia"/>
              </a:rPr>
              <a:t>8</a:t>
            </a:r>
            <a:r>
              <a:rPr sz="2200" dirty="0" smtClean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bits </a:t>
            </a:r>
            <a:r>
              <a:rPr sz="2200" spc="-10" dirty="0">
                <a:latin typeface="Constantia"/>
                <a:cs typeface="Constantia"/>
              </a:rPr>
              <a:t>of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data: </a:t>
            </a:r>
            <a:r>
              <a:rPr sz="1900" b="1" dirty="0" smtClean="0">
                <a:solidFill>
                  <a:schemeClr val="accent1"/>
                </a:solidFill>
                <a:latin typeface="UOQLKK+Arial-BoldMT"/>
                <a:cs typeface="UOQLKK+Arial-BoldMT"/>
              </a:rPr>
              <a:t>101</a:t>
            </a:r>
            <a:r>
              <a:rPr lang="en-IN" sz="1900" b="1" dirty="0" smtClean="0">
                <a:solidFill>
                  <a:schemeClr val="accent1"/>
                </a:solidFill>
                <a:latin typeface="UOQLKK+Arial-BoldMT"/>
                <a:cs typeface="UOQLKK+Arial-BoldMT"/>
              </a:rPr>
              <a:t>01010</a:t>
            </a:r>
            <a:r>
              <a:rPr sz="2200" dirty="0" smtClean="0">
                <a:latin typeface="Constantia"/>
                <a:cs typeface="Constantia"/>
              </a:rPr>
              <a:t>,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7" name="object 21"/>
          <p:cNvSpPr txBox="1"/>
          <p:nvPr/>
        </p:nvSpPr>
        <p:spPr>
          <a:xfrm>
            <a:off x="2761487" y="3576655"/>
            <a:ext cx="4760745" cy="295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spc="-10" dirty="0">
                <a:latin typeface="Constantia"/>
                <a:cs typeface="Constantia"/>
              </a:rPr>
              <a:t>we</a:t>
            </a:r>
            <a:r>
              <a:rPr sz="2200" spc="12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get the following</a:t>
            </a:r>
            <a:r>
              <a:rPr sz="2200" dirty="0" smtClean="0">
                <a:latin typeface="Constantia"/>
                <a:cs typeface="Constantia"/>
              </a:rPr>
              <a:t>,</a:t>
            </a:r>
            <a:endParaRPr lang="en-IN" sz="2200" dirty="0" smtClean="0">
              <a:latin typeface="Constantia"/>
              <a:cs typeface="Constantia"/>
            </a:endParaRPr>
          </a:p>
        </p:txBody>
      </p:sp>
      <p:sp>
        <p:nvSpPr>
          <p:cNvPr id="8" name="object 28"/>
          <p:cNvSpPr txBox="1"/>
          <p:nvPr/>
        </p:nvSpPr>
        <p:spPr>
          <a:xfrm>
            <a:off x="2734055" y="4872563"/>
            <a:ext cx="6949890" cy="885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200" dirty="0" smtClean="0">
                <a:latin typeface="Constantia"/>
                <a:cs typeface="Constantia"/>
              </a:rPr>
              <a:t>Because the part of bit-plane image is complex and also the data is enough complex .hence, its completely replaced.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15" name="object 11"/>
          <p:cNvSpPr txBox="1"/>
          <p:nvPr/>
        </p:nvSpPr>
        <p:spPr>
          <a:xfrm>
            <a:off x="3816349" y="3962400"/>
            <a:ext cx="2983740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	0	1	0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  <p:sp>
        <p:nvSpPr>
          <p:cNvPr id="16" name="object 14"/>
          <p:cNvSpPr txBox="1"/>
          <p:nvPr/>
        </p:nvSpPr>
        <p:spPr>
          <a:xfrm>
            <a:off x="3825493" y="4376929"/>
            <a:ext cx="3047748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	0	1	0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3352" y="426643"/>
            <a:ext cx="10399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IN" sz="3600" dirty="0" smtClean="0">
                <a:latin typeface="Algerian" pitchFamily="82" charset="0"/>
              </a:rPr>
              <a:t>BPCS(</a:t>
            </a:r>
            <a:r>
              <a:rPr lang="en-US" sz="3600" b="1" dirty="0" smtClean="0">
                <a:latin typeface="Algerian" pitchFamily="82" charset="0"/>
              </a:rPr>
              <a:t>Bit-Plane Complexity Segmentation</a:t>
            </a:r>
            <a:r>
              <a:rPr lang="en-IN" sz="3600" b="1" dirty="0" smtClean="0">
                <a:latin typeface="Algerian" pitchFamily="82" charset="0"/>
              </a:rPr>
              <a:t>) SUBTITUTION</a:t>
            </a:r>
            <a:endParaRPr lang="en-US" sz="3600" b="1" dirty="0">
              <a:latin typeface="Algerian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02536" y="1810005"/>
            <a:ext cx="8110728" cy="1967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917"/>
              </a:lnSpc>
            </a:pPr>
            <a:r>
              <a:rPr lang="en-US" sz="3200" b="1" dirty="0" smtClean="0">
                <a:latin typeface="Arial Narrow" pitchFamily="34" charset="0"/>
              </a:rPr>
              <a:t>Bit-Plane Complexity Segmentation</a:t>
            </a:r>
            <a:r>
              <a:rPr lang="en-US" sz="3200" spc="-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Substitution results</a:t>
            </a:r>
            <a:r>
              <a:rPr lang="en-US" sz="3200" spc="-14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in a very</a:t>
            </a:r>
            <a:r>
              <a:rPr lang="en-US" sz="3200" spc="-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minor</a:t>
            </a:r>
            <a:r>
              <a:rPr lang="en-US" sz="3200" spc="-15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distortion of the image which</a:t>
            </a:r>
            <a:r>
              <a:rPr lang="en-US" sz="3200" spc="-15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is</a:t>
            </a:r>
            <a:r>
              <a:rPr lang="en-US" sz="3200" spc="-2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very much negligible for the human</a:t>
            </a:r>
            <a:r>
              <a:rPr lang="en-US" sz="3200" spc="-12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eyes but more visible than LSB and also more capacity efficient.</a:t>
            </a:r>
            <a:endParaRPr lang="en-US" sz="3200" dirty="0">
              <a:latin typeface="Constantia"/>
              <a:cs typeface="Constantia"/>
            </a:endParaRPr>
          </a:p>
        </p:txBody>
      </p:sp>
      <p:pic>
        <p:nvPicPr>
          <p:cNvPr id="4098" name="Picture 2" descr="C:\Users\himes\notebooks\cover_ra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2264" y="3995928"/>
            <a:ext cx="3048000" cy="2286000"/>
          </a:xfrm>
          <a:prstGeom prst="rect">
            <a:avLst/>
          </a:prstGeom>
          <a:noFill/>
        </p:spPr>
      </p:pic>
      <p:pic>
        <p:nvPicPr>
          <p:cNvPr id="4099" name="Picture 3" descr="C:\Users\himes\notebooks\cover_raw_stegano_BP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4384" y="3968496"/>
            <a:ext cx="3048000" cy="2286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952187" y="6397398"/>
            <a:ext cx="1423018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Cover</a:t>
            </a:r>
            <a:r>
              <a:rPr lang="en-US" spc="17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Image</a:t>
            </a:r>
            <a:endParaRPr lang="en-US" dirty="0">
              <a:latin typeface="Constantia"/>
              <a:cs typeface="Constanti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02595" y="6360822"/>
            <a:ext cx="1643720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Stegano</a:t>
            </a:r>
            <a:r>
              <a:rPr lang="en-US" spc="17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Image</a:t>
            </a:r>
            <a:endParaRPr lang="en-US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Algerian" pitchFamily="82" charset="0"/>
              </a:rPr>
              <a:t>Module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398" y="1264555"/>
            <a:ext cx="9455827" cy="52219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0484"/>
          </a:xfrm>
        </p:spPr>
        <p:txBody>
          <a:bodyPr/>
          <a:lstStyle/>
          <a:p>
            <a:pPr algn="ctr"/>
            <a:r>
              <a:rPr lang="en-US" dirty="0" smtClean="0"/>
              <a:t>ER </a:t>
            </a:r>
            <a:r>
              <a:rPr lang="en-US" dirty="0" smtClean="0">
                <a:latin typeface="Algerian" panose="04020705040A02060702" pitchFamily="82" charset="0"/>
              </a:rPr>
              <a:t>DIAGRAM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51698" y="1404594"/>
            <a:ext cx="9124417" cy="46857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5354425" y="6315959"/>
            <a:ext cx="355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1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0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471340"/>
            <a:ext cx="8888921" cy="7729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ER </a:t>
            </a:r>
            <a:r>
              <a:rPr lang="en-US" dirty="0">
                <a:latin typeface="Algerian" panose="04020705040A02060702" pitchFamily="82" charset="0"/>
              </a:rPr>
              <a:t>DIAGRAM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978111" y="6384973"/>
            <a:ext cx="634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346" y="1123068"/>
            <a:ext cx="9186477" cy="53253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9294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3923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Login window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2925" y="1813088"/>
            <a:ext cx="4382911" cy="3518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91977" y="1813088"/>
            <a:ext cx="4212635" cy="35523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39126" y="5693790"/>
            <a:ext cx="296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User login window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32311" y="5693790"/>
            <a:ext cx="293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Admin login window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9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481" y="624110"/>
            <a:ext cx="10083131" cy="128089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Steganography gui module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019" y="1801305"/>
            <a:ext cx="5318036" cy="425584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21481" y="2040102"/>
            <a:ext cx="4689808" cy="377825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7" idx="3"/>
            <a:endCxn id="5" idx="1"/>
          </p:cNvCxnSpPr>
          <p:nvPr/>
        </p:nvCxnSpPr>
        <p:spPr>
          <a:xfrm>
            <a:off x="6111289" y="3929227"/>
            <a:ext cx="47673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07431" y="6287679"/>
            <a:ext cx="361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Steganography gui module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2590422" y="6287679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User login window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7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WHAT IS STEGANOGRAPHY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3" y="1810693"/>
            <a:ext cx="9348597" cy="4778114"/>
          </a:xfrm>
        </p:spPr>
        <p:txBody>
          <a:bodyPr>
            <a:normAutofit/>
          </a:bodyPr>
          <a:lstStyle/>
          <a:p>
            <a:pPr algn="just"/>
            <a:r>
              <a:rPr lang="en-US" sz="2000" spc="300" dirty="0" smtClean="0">
                <a:latin typeface="Baskerville Old Face" panose="02020602080505020303" pitchFamily="18" charset="0"/>
              </a:rPr>
              <a:t>Steganography is the art and Science of writing hidden messages in such a way that no one ,apart form the sender and intended recipient, suspect s the existence of the message.(Or Steganography </a:t>
            </a:r>
            <a:r>
              <a:rPr lang="en-US" sz="2000" spc="300" dirty="0">
                <a:latin typeface="Baskerville Old Face" panose="02020602080505020303" pitchFamily="18" charset="0"/>
              </a:rPr>
              <a:t>is a technique of hiding communication by concealing the secret message into a fake message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.)</a:t>
            </a:r>
          </a:p>
          <a:p>
            <a:pPr algn="just"/>
            <a:r>
              <a:rPr lang="en-US" sz="2000" spc="300" dirty="0" smtClean="0">
                <a:latin typeface="Baskerville Old Face" panose="02020602080505020303" pitchFamily="18" charset="0"/>
              </a:rPr>
              <a:t> </a:t>
            </a:r>
            <a:r>
              <a:rPr lang="en-US" sz="2000" spc="300" dirty="0">
                <a:latin typeface="Baskerville Old Face" panose="02020602080505020303" pitchFamily="18" charset="0"/>
              </a:rPr>
              <a:t>The term Steganography has Greek influences which means “covered writing”. The main idea behind the Steganography is to prevent suspicion about the existence of the information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.</a:t>
            </a:r>
          </a:p>
          <a:p>
            <a:pPr algn="just"/>
            <a:r>
              <a:rPr lang="en-US" sz="2000" spc="300" dirty="0" smtClean="0">
                <a:latin typeface="Baskerville Old Face" panose="02020602080505020303" pitchFamily="18" charset="0"/>
              </a:rPr>
              <a:t>ForExample:-                                                         Steganography is used by </a:t>
            </a:r>
            <a:r>
              <a:rPr lang="en-IN" sz="2000" b="1" spc="300" dirty="0">
                <a:latin typeface="Baskerville Old Face" panose="02020602080505020303" pitchFamily="18" charset="0"/>
              </a:rPr>
              <a:t>Some </a:t>
            </a:r>
            <a:r>
              <a:rPr lang="en-IN" sz="2000" b="1" spc="300" dirty="0" smtClean="0">
                <a:latin typeface="Baskerville Old Face" panose="02020602080505020303" pitchFamily="18" charset="0"/>
              </a:rPr>
              <a:t>modern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printers 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, including </a:t>
            </a:r>
            <a:r>
              <a:rPr lang="en-US" sz="2000" spc="300" dirty="0">
                <a:latin typeface="Baskerville Old Face" panose="02020602080505020303" pitchFamily="18" charset="0"/>
                <a:hlinkClick r:id="rId2" tooltip="Hewlett-Packard"/>
              </a:rPr>
              <a:t>Hewlett-Packard</a:t>
            </a:r>
            <a:r>
              <a:rPr lang="en-US" sz="2000" spc="300" dirty="0">
                <a:latin typeface="Baskerville Old Face" panose="02020602080505020303" pitchFamily="18" charset="0"/>
              </a:rPr>
              <a:t> and </a:t>
            </a:r>
            <a:r>
              <a:rPr lang="en-US" sz="2000" spc="300" dirty="0">
                <a:latin typeface="Baskerville Old Face" panose="02020602080505020303" pitchFamily="18" charset="0"/>
                <a:hlinkClick r:id="rId3" tooltip="Xerox"/>
              </a:rPr>
              <a:t>Xerox</a:t>
            </a:r>
            <a:r>
              <a:rPr lang="en-US" sz="2000" spc="300" dirty="0">
                <a:latin typeface="Baskerville Old Face" panose="02020602080505020303" pitchFamily="18" charset="0"/>
              </a:rPr>
              <a:t> brand color laser printers. The printers add tiny yellow dots to each page. The barely-visible dots contain encoded printer serial numbers and date and time 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stamps,</a:t>
            </a:r>
            <a:r>
              <a:rPr lang="en-US" sz="2000" b="1" spc="300" dirty="0">
                <a:latin typeface="Baskerville Old Face" panose="02020602080505020303" pitchFamily="18" charset="0"/>
              </a:rPr>
              <a:t> Alleged use by intelligence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services 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etc.</a:t>
            </a:r>
            <a:endParaRPr lang="en-US" sz="2000" spc="300" dirty="0">
              <a:latin typeface="Baskerville Old Face" panose="02020602080505020303" pitchFamily="18" charset="0"/>
            </a:endParaRPr>
          </a:p>
          <a:p>
            <a:pPr algn="just"/>
            <a:endParaRPr lang="en-US" sz="20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61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87395" y="631596"/>
            <a:ext cx="10154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lgerian" panose="04020705040A02060702" pitchFamily="82" charset="0"/>
              </a:rPr>
              <a:t>Encoder </a:t>
            </a:r>
            <a:endParaRPr lang="en-IN" sz="3600" dirty="0">
              <a:latin typeface="Algerian" panose="04020705040A02060702" pitchFamily="8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3642" y="1379220"/>
            <a:ext cx="9967214" cy="5013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9709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025" y="605822"/>
            <a:ext cx="10190375" cy="742777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decoder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2313" y="1499616"/>
            <a:ext cx="10411047" cy="5077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8447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815" y="624110"/>
            <a:ext cx="10514798" cy="752203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Administer module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62800" y="1556971"/>
            <a:ext cx="5756373" cy="4559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29382" y="6297106"/>
            <a:ext cx="422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DATABASE ADMIN CONSOLE 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1201" y="1719107"/>
            <a:ext cx="5077285" cy="402181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908486" y="3948081"/>
            <a:ext cx="354314" cy="11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51715" y="6297106"/>
            <a:ext cx="2484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Admin login window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22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57952" y="1145117"/>
            <a:ext cx="4971530" cy="41087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4787" y="1145118"/>
            <a:ext cx="4978465" cy="41087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14788" y="5825765"/>
            <a:ext cx="370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INSERT MODULE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77113" y="5825765"/>
            <a:ext cx="361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VIEW MODULE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9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4846320" y="697285"/>
            <a:ext cx="2594570" cy="539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67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latin typeface="Algerian" pitchFamily="82" charset="0"/>
                <a:cs typeface="Calibri"/>
              </a:rPr>
              <a:t>Statistics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077720" y="1972394"/>
          <a:ext cx="8565896" cy="3578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474"/>
                <a:gridCol w="2141474"/>
                <a:gridCol w="2141474"/>
                <a:gridCol w="2141474"/>
              </a:tblGrid>
              <a:tr h="8945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COVER</a:t>
                      </a:r>
                      <a:r>
                        <a:rPr lang="en-IN" baseline="0" dirty="0" smtClean="0"/>
                        <a:t>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LSB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         </a:t>
                      </a:r>
                      <a:r>
                        <a:rPr lang="en-IN" dirty="0" smtClean="0"/>
                        <a:t>BPCS</a:t>
                      </a:r>
                      <a:endParaRPr lang="en-US" dirty="0"/>
                    </a:p>
                  </a:txBody>
                  <a:tcPr/>
                </a:tc>
              </a:tr>
              <a:tr h="894504">
                <a:tc>
                  <a:txBody>
                    <a:bodyPr/>
                    <a:lstStyle/>
                    <a:p>
                      <a:pPr marL="0" marR="0">
                        <a:lnSpc>
                          <a:spcPts val="18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Size of secret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12801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12801 bytes</a:t>
                      </a:r>
                      <a:endParaRPr lang="en-US" dirty="0"/>
                    </a:p>
                  </a:txBody>
                  <a:tcPr/>
                </a:tc>
              </a:tr>
              <a:tr h="8945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Image Size</a:t>
                      </a:r>
                      <a:endParaRPr lang="en-US" sz="1800" dirty="0" smtClean="0">
                        <a:solidFill>
                          <a:schemeClr val="dk1"/>
                        </a:solidFill>
                        <a:latin typeface="+mn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112298 bytes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124902 bytes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128857</a:t>
                      </a:r>
                      <a:r>
                        <a:rPr lang="en-IN" baseline="0" dirty="0" smtClean="0"/>
                        <a:t> bytes</a:t>
                      </a:r>
                      <a:endParaRPr lang="en-US" dirty="0"/>
                    </a:p>
                  </a:txBody>
                  <a:tcPr/>
                </a:tc>
              </a:tr>
              <a:tr h="894504">
                <a:tc>
                  <a:txBody>
                    <a:bodyPr/>
                    <a:lstStyle/>
                    <a:p>
                      <a:r>
                        <a:rPr lang="en-IN" dirty="0" smtClean="0"/>
                        <a:t>PSNR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</a:t>
                      </a:r>
                      <a:r>
                        <a:rPr lang="en-IN" baseline="0" dirty="0" smtClean="0"/>
                        <a:t>     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54.75 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44.99 db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336" y="468662"/>
            <a:ext cx="6511988" cy="128089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Project Duration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70328" y="1588344"/>
          <a:ext cx="7779512" cy="4556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417"/>
                <a:gridCol w="1353294"/>
                <a:gridCol w="1415754"/>
                <a:gridCol w="1384524"/>
                <a:gridCol w="1400523"/>
              </a:tblGrid>
              <a:tr h="911285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16-60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61-80</a:t>
                      </a:r>
                    </a:p>
                    <a:p>
                      <a:r>
                        <a:rPr lang="en-IN" dirty="0" smtClean="0"/>
                        <a:t>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81-100</a:t>
                      </a:r>
                    </a:p>
                    <a:p>
                      <a:r>
                        <a:rPr lang="en-IN" dirty="0" smtClean="0"/>
                        <a:t>days</a:t>
                      </a:r>
                      <a:endParaRPr lang="en-US" dirty="0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Literature </a:t>
                      </a:r>
                    </a:p>
                    <a:p>
                      <a:pPr algn="ctr"/>
                      <a:r>
                        <a:rPr lang="en-IN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tx1">
                            <a:lumMod val="6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6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6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Design And</a:t>
                      </a:r>
                    </a:p>
                    <a:p>
                      <a:pPr algn="ctr"/>
                      <a:r>
                        <a:rPr lang="en-IN" dirty="0" smtClean="0"/>
                        <a:t>Coding</a:t>
                      </a:r>
                      <a:r>
                        <a:rPr lang="en-IN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Testing</a:t>
                      </a:r>
                      <a:r>
                        <a:rPr lang="en-IN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4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Documentation</a:t>
                      </a:r>
                      <a:r>
                        <a:rPr lang="en-IN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23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87399" y="624110"/>
            <a:ext cx="9817214" cy="667362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Conclusion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17376" y="1559666"/>
            <a:ext cx="9732373" cy="5069734"/>
          </a:xfrm>
        </p:spPr>
        <p:txBody>
          <a:bodyPr/>
          <a:lstStyle/>
          <a:p>
            <a:pPr marL="0">
              <a:lnSpc>
                <a:spcPts val="3096"/>
              </a:lnSpc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Steganography</a:t>
            </a:r>
            <a:r>
              <a:rPr lang="en-US" sz="2800" spc="19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sz="2800" spc="173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16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art</a:t>
            </a:r>
            <a:r>
              <a:rPr lang="en-US" sz="2800" spc="17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pc="18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science</a:t>
            </a:r>
            <a:r>
              <a:rPr lang="en-US" sz="2800" spc="16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sz="2800" spc="18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writing hidden</a:t>
            </a:r>
            <a:r>
              <a:rPr lang="en-US" sz="2800" spc="103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message</a:t>
            </a:r>
            <a:r>
              <a:rPr lang="en-US" sz="2800" spc="101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that</a:t>
            </a:r>
            <a:r>
              <a:rPr lang="en-US" sz="2800" spc="102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</a:t>
            </a:r>
            <a:r>
              <a:rPr lang="en-US" sz="2800" spc="101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one</a:t>
            </a:r>
            <a:r>
              <a:rPr lang="en-US" sz="2800" spc="100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apart</a:t>
            </a:r>
            <a:r>
              <a:rPr lang="en-US" sz="2800" spc="101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en-US" sz="2800" spc="100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sender</a:t>
            </a:r>
            <a:r>
              <a:rPr lang="en-US" sz="2800" spc="14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pc="13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spc="-1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receiver,</a:t>
            </a:r>
            <a:r>
              <a:rPr lang="en-US" sz="2800" spc="15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suspect</a:t>
            </a:r>
            <a:r>
              <a:rPr lang="en-US" sz="2800" spc="15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12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existence</a:t>
            </a:r>
            <a:r>
              <a:rPr lang="en-US" sz="2800" spc="14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sz="2800" spc="13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message.</a:t>
            </a: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>
              <a:lnSpc>
                <a:spcPts val="3096"/>
              </a:lnSpc>
              <a:spcBef>
                <a:spcPts val="0"/>
              </a:spcBef>
            </a:pPr>
            <a:r>
              <a:rPr lang="en-US" sz="2800" spc="-1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LSB is the  simple method but BPCS is highly secured way of hiding the data in cover image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2800" spc="26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spc="-19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provide</a:t>
            </a:r>
            <a:r>
              <a:rPr lang="en-US" sz="2800" spc="214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high</a:t>
            </a:r>
            <a:r>
              <a:rPr lang="en-US" sz="2800" spc="213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security</a:t>
            </a:r>
            <a:r>
              <a:rPr lang="en-US" sz="2800" spc="214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Steganography we also provided 4 digits key option to encrypt your data.</a:t>
            </a: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sz="2800" spc="2143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>
              <a:lnSpc>
                <a:spcPts val="3096"/>
              </a:lnSpc>
              <a:spcBef>
                <a:spcPts val="0"/>
              </a:spcBef>
            </a:pPr>
            <a:r>
              <a:rPr lang="en-US" sz="2800" spc="-1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Larger</a:t>
            </a:r>
            <a:r>
              <a:rPr lang="en-US" sz="2800" spc="88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PSNR</a:t>
            </a:r>
            <a:r>
              <a:rPr lang="en-US" sz="2800" spc="86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indicates</a:t>
            </a:r>
            <a:r>
              <a:rPr lang="en-US" sz="2800" spc="85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85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higher</a:t>
            </a:r>
            <a:r>
              <a:rPr lang="en-US" sz="2800" spc="864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844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image quality.</a:t>
            </a:r>
            <a:r>
              <a:rPr lang="en-US" sz="2800" spc="49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800" spc="48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smaller</a:t>
            </a:r>
            <a:r>
              <a:rPr lang="en-US" sz="2800" spc="503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PSNR</a:t>
            </a:r>
            <a:r>
              <a:rPr lang="en-US" sz="2800" spc="50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means</a:t>
            </a:r>
            <a:r>
              <a:rPr lang="en-US" sz="2800" spc="503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there</a:t>
            </a:r>
            <a:r>
              <a:rPr lang="en-US" sz="2800" spc="49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spc="-1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sz="2800" spc="51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huge distortion</a:t>
            </a:r>
            <a:r>
              <a:rPr lang="en-US" sz="2800" spc="124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between</a:t>
            </a:r>
            <a:r>
              <a:rPr lang="en-US" sz="2800" spc="126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123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cover-image</a:t>
            </a:r>
            <a:r>
              <a:rPr lang="en-US" sz="2800" spc="125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pc="125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stegano Image</a:t>
            </a: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57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181" y="615565"/>
            <a:ext cx="9145972" cy="5597228"/>
          </a:xfrm>
        </p:spPr>
        <p:txBody>
          <a:bodyPr>
            <a:noAutofit/>
          </a:bodyPr>
          <a:lstStyle/>
          <a:p>
            <a:pPr algn="ctr"/>
            <a:r>
              <a:rPr lang="en-US" sz="11500" dirty="0">
                <a:latin typeface="Algerian" panose="04020705040A02060702" pitchFamily="82" charset="0"/>
              </a:rPr>
              <a:t/>
            </a:r>
            <a:br>
              <a:rPr lang="en-US" sz="11500" dirty="0">
                <a:latin typeface="Algerian" panose="04020705040A02060702" pitchFamily="82" charset="0"/>
              </a:rPr>
            </a:br>
            <a:r>
              <a:rPr lang="en-US" sz="11500" spc="-150" dirty="0" smtClean="0">
                <a:latin typeface="Algerian" panose="04020705040A02060702" pitchFamily="82" charset="0"/>
              </a:rPr>
              <a:t>Thanks You!</a:t>
            </a:r>
            <a:endParaRPr lang="en-IN" sz="11500" spc="-15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27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288" y="624110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Categories of Steganography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365" y="1518308"/>
            <a:ext cx="8855610" cy="48919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5109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Applications of Steganography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spc="300" dirty="0">
                <a:latin typeface="Baskerville Old Face" panose="02020602080505020303" pitchFamily="18" charset="0"/>
              </a:rPr>
              <a:t>Steganography is applicable to, but not limited to, the following areas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Confidential </a:t>
            </a:r>
            <a:r>
              <a:rPr lang="en-US" sz="2000" b="1" spc="300" dirty="0">
                <a:latin typeface="Baskerville Old Face" panose="02020602080505020303" pitchFamily="18" charset="0"/>
              </a:rPr>
              <a:t>communication and secret data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storing.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Protection </a:t>
            </a:r>
            <a:r>
              <a:rPr lang="en-US" sz="2000" b="1" spc="300" dirty="0">
                <a:latin typeface="Baskerville Old Face" panose="02020602080505020303" pitchFamily="18" charset="0"/>
              </a:rPr>
              <a:t>of data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alteration.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Access </a:t>
            </a:r>
            <a:r>
              <a:rPr lang="en-US" sz="2000" b="1" spc="300" dirty="0">
                <a:latin typeface="Baskerville Old Face" panose="02020602080505020303" pitchFamily="18" charset="0"/>
              </a:rPr>
              <a:t>control system for digital content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distribution.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Media </a:t>
            </a:r>
            <a:r>
              <a:rPr lang="en-US" sz="2000" b="1" spc="300" dirty="0">
                <a:latin typeface="Baskerville Old Face" panose="02020602080505020303" pitchFamily="18" charset="0"/>
              </a:rPr>
              <a:t>Database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systems.</a:t>
            </a:r>
            <a:endParaRPr lang="en-US" sz="2000" b="1" spc="300" dirty="0">
              <a:latin typeface="Baskerville Old Face" panose="02020602080505020303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Baskerville Old Face" panose="02020602080505020303" pitchFamily="18" charset="0"/>
            </a:endParaRPr>
          </a:p>
          <a:p>
            <a:pPr lvl="1" algn="just"/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93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Uses of </a:t>
            </a:r>
            <a:r>
              <a:rPr lang="en-IN" dirty="0">
                <a:latin typeface="Algerian" panose="04020705040A02060702" pitchFamily="82" charset="0"/>
              </a:rPr>
              <a:t>Steganography</a:t>
            </a:r>
            <a:r>
              <a:rPr lang="en-US" dirty="0" smtClean="0">
                <a:latin typeface="Algerian" panose="04020705040A02060702" pitchFamily="82" charset="0"/>
              </a:rPr>
              <a:t>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410" y="1905000"/>
            <a:ext cx="9406630" cy="4602178"/>
          </a:xfrm>
        </p:spPr>
        <p:txBody>
          <a:bodyPr>
            <a:noAutofit/>
          </a:bodyPr>
          <a:lstStyle/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Clandestine Communications, blueprint, a trade secret, or else any other type of subtle data could possibly be communicated deprived of forewarning possible attackers.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Characteristics Tagging Components can be implanted within a picture.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Copyright protection methods can be used to prevent the data. The use of watermarking inside the data is mainly responsible for the rise of interest in data embedding.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Access control system for digital content distribution.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Media Database Systems.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To wrap up html pages.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Used in modern printers that contains serial numbers.</a:t>
            </a:r>
          </a:p>
        </p:txBody>
      </p:sp>
    </p:spTree>
    <p:extLst>
      <p:ext uri="{BB962C8B-B14F-4D97-AF65-F5344CB8AC3E}">
        <p14:creationId xmlns:p14="http://schemas.microsoft.com/office/powerpoint/2010/main" val="140005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825" y="624110"/>
            <a:ext cx="10114961" cy="74277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Technologies used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6825" y="1706252"/>
            <a:ext cx="10114961" cy="474168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Algerian" panose="04020705040A02060702" pitchFamily="82" charset="0"/>
              </a:rPr>
              <a:t>TEXT EDITOR USED  :- </a:t>
            </a:r>
          </a:p>
          <a:p>
            <a:endParaRPr lang="en-US" sz="2000" dirty="0" smtClean="0"/>
          </a:p>
          <a:p>
            <a:r>
              <a:rPr lang="en-US" sz="2000" dirty="0" smtClean="0">
                <a:latin typeface="Algerian" panose="04020705040A02060702" pitchFamily="82" charset="0"/>
              </a:rPr>
              <a:t>VISUAL STUDIO CODE</a:t>
            </a:r>
          </a:p>
          <a:p>
            <a:endParaRPr lang="en-US" sz="2000" dirty="0" smtClean="0">
              <a:latin typeface="Algerian" panose="04020705040A02060702" pitchFamily="82" charset="0"/>
            </a:endParaRPr>
          </a:p>
          <a:p>
            <a:endParaRPr lang="en-US" sz="2000" dirty="0">
              <a:latin typeface="Algerian" panose="04020705040A02060702" pitchFamily="82" charset="0"/>
            </a:endParaRPr>
          </a:p>
          <a:p>
            <a:r>
              <a:rPr lang="en-US" sz="2000" dirty="0" smtClean="0">
                <a:latin typeface="Algerian" panose="04020705040A02060702" pitchFamily="82" charset="0"/>
              </a:rPr>
              <a:t>ANACONDA3</a:t>
            </a:r>
          </a:p>
          <a:p>
            <a:endParaRPr lang="en-US" sz="2000" dirty="0" smtClean="0">
              <a:latin typeface="Algerian" panose="04020705040A02060702" pitchFamily="82" charset="0"/>
            </a:endParaRPr>
          </a:p>
          <a:p>
            <a:endParaRPr lang="en-US" sz="2000" dirty="0">
              <a:latin typeface="Algerian" panose="04020705040A02060702" pitchFamily="82" charset="0"/>
            </a:endParaRPr>
          </a:p>
          <a:p>
            <a:r>
              <a:rPr lang="en-US" sz="2000" dirty="0" smtClean="0">
                <a:latin typeface="Algerian" panose="04020705040A02060702" pitchFamily="82" charset="0"/>
              </a:rPr>
              <a:t>JUPYTER LAB </a:t>
            </a:r>
            <a:endParaRPr lang="en-IN" sz="2000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756" y="2522862"/>
            <a:ext cx="745575" cy="6916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182" y="5130858"/>
            <a:ext cx="781314" cy="6027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182" y="3805640"/>
            <a:ext cx="708721" cy="6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7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131" y="527902"/>
            <a:ext cx="10284642" cy="848412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PYTHON LIBARIES USED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1349" y="1753386"/>
            <a:ext cx="9926424" cy="399696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Algerian" panose="04020705040A02060702" pitchFamily="82" charset="0"/>
              </a:rPr>
              <a:t>OPENCV </a:t>
            </a:r>
          </a:p>
          <a:p>
            <a:endParaRPr lang="en-US" sz="2400" dirty="0">
              <a:latin typeface="Algerian" panose="04020705040A02060702" pitchFamily="82" charset="0"/>
            </a:endParaRPr>
          </a:p>
          <a:p>
            <a:r>
              <a:rPr lang="en-US" sz="2400" dirty="0" smtClean="0">
                <a:latin typeface="Algerian" panose="04020705040A02060702" pitchFamily="82" charset="0"/>
              </a:rPr>
              <a:t>NUMPY</a:t>
            </a:r>
          </a:p>
          <a:p>
            <a:endParaRPr lang="en-US" sz="2400" dirty="0" smtClean="0">
              <a:latin typeface="Algerian" panose="04020705040A02060702" pitchFamily="82" charset="0"/>
            </a:endParaRPr>
          </a:p>
          <a:p>
            <a:r>
              <a:rPr lang="en-US" sz="2400" dirty="0" smtClean="0">
                <a:latin typeface="Algerian" panose="04020705040A02060702" pitchFamily="82" charset="0"/>
              </a:rPr>
              <a:t>PANDAS</a:t>
            </a:r>
          </a:p>
          <a:p>
            <a:endParaRPr lang="en-US" sz="2400" dirty="0" smtClean="0">
              <a:latin typeface="Algerian" panose="04020705040A02060702" pitchFamily="82" charset="0"/>
            </a:endParaRPr>
          </a:p>
          <a:p>
            <a:r>
              <a:rPr lang="en-US" sz="2400" dirty="0" smtClean="0">
                <a:latin typeface="Algerian" panose="04020705040A02060702" pitchFamily="82" charset="0"/>
              </a:rPr>
              <a:t>BITARRAY</a:t>
            </a:r>
          </a:p>
          <a:p>
            <a:endParaRPr lang="en-US" sz="2400" dirty="0" smtClean="0">
              <a:latin typeface="Algerian" panose="04020705040A02060702" pitchFamily="82" charset="0"/>
            </a:endParaRPr>
          </a:p>
          <a:p>
            <a:r>
              <a:rPr lang="en-US" sz="2400" dirty="0" smtClean="0">
                <a:latin typeface="Algerian" panose="04020705040A02060702" pitchFamily="82" charset="0"/>
              </a:rPr>
              <a:t>TKINTER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2335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5648" y="539496"/>
            <a:ext cx="7415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Algerian" pitchFamily="82" charset="0"/>
              </a:rPr>
              <a:t>STEGANOGRAPHY MEHTODS USED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3352" y="2194560"/>
            <a:ext cx="91257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r>
              <a:rPr lang="en-IN" sz="3200" b="1" dirty="0" smtClean="0"/>
              <a:t> LSB(Least Significant Bit)</a:t>
            </a:r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IN" sz="3200" dirty="0" smtClean="0"/>
          </a:p>
          <a:p>
            <a:pPr>
              <a:buClr>
                <a:schemeClr val="accent1"/>
              </a:buClr>
            </a:pPr>
            <a:endParaRPr lang="en-IN" sz="3200" dirty="0" smtClean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IN" sz="3200" dirty="0" smtClean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r>
              <a:rPr lang="en-IN" sz="3200" dirty="0" smtClean="0"/>
              <a:t> </a:t>
            </a:r>
            <a:r>
              <a:rPr lang="en-IN" sz="3200" b="1" dirty="0" smtClean="0"/>
              <a:t>BPCS(</a:t>
            </a:r>
            <a:r>
              <a:rPr lang="en-US" sz="3200" b="1" dirty="0" smtClean="0"/>
              <a:t>Bit-Plane Complexity Segmentation</a:t>
            </a:r>
            <a:r>
              <a:rPr lang="en-IN" sz="3200" b="1" dirty="0" smtClean="0"/>
              <a:t>)</a:t>
            </a:r>
            <a:endParaRPr lang="en-US" sz="32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6936" y="640080"/>
            <a:ext cx="6519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Algerian" pitchFamily="82" charset="0"/>
              </a:rPr>
              <a:t>LSB(Least Significant Bit)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76791" y="1838945"/>
            <a:ext cx="8246785" cy="3630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438"/>
              </a:lnSpc>
            </a:pPr>
            <a:r>
              <a:rPr lang="en-US" sz="3200" dirty="0" smtClean="0">
                <a:latin typeface="Constantia"/>
                <a:cs typeface="Constantia"/>
              </a:rPr>
              <a:t>A common approach of hiding data within an</a:t>
            </a:r>
            <a:r>
              <a:rPr lang="en-US" sz="3200" spc="-12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image</a:t>
            </a:r>
            <a:r>
              <a:rPr lang="en-US" sz="3200" spc="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file is </a:t>
            </a:r>
            <a:r>
              <a:rPr lang="en-US" sz="3200" dirty="0" smtClean="0">
                <a:solidFill>
                  <a:schemeClr val="accent1"/>
                </a:solidFill>
                <a:latin typeface="Constantia"/>
                <a:cs typeface="Constantia"/>
              </a:rPr>
              <a:t>Least Significant Bit (LSB) </a:t>
            </a:r>
            <a:r>
              <a:rPr lang="en-US" sz="3200" dirty="0" smtClean="0">
                <a:latin typeface="Constantia"/>
                <a:cs typeface="Constantia"/>
              </a:rPr>
              <a:t>Substitution.</a:t>
            </a:r>
          </a:p>
          <a:p>
            <a:pPr algn="just">
              <a:lnSpc>
                <a:spcPts val="3438"/>
              </a:lnSpc>
            </a:pPr>
            <a:r>
              <a:rPr lang="en-US" sz="3200" spc="-12" dirty="0" smtClean="0">
                <a:latin typeface="Constantia"/>
                <a:cs typeface="Constantia"/>
              </a:rPr>
              <a:t>	In</a:t>
            </a:r>
            <a:r>
              <a:rPr lang="en-US" sz="3200" spc="12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this method, we</a:t>
            </a:r>
            <a:r>
              <a:rPr lang="en-US" sz="3200" spc="15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can take the </a:t>
            </a:r>
            <a:r>
              <a:rPr lang="en-US" sz="3200" b="1" dirty="0" smtClean="0">
                <a:solidFill>
                  <a:schemeClr val="accent1"/>
                </a:solidFill>
                <a:latin typeface="Constantia"/>
                <a:cs typeface="Constantia"/>
              </a:rPr>
              <a:t>binary</a:t>
            </a:r>
            <a:r>
              <a:rPr lang="en-US" sz="3200" b="1" spc="10" dirty="0" smtClean="0">
                <a:solidFill>
                  <a:schemeClr val="accent1"/>
                </a:solidFill>
                <a:latin typeface="Constantia"/>
                <a:cs typeface="Constantia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latin typeface="Constantia"/>
                <a:cs typeface="Constantia"/>
              </a:rPr>
              <a:t>representation</a:t>
            </a:r>
            <a:r>
              <a:rPr lang="en-US" sz="3200" b="1" spc="56" dirty="0" smtClean="0">
                <a:solidFill>
                  <a:schemeClr val="accent1"/>
                </a:solidFill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of the hidden</a:t>
            </a:r>
            <a:r>
              <a:rPr lang="en-US" sz="3200" spc="-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data and</a:t>
            </a:r>
            <a:r>
              <a:rPr lang="en-US" sz="3200" spc="10" dirty="0" smtClean="0">
                <a:latin typeface="Constantia"/>
                <a:cs typeface="Constantia"/>
              </a:rPr>
              <a:t> </a:t>
            </a:r>
            <a:r>
              <a:rPr lang="en-US" sz="3200" b="1" dirty="0" smtClean="0">
                <a:latin typeface="Constantia"/>
                <a:cs typeface="Constantia"/>
              </a:rPr>
              <a:t>overwrite the LSB</a:t>
            </a:r>
            <a:r>
              <a:rPr lang="en-US" sz="3200" b="1" spc="46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of </a:t>
            </a:r>
            <a:r>
              <a:rPr lang="en-US" sz="3200" dirty="0" smtClean="0">
                <a:solidFill>
                  <a:schemeClr val="accent1"/>
                </a:solidFill>
                <a:latin typeface="Constantia"/>
                <a:cs typeface="Constantia"/>
              </a:rPr>
              <a:t>each</a:t>
            </a:r>
            <a:r>
              <a:rPr lang="en-US" sz="3200" spc="-11" dirty="0" smtClean="0">
                <a:solidFill>
                  <a:schemeClr val="accent1"/>
                </a:solidFill>
                <a:latin typeface="Constantia"/>
                <a:cs typeface="Constantia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Constantia"/>
                <a:cs typeface="Constantia"/>
              </a:rPr>
              <a:t>byte </a:t>
            </a:r>
            <a:r>
              <a:rPr lang="en-US" sz="3200" dirty="0" smtClean="0">
                <a:latin typeface="Constantia"/>
                <a:cs typeface="Constantia"/>
              </a:rPr>
              <a:t>within the cover  image.</a:t>
            </a:r>
          </a:p>
          <a:p>
            <a:pPr>
              <a:lnSpc>
                <a:spcPts val="3438"/>
              </a:lnSpc>
            </a:pPr>
            <a:endParaRPr lang="en-US" sz="28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2084</TotalTime>
  <Words>753</Words>
  <Application>Microsoft Office PowerPoint</Application>
  <PresentationFormat>Widescreen</PresentationFormat>
  <Paragraphs>144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Algerian</vt:lpstr>
      <vt:lpstr>Arial</vt:lpstr>
      <vt:lpstr>Arial Narrow</vt:lpstr>
      <vt:lpstr>Baskerville Old Face</vt:lpstr>
      <vt:lpstr>Calibri</vt:lpstr>
      <vt:lpstr>Century Gothic</vt:lpstr>
      <vt:lpstr>Constantia</vt:lpstr>
      <vt:lpstr>JBNKLH+ArialMT</vt:lpstr>
      <vt:lpstr>Times New Roman</vt:lpstr>
      <vt:lpstr>UOQLKK+Arial-BoldMT</vt:lpstr>
      <vt:lpstr>Wingdings</vt:lpstr>
      <vt:lpstr>Wingdings 3</vt:lpstr>
      <vt:lpstr>Wisp</vt:lpstr>
      <vt:lpstr>STEGANOGRAPHY USING PYTHON</vt:lpstr>
      <vt:lpstr>WHAT IS STEGANOGRAPHY ?</vt:lpstr>
      <vt:lpstr>Categories of Steganography</vt:lpstr>
      <vt:lpstr>Applications of Steganography</vt:lpstr>
      <vt:lpstr>Uses of Steganography </vt:lpstr>
      <vt:lpstr>Technologies used</vt:lpstr>
      <vt:lpstr>PYTHON LIBARIES USED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</vt:lpstr>
      <vt:lpstr>ER DIAGRAM</vt:lpstr>
      <vt:lpstr>ER DIAGRAM</vt:lpstr>
      <vt:lpstr>Login window</vt:lpstr>
      <vt:lpstr>Steganography gui module </vt:lpstr>
      <vt:lpstr>PowerPoint Presentation</vt:lpstr>
      <vt:lpstr>decoder</vt:lpstr>
      <vt:lpstr>Administer module</vt:lpstr>
      <vt:lpstr>PowerPoint Presentation</vt:lpstr>
      <vt:lpstr>PowerPoint Presentation</vt:lpstr>
      <vt:lpstr>Project Duration</vt:lpstr>
      <vt:lpstr>Conclusion </vt:lpstr>
      <vt:lpstr> Thanks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STEGANOGRAPHY USING PYTHON</dc:title>
  <dc:creator>Tarun Verma</dc:creator>
  <cp:lastModifiedBy>Tarun Verma</cp:lastModifiedBy>
  <cp:revision>82</cp:revision>
  <dcterms:created xsi:type="dcterms:W3CDTF">2020-02-18T07:22:07Z</dcterms:created>
  <dcterms:modified xsi:type="dcterms:W3CDTF">2020-04-26T03:36:58Z</dcterms:modified>
</cp:coreProperties>
</file>