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A025-73CF-5640-9D2A-22DA2C7F605D}" type="datetimeFigureOut">
              <a:rPr kumimoji="1" lang="ja-JP" altLang="en-US" smtClean="0"/>
              <a:t>2014/08/01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7B86-40F8-2843-B7C0-836773F3E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99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A025-73CF-5640-9D2A-22DA2C7F605D}" type="datetimeFigureOut">
              <a:rPr kumimoji="1" lang="ja-JP" altLang="en-US" smtClean="0"/>
              <a:t>2014/08/01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7B86-40F8-2843-B7C0-836773F3E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20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A025-73CF-5640-9D2A-22DA2C7F605D}" type="datetimeFigureOut">
              <a:rPr kumimoji="1" lang="ja-JP" altLang="en-US" smtClean="0"/>
              <a:t>2014/08/01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7B86-40F8-2843-B7C0-836773F3E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39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A025-73CF-5640-9D2A-22DA2C7F605D}" type="datetimeFigureOut">
              <a:rPr kumimoji="1" lang="ja-JP" altLang="en-US" smtClean="0"/>
              <a:t>2014/08/01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7B86-40F8-2843-B7C0-836773F3E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66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A025-73CF-5640-9D2A-22DA2C7F605D}" type="datetimeFigureOut">
              <a:rPr kumimoji="1" lang="ja-JP" altLang="en-US" smtClean="0"/>
              <a:t>2014/08/01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7B86-40F8-2843-B7C0-836773F3E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01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A025-73CF-5640-9D2A-22DA2C7F605D}" type="datetimeFigureOut">
              <a:rPr kumimoji="1" lang="ja-JP" altLang="en-US" smtClean="0"/>
              <a:t>2014/08/01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7B86-40F8-2843-B7C0-836773F3E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3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A025-73CF-5640-9D2A-22DA2C7F605D}" type="datetimeFigureOut">
              <a:rPr kumimoji="1" lang="ja-JP" altLang="en-US" smtClean="0"/>
              <a:t>2014/08/01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7B86-40F8-2843-B7C0-836773F3E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47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A025-73CF-5640-9D2A-22DA2C7F605D}" type="datetimeFigureOut">
              <a:rPr kumimoji="1" lang="ja-JP" altLang="en-US" smtClean="0"/>
              <a:t>2014/08/01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7B86-40F8-2843-B7C0-836773F3E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74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A025-73CF-5640-9D2A-22DA2C7F605D}" type="datetimeFigureOut">
              <a:rPr kumimoji="1" lang="ja-JP" altLang="en-US" smtClean="0"/>
              <a:t>2014/08/01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7B86-40F8-2843-B7C0-836773F3E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49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A025-73CF-5640-9D2A-22DA2C7F605D}" type="datetimeFigureOut">
              <a:rPr kumimoji="1" lang="ja-JP" altLang="en-US" smtClean="0"/>
              <a:t>2014/08/01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7B86-40F8-2843-B7C0-836773F3E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8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A025-73CF-5640-9D2A-22DA2C7F605D}" type="datetimeFigureOut">
              <a:rPr kumimoji="1" lang="ja-JP" altLang="en-US" smtClean="0"/>
              <a:t>2014/08/01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7B86-40F8-2843-B7C0-836773F3E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10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8A025-73CF-5640-9D2A-22DA2C7F605D}" type="datetimeFigureOut">
              <a:rPr kumimoji="1" lang="ja-JP" altLang="en-US" smtClean="0"/>
              <a:t>2014/08/01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57B86-40F8-2843-B7C0-836773F3E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73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765353"/>
            <a:ext cx="7772400" cy="1470025"/>
          </a:xfrm>
        </p:spPr>
        <p:txBody>
          <a:bodyPr/>
          <a:lstStyle/>
          <a:p>
            <a:r>
              <a:rPr kumimoji="1" lang="en-US" altLang="ja-JP" dirty="0" smtClean="0"/>
              <a:t>PCA</a:t>
            </a:r>
            <a:r>
              <a:rPr kumimoji="1" lang="ja-JP" altLang="en-US" dirty="0" smtClean="0"/>
              <a:t>を用いた、プロ野球選手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成績データの次元削減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81913" y="4878646"/>
            <a:ext cx="65875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情報創成工学専攻　１年　塚本崇文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669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281911" y="1169893"/>
            <a:ext cx="6727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プロ野球選手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野手</a:t>
            </a:r>
            <a:r>
              <a:rPr kumimoji="1" lang="en-US" altLang="ja-JP" sz="2400" dirty="0" smtClean="0"/>
              <a:t>)</a:t>
            </a:r>
            <a:r>
              <a:rPr kumimoji="1" lang="ja-JP" altLang="en-US" sz="2400" dirty="0" smtClean="0"/>
              <a:t>のデータは、次元が多いので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成績データから選手の特徴をつかみづらい</a:t>
            </a:r>
            <a:endParaRPr kumimoji="1" lang="ja-JP" altLang="en-US" sz="2400" dirty="0"/>
          </a:p>
        </p:txBody>
      </p:sp>
      <p:pic>
        <p:nvPicPr>
          <p:cNvPr id="4" name="図 3" descr="スクリーンショット 2014-08-01 2.19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46" y="2141822"/>
            <a:ext cx="8023812" cy="361566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088266" y="6148756"/>
            <a:ext cx="2540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http://baseball-</a:t>
            </a:r>
            <a:r>
              <a:rPr lang="en-US" altLang="ja-JP" dirty="0" err="1"/>
              <a:t>data.com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15434" y="367977"/>
            <a:ext cx="10054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背景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9267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673606" y="400995"/>
            <a:ext cx="5804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/>
              <a:t>PCA</a:t>
            </a:r>
            <a:r>
              <a:rPr kumimoji="1" lang="ja-JP" altLang="en-US" sz="2800" dirty="0" smtClean="0"/>
              <a:t>を用いて次元削減を行った</a:t>
            </a:r>
            <a:endParaRPr kumimoji="1" lang="ja-JP" altLang="en-US" sz="2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1043" y="1400680"/>
            <a:ext cx="8154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用いたデータ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2013</a:t>
            </a:r>
            <a:r>
              <a:rPr lang="ja-JP" altLang="en-US" dirty="0" smtClean="0"/>
              <a:t>年度のパ・リーグ、セ・リーグの打率、打点、本塁打、盗塁数の上位選手の成績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規定打席を満たす選手</a:t>
            </a:r>
            <a:r>
              <a:rPr kumimoji="1" lang="en-US" altLang="ja-JP" dirty="0" smtClean="0"/>
              <a:t>=</a:t>
            </a:r>
            <a:r>
              <a:rPr kumimoji="1" lang="ja-JP" altLang="en-US" dirty="0" smtClean="0"/>
              <a:t>所属球団の試合数</a:t>
            </a:r>
            <a:r>
              <a:rPr kumimoji="1" lang="en-US" altLang="ja-JP" dirty="0" smtClean="0"/>
              <a:t>×3.1)</a:t>
            </a:r>
          </a:p>
          <a:p>
            <a:pPr algn="ctr"/>
            <a:r>
              <a:rPr lang="en-US" altLang="ja-JP" dirty="0" smtClean="0"/>
              <a:t>96</a:t>
            </a:r>
            <a:r>
              <a:rPr lang="ja-JP" altLang="en-US" dirty="0" smtClean="0"/>
              <a:t>人の選手のデータ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1043" y="2750064"/>
            <a:ext cx="8023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各選手の</a:t>
            </a:r>
            <a:endParaRPr lang="en-US" altLang="ja-JP" dirty="0" smtClean="0"/>
          </a:p>
          <a:p>
            <a:r>
              <a:rPr lang="ja-JP" altLang="en-US" dirty="0" smtClean="0"/>
              <a:t>試合 </a:t>
            </a:r>
            <a:r>
              <a:rPr lang="ja-JP" altLang="en-US" dirty="0"/>
              <a:t>打数 得点 安打 本塁打 塁打 打点 盗塁 犠打 犠飛 四球 死球 三振 </a:t>
            </a:r>
            <a:r>
              <a:rPr lang="ja-JP" altLang="en-US" dirty="0" smtClean="0"/>
              <a:t>併殺打</a:t>
            </a:r>
            <a:endParaRPr lang="en-US" altLang="ja-JP" dirty="0" smtClean="0"/>
          </a:p>
          <a:p>
            <a:r>
              <a:rPr kumimoji="1" lang="ja-JP" altLang="en-US" dirty="0" smtClean="0"/>
              <a:t>のデータを</a:t>
            </a:r>
            <a:r>
              <a:rPr lang="en-US" altLang="ja-JP" dirty="0" smtClean="0"/>
              <a:t>http</a:t>
            </a:r>
            <a:r>
              <a:rPr lang="en-US" altLang="ja-JP" dirty="0"/>
              <a:t>://baseball-</a:t>
            </a:r>
            <a:r>
              <a:rPr lang="en-US" altLang="ja-JP" dirty="0" err="1"/>
              <a:t>data.com</a:t>
            </a:r>
            <a:r>
              <a:rPr lang="en-US" altLang="ja-JP" dirty="0" smtClean="0"/>
              <a:t>/</a:t>
            </a:r>
            <a:r>
              <a:rPr lang="ja-JP" altLang="en-US" dirty="0" smtClean="0"/>
              <a:t>から</a:t>
            </a:r>
            <a:r>
              <a:rPr kumimoji="1" lang="ja-JP" altLang="en-US" dirty="0" smtClean="0"/>
              <a:t>取得した。</a:t>
            </a:r>
            <a:endParaRPr kumimoji="1" lang="ja-JP" altLang="en-US" dirty="0"/>
          </a:p>
        </p:txBody>
      </p:sp>
      <p:pic>
        <p:nvPicPr>
          <p:cNvPr id="7" name="図 6" descr="スクリーンショット 2014-08-01 3.12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02" y="3862317"/>
            <a:ext cx="4797399" cy="2545883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64694" y="314345"/>
            <a:ext cx="10054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内容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4786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01166" y="266740"/>
            <a:ext cx="10054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 smtClean="0"/>
              <a:t>結果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01166" y="1385717"/>
            <a:ext cx="1292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寄与率</a:t>
            </a:r>
            <a:r>
              <a:rPr kumimoji="1" lang="en-US" altLang="ja-JP" sz="2000" dirty="0" smtClean="0"/>
              <a:t>(%)</a:t>
            </a:r>
            <a:endParaRPr kumimoji="1" lang="ja-JP" altLang="en-US" sz="20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00425"/>
              </p:ext>
            </p:extLst>
          </p:nvPr>
        </p:nvGraphicFramePr>
        <p:xfrm>
          <a:off x="791080" y="1922970"/>
          <a:ext cx="7200900" cy="1171937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27531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第一主成分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第二主成分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第三主成分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第四主成分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第五主成分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第六主成分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第七主成分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>
                          <a:effectLst/>
                        </a:rPr>
                        <a:t>90.9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>
                          <a:effectLst/>
                        </a:rPr>
                        <a:t>4.67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>
                          <a:effectLst/>
                        </a:rPr>
                        <a:t>1.85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>
                          <a:effectLst/>
                        </a:rPr>
                        <a:t>0.84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>
                          <a:effectLst/>
                        </a:rPr>
                        <a:t>0.58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>
                          <a:effectLst/>
                        </a:rPr>
                        <a:t>0.45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>
                          <a:effectLst/>
                        </a:rPr>
                        <a:t>0.26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第八主成分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第九主成分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第十主成分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第十一主成分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第十二主成分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第十三主成分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第十四主成分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>
                          <a:effectLst/>
                        </a:rPr>
                        <a:t>0.15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>
                          <a:effectLst/>
                        </a:rPr>
                        <a:t>0.1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>
                          <a:effectLst/>
                        </a:rPr>
                        <a:t>0.085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>
                          <a:effectLst/>
                        </a:rPr>
                        <a:t>0.04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>
                          <a:effectLst/>
                        </a:rPr>
                        <a:t>0.029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>
                          <a:effectLst/>
                        </a:rPr>
                        <a:t>0.0089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 dirty="0">
                          <a:effectLst/>
                        </a:rPr>
                        <a:t>0.0074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028471" y="3927675"/>
            <a:ext cx="461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第一主成分</a:t>
            </a:r>
            <a:r>
              <a:rPr kumimoji="1" lang="en-US" altLang="ja-JP" sz="2400" dirty="0" smtClean="0"/>
              <a:t>~</a:t>
            </a:r>
            <a:r>
              <a:rPr kumimoji="1" lang="ja-JP" altLang="en-US" sz="2400" dirty="0" smtClean="0"/>
              <a:t>第三主成分で</a:t>
            </a:r>
            <a:r>
              <a:rPr kumimoji="1" lang="en-US" altLang="ja-JP" sz="2400" dirty="0" smtClean="0"/>
              <a:t>97.42%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28471" y="4670240"/>
            <a:ext cx="536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第一主成分</a:t>
            </a:r>
            <a:r>
              <a:rPr lang="en-US" altLang="ja-JP" sz="2400" dirty="0" smtClean="0"/>
              <a:t>~</a:t>
            </a:r>
            <a:r>
              <a:rPr lang="ja-JP" altLang="en-US" sz="2400" dirty="0" smtClean="0"/>
              <a:t>第三主成分までを考察した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974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74782" y="331899"/>
            <a:ext cx="22365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第一主成分</a:t>
            </a:r>
            <a:endParaRPr kumimoji="1" lang="ja-JP" altLang="en-US" sz="32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301913"/>
              </p:ext>
            </p:extLst>
          </p:nvPr>
        </p:nvGraphicFramePr>
        <p:xfrm>
          <a:off x="700303" y="1554233"/>
          <a:ext cx="7445917" cy="1098951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995443"/>
                <a:gridCol w="1075079"/>
                <a:gridCol w="1075079"/>
                <a:gridCol w="1075079"/>
                <a:gridCol w="1075079"/>
                <a:gridCol w="1075079"/>
                <a:gridCol w="1075079"/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試合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 dirty="0">
                          <a:effectLst/>
                        </a:rPr>
                        <a:t>打数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得点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安打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本塁打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塁打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打点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1315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0.132377033</a:t>
                      </a:r>
                      <a:endParaRPr lang="en-US" altLang="ja-JP" sz="14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0.827604582</a:t>
                      </a:r>
                      <a:endParaRPr lang="en-US" altLang="ja-JP" sz="14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0.109967201</a:t>
                      </a:r>
                      <a:endParaRPr lang="en-US" altLang="ja-JP" sz="14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0.256969313</a:t>
                      </a:r>
                      <a:endParaRPr lang="en-US" altLang="ja-JP" sz="14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>
                          <a:effectLst/>
                        </a:rPr>
                        <a:t>0.033493074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0.413925752</a:t>
                      </a:r>
                      <a:endParaRPr lang="en-US" altLang="ja-JP" sz="14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0.13768232</a:t>
                      </a:r>
                      <a:endParaRPr lang="en-US" altLang="ja-JP" sz="14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盗塁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犠打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犠飛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四球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死球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三振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併殺打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>
                          <a:effectLst/>
                        </a:rPr>
                        <a:t>0.004017521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 dirty="0">
                          <a:effectLst/>
                        </a:rPr>
                        <a:t>-0.00430065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>
                          <a:effectLst/>
                        </a:rPr>
                        <a:t>0.008008496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>
                          <a:effectLst/>
                        </a:rPr>
                        <a:t>0.0970003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>
                          <a:effectLst/>
                        </a:rPr>
                        <a:t>0.009571432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>
                          <a:effectLst/>
                        </a:rPr>
                        <a:t>0.134091987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 dirty="0">
                          <a:effectLst/>
                        </a:rPr>
                        <a:t>0.020691192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367956" y="2920149"/>
            <a:ext cx="81111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どれだけ</a:t>
            </a:r>
            <a:r>
              <a:rPr kumimoji="1" lang="ja-JP" altLang="en-US" sz="2400" dirty="0" smtClean="0"/>
              <a:t>多く</a:t>
            </a:r>
            <a:r>
              <a:rPr lang="ja-JP" altLang="en-US" sz="2400" dirty="0" smtClean="0"/>
              <a:t>打席</a:t>
            </a:r>
            <a:r>
              <a:rPr kumimoji="1" lang="ja-JP" altLang="en-US" sz="2400" dirty="0" smtClean="0"/>
              <a:t>に</a:t>
            </a:r>
            <a:r>
              <a:rPr kumimoji="1" lang="ja-JP" altLang="en-US" sz="2400" dirty="0" smtClean="0"/>
              <a:t>立っているか</a:t>
            </a:r>
            <a:r>
              <a:rPr kumimoji="1" lang="ja-JP" altLang="en-US" sz="2400" dirty="0" smtClean="0"/>
              <a:t>、</a:t>
            </a:r>
            <a:r>
              <a:rPr kumimoji="1" lang="ja-JP" altLang="en-US" sz="2400" dirty="0" smtClean="0"/>
              <a:t>安打を打っているかの指標</a:t>
            </a:r>
            <a:endParaRPr kumimoji="1" lang="en-US" altLang="ja-JP" sz="2400" dirty="0" smtClean="0"/>
          </a:p>
          <a:p>
            <a:r>
              <a:rPr lang="en-US" altLang="ja-JP" sz="2400" dirty="0" smtClean="0"/>
              <a:t>(</a:t>
            </a:r>
            <a:r>
              <a:rPr lang="ja-JP" altLang="en-US" sz="2400" dirty="0" smtClean="0"/>
              <a:t>優れた１番バッター、３番</a:t>
            </a:r>
            <a:r>
              <a:rPr lang="ja-JP" altLang="en-US" sz="2400" dirty="0" smtClean="0"/>
              <a:t>バッター</a:t>
            </a:r>
            <a:r>
              <a:rPr lang="ja-JP" altLang="en-US" sz="2400" dirty="0" smtClean="0"/>
              <a:t>、リーディングヒッター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61737" y="4107085"/>
            <a:ext cx="44585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1,</a:t>
            </a:r>
            <a:r>
              <a:rPr kumimoji="1" lang="ja-JP" altLang="en-US" sz="2400" dirty="0" smtClean="0"/>
              <a:t>長谷川勇也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ソフトバンク</a:t>
            </a:r>
            <a:r>
              <a:rPr kumimoji="1" lang="en-US" altLang="ja-JP" sz="2400" dirty="0" smtClean="0"/>
              <a:t>)</a:t>
            </a:r>
          </a:p>
          <a:p>
            <a:r>
              <a:rPr lang="en-US" altLang="ja-JP" sz="2400" dirty="0" smtClean="0"/>
              <a:t>2,</a:t>
            </a:r>
            <a:r>
              <a:rPr lang="ja-JP" altLang="en-US" sz="2400" dirty="0" smtClean="0"/>
              <a:t>松田宣浩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ソフトバンク</a:t>
            </a:r>
            <a:r>
              <a:rPr lang="en-US" altLang="ja-JP" sz="2400" dirty="0" smtClean="0"/>
              <a:t>)</a:t>
            </a:r>
          </a:p>
          <a:p>
            <a:r>
              <a:rPr kumimoji="1" lang="en-US" altLang="ja-JP" sz="2400" dirty="0" smtClean="0"/>
              <a:t>3,</a:t>
            </a:r>
            <a:r>
              <a:rPr kumimoji="1" lang="ja-JP" altLang="en-US" sz="2400" dirty="0" smtClean="0"/>
              <a:t>長野久義</a:t>
            </a:r>
            <a:r>
              <a:rPr kumimoji="1" lang="en-US" altLang="ja-JP" sz="2400" dirty="0" smtClean="0"/>
              <a:t>(</a:t>
            </a:r>
            <a:r>
              <a:rPr lang="ja-JP" altLang="en-US" sz="2400" dirty="0" smtClean="0"/>
              <a:t>巨人</a:t>
            </a:r>
            <a:r>
              <a:rPr kumimoji="1" lang="en-US" altLang="ja-JP" sz="2400" dirty="0" smtClean="0"/>
              <a:t>)</a:t>
            </a:r>
          </a:p>
          <a:p>
            <a:r>
              <a:rPr lang="en-US" altLang="ja-JP" sz="2400" dirty="0" smtClean="0"/>
              <a:t>4,</a:t>
            </a:r>
            <a:r>
              <a:rPr lang="ja-JP" altLang="en-US" sz="2400" dirty="0" smtClean="0"/>
              <a:t>陽ダイカン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日本ハム</a:t>
            </a:r>
            <a:r>
              <a:rPr lang="en-US" altLang="ja-JP" sz="2400" dirty="0" smtClean="0"/>
              <a:t>)</a:t>
            </a:r>
          </a:p>
          <a:p>
            <a:r>
              <a:rPr kumimoji="1" lang="en-US" altLang="ja-JP" sz="2400" dirty="0" smtClean="0"/>
              <a:t>5,</a:t>
            </a:r>
            <a:r>
              <a:rPr kumimoji="1" lang="ja-JP" altLang="en-US" sz="2400" dirty="0" smtClean="0"/>
              <a:t>内川聖一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ソフトバンクホークス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0303" y="1061704"/>
            <a:ext cx="143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固有ベクトル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819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64694" y="451067"/>
            <a:ext cx="22365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第二主成分</a:t>
            </a:r>
            <a:endParaRPr kumimoji="1" lang="ja-JP" altLang="en-US" sz="32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219718"/>
              </p:ext>
            </p:extLst>
          </p:nvPr>
        </p:nvGraphicFramePr>
        <p:xfrm>
          <a:off x="166176" y="1732284"/>
          <a:ext cx="8771590" cy="91440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172674"/>
                <a:gridCol w="1266486"/>
                <a:gridCol w="1266486"/>
                <a:gridCol w="1266486"/>
                <a:gridCol w="1266486"/>
                <a:gridCol w="1266486"/>
                <a:gridCol w="1266486"/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 dirty="0">
                          <a:effectLst/>
                        </a:rPr>
                        <a:t>試合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打数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得点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安打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本塁打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塁打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打点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>
                          <a:effectLst/>
                        </a:rPr>
                        <a:t>-0.110935949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>
                          <a:effectLst/>
                        </a:rPr>
                        <a:t>-0.463545487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>
                          <a:effectLst/>
                        </a:rPr>
                        <a:t>0.084163355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>
                          <a:effectLst/>
                        </a:rPr>
                        <a:t>0.031459438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0.217157659</a:t>
                      </a:r>
                      <a:endParaRPr lang="en-US" altLang="ja-JP" sz="14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0.670164661</a:t>
                      </a:r>
                      <a:endParaRPr lang="en-US" altLang="ja-JP" sz="14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0.409274314</a:t>
                      </a:r>
                      <a:endParaRPr lang="en-US" altLang="ja-JP" sz="14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 dirty="0">
                          <a:effectLst/>
                        </a:rPr>
                        <a:t>盗塁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犠打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犠飛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四球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死球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三振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併殺打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 dirty="0">
                          <a:effectLst/>
                        </a:rPr>
                        <a:t>-0.095469326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>
                          <a:effectLst/>
                        </a:rPr>
                        <a:t>-0.181036808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>
                          <a:effectLst/>
                        </a:rPr>
                        <a:t>0.003938246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0.181764672</a:t>
                      </a:r>
                      <a:endParaRPr lang="en-US" altLang="ja-JP" sz="14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>
                          <a:effectLst/>
                        </a:rPr>
                        <a:t>0.001502956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0.159477803</a:t>
                      </a:r>
                      <a:endParaRPr lang="en-US" altLang="ja-JP" sz="14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 dirty="0">
                          <a:effectLst/>
                        </a:rPr>
                        <a:t>0.024165917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1412475" y="3003157"/>
            <a:ext cx="5623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 smtClean="0"/>
              <a:t>本塁打・長打の多い長距離ヒッターの指標</a:t>
            </a:r>
            <a:endParaRPr lang="en-US" altLang="ja-JP" sz="2400" dirty="0" smtClean="0"/>
          </a:p>
          <a:p>
            <a:pPr algn="ctr"/>
            <a:r>
              <a:rPr kumimoji="1" lang="en-US" altLang="ja-JP" sz="2400" dirty="0" smtClean="0"/>
              <a:t>(</a:t>
            </a:r>
            <a:r>
              <a:rPr lang="en-US" altLang="ja-JP" sz="2400" dirty="0" smtClean="0"/>
              <a:t>3,4,5</a:t>
            </a:r>
            <a:r>
              <a:rPr lang="ja-JP" altLang="en-US" sz="2400" dirty="0" smtClean="0"/>
              <a:t>番バッター</a:t>
            </a:r>
            <a:r>
              <a:rPr kumimoji="1" lang="ja-JP" altLang="en-US" sz="2400" dirty="0" smtClean="0"/>
              <a:t>、ロマン砲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7393" y="1258240"/>
            <a:ext cx="143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固有ベクトル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21387" y="4225785"/>
            <a:ext cx="32358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1,</a:t>
            </a:r>
            <a:r>
              <a:rPr kumimoji="1" lang="ja-JP" altLang="en-US" sz="2400" dirty="0" smtClean="0"/>
              <a:t>バレンティン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ヤクルト</a:t>
            </a:r>
            <a:r>
              <a:rPr kumimoji="1" lang="en-US" altLang="ja-JP" sz="2400" dirty="0" smtClean="0"/>
              <a:t>)</a:t>
            </a:r>
          </a:p>
          <a:p>
            <a:r>
              <a:rPr lang="en-US" altLang="ja-JP" sz="2400" dirty="0" smtClean="0"/>
              <a:t>2,</a:t>
            </a:r>
            <a:r>
              <a:rPr lang="ja-JP" altLang="en-US" sz="2400" dirty="0" smtClean="0"/>
              <a:t>ブランコ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横浜</a:t>
            </a:r>
            <a:r>
              <a:rPr lang="en-US" altLang="ja-JP" sz="2400" dirty="0" smtClean="0"/>
              <a:t>)</a:t>
            </a:r>
          </a:p>
          <a:p>
            <a:r>
              <a:rPr kumimoji="1" lang="en-US" altLang="ja-JP" sz="2400" dirty="0" smtClean="0"/>
              <a:t>3,</a:t>
            </a:r>
            <a:r>
              <a:rPr kumimoji="1" lang="ja-JP" altLang="en-US" sz="2400" dirty="0" smtClean="0"/>
              <a:t>阿部慎之助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巨人</a:t>
            </a:r>
            <a:r>
              <a:rPr kumimoji="1" lang="en-US" altLang="ja-JP" sz="2400" dirty="0" smtClean="0"/>
              <a:t>)</a:t>
            </a:r>
          </a:p>
          <a:p>
            <a:r>
              <a:rPr lang="en-US" altLang="ja-JP" sz="2400" dirty="0" smtClean="0"/>
              <a:t>4,</a:t>
            </a:r>
            <a:r>
              <a:rPr lang="ja-JP" altLang="en-US" sz="2400" dirty="0" smtClean="0"/>
              <a:t>梶谷隆幸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横浜</a:t>
            </a:r>
            <a:r>
              <a:rPr lang="en-US" altLang="ja-JP" sz="2400" dirty="0" smtClean="0"/>
              <a:t>)</a:t>
            </a:r>
          </a:p>
          <a:p>
            <a:r>
              <a:rPr kumimoji="1" lang="en-US" altLang="ja-JP" sz="2400" dirty="0" smtClean="0"/>
              <a:t>5,</a:t>
            </a:r>
            <a:r>
              <a:rPr kumimoji="1" lang="ja-JP" altLang="en-US" sz="2400" dirty="0" smtClean="0"/>
              <a:t>浅村栄斗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西武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089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64694" y="451067"/>
            <a:ext cx="22365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第三主成分</a:t>
            </a:r>
            <a:endParaRPr kumimoji="1" lang="ja-JP" altLang="en-US" sz="32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361130"/>
              </p:ext>
            </p:extLst>
          </p:nvPr>
        </p:nvGraphicFramePr>
        <p:xfrm>
          <a:off x="664694" y="1792398"/>
          <a:ext cx="7849484" cy="1092058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049396"/>
                <a:gridCol w="1133348"/>
                <a:gridCol w="1133348"/>
                <a:gridCol w="1133348"/>
                <a:gridCol w="1133348"/>
                <a:gridCol w="1133348"/>
                <a:gridCol w="1133348"/>
              </a:tblGrid>
              <a:tr h="27073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試合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 dirty="0">
                          <a:effectLst/>
                        </a:rPr>
                        <a:t>打数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得点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安打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本塁打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塁打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打点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2737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>
                          <a:effectLst/>
                        </a:rPr>
                        <a:t>-0.026921739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>
                          <a:effectLst/>
                        </a:rPr>
                        <a:t>-0.019842196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>
                          <a:effectLst/>
                        </a:rPr>
                        <a:t>-0.034448385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0.274848969</a:t>
                      </a:r>
                      <a:endParaRPr lang="en-US" altLang="ja-JP" sz="14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 dirty="0">
                          <a:effectLst/>
                        </a:rPr>
                        <a:t>-0.031424301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0.226509497</a:t>
                      </a:r>
                      <a:endParaRPr lang="en-US" altLang="ja-JP" sz="14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>
                          <a:effectLst/>
                        </a:rPr>
                        <a:t>0.00260171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27377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盗塁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犠打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犠飛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四球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死球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三振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併殺打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2737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>
                          <a:effectLst/>
                        </a:rPr>
                        <a:t>-0.056389469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>
                          <a:effectLst/>
                        </a:rPr>
                        <a:t>-0.056075039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>
                          <a:effectLst/>
                        </a:rPr>
                        <a:t>0.009554091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>
                          <a:effectLst/>
                        </a:rPr>
                        <a:t>-0.196661613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>
                          <a:effectLst/>
                        </a:rPr>
                        <a:t>-0.0047154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-0.907363679</a:t>
                      </a:r>
                      <a:endParaRPr lang="en-US" altLang="ja-JP" sz="14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u="none" strike="noStrike" dirty="0">
                          <a:effectLst/>
                        </a:rPr>
                        <a:t>0.03781162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1056389" y="1270110"/>
            <a:ext cx="143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固有ベクトル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65301" y="3172052"/>
            <a:ext cx="4210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三振が少なくヒットが多い</a:t>
            </a:r>
            <a:endParaRPr kumimoji="1" lang="en-US" altLang="ja-JP" sz="2400" dirty="0" smtClean="0"/>
          </a:p>
          <a:p>
            <a:r>
              <a:rPr lang="en-US" altLang="ja-JP" sz="2400" dirty="0" smtClean="0"/>
              <a:t>(</a:t>
            </a:r>
            <a:r>
              <a:rPr lang="ja-JP" altLang="en-US" sz="2400" dirty="0" smtClean="0"/>
              <a:t>アベレージ</a:t>
            </a:r>
            <a:r>
              <a:rPr kumimoji="1" lang="ja-JP" altLang="en-US" sz="2400" dirty="0" smtClean="0"/>
              <a:t>ヒッター</a:t>
            </a:r>
            <a:r>
              <a:rPr kumimoji="1" lang="ja-JP" altLang="en-US" sz="2400" dirty="0" smtClean="0"/>
              <a:t>、ヒットマン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02320" y="4212557"/>
            <a:ext cx="33512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1,</a:t>
            </a:r>
            <a:r>
              <a:rPr kumimoji="1" lang="ja-JP" altLang="en-US" sz="2400" dirty="0" smtClean="0"/>
              <a:t>内川聖一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ソフトバンク</a:t>
            </a:r>
            <a:r>
              <a:rPr kumimoji="1" lang="en-US" altLang="ja-JP" sz="2400" dirty="0" smtClean="0"/>
              <a:t>)</a:t>
            </a:r>
          </a:p>
          <a:p>
            <a:r>
              <a:rPr lang="en-US" altLang="ja-JP" sz="2400" dirty="0" smtClean="0"/>
              <a:t>2,</a:t>
            </a:r>
            <a:r>
              <a:rPr lang="ja-JP" altLang="en-US" sz="2400" dirty="0" smtClean="0"/>
              <a:t>今江敏晃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ロッテ</a:t>
            </a:r>
            <a:r>
              <a:rPr lang="en-US" altLang="ja-JP" sz="2400" dirty="0" smtClean="0"/>
              <a:t>)</a:t>
            </a:r>
          </a:p>
          <a:p>
            <a:r>
              <a:rPr kumimoji="1" lang="en-US" altLang="ja-JP" sz="2400" dirty="0" smtClean="0"/>
              <a:t>3,</a:t>
            </a:r>
            <a:r>
              <a:rPr kumimoji="1" lang="ja-JP" altLang="en-US" sz="2400" dirty="0" smtClean="0"/>
              <a:t>銀次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楽天</a:t>
            </a:r>
            <a:r>
              <a:rPr kumimoji="1" lang="en-US" altLang="ja-JP" sz="2400" dirty="0" smtClean="0"/>
              <a:t>)</a:t>
            </a:r>
          </a:p>
          <a:p>
            <a:r>
              <a:rPr lang="en-US" altLang="ja-JP" sz="2400" dirty="0" smtClean="0"/>
              <a:t>4,</a:t>
            </a:r>
            <a:r>
              <a:rPr lang="ja-JP" altLang="en-US" sz="2400" dirty="0" smtClean="0"/>
              <a:t>ロペス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巨人</a:t>
            </a:r>
            <a:r>
              <a:rPr lang="en-US" altLang="ja-JP" sz="2400" dirty="0" smtClean="0"/>
              <a:t>)</a:t>
            </a:r>
          </a:p>
          <a:p>
            <a:r>
              <a:rPr kumimoji="1" lang="en-US" altLang="ja-JP" sz="2400" dirty="0" smtClean="0"/>
              <a:t>5,</a:t>
            </a:r>
            <a:r>
              <a:rPr kumimoji="1" lang="ja-JP" altLang="en-US" sz="2400" dirty="0" smtClean="0"/>
              <a:t>マートン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阪神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976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477" y="510418"/>
            <a:ext cx="12666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まとめ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27302" y="1626215"/>
            <a:ext cx="82612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・２０１３年度のプロ野球選手の野手データを</a:t>
            </a:r>
            <a:r>
              <a:rPr kumimoji="1" lang="en-US" altLang="ja-JP" sz="2400" dirty="0" smtClean="0"/>
              <a:t>PCA</a:t>
            </a:r>
            <a:r>
              <a:rPr kumimoji="1" lang="ja-JP" altLang="en-US" sz="2400" dirty="0" smtClean="0"/>
              <a:t>を利用することで次元削減を行った。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endParaRPr kumimoji="1" lang="en-US" altLang="ja-JP" sz="2400" dirty="0" smtClean="0"/>
          </a:p>
          <a:p>
            <a:r>
              <a:rPr kumimoji="1" lang="ja-JP" altLang="en-US" sz="2400" dirty="0" smtClean="0"/>
              <a:t>・第一主成分</a:t>
            </a:r>
            <a:r>
              <a:rPr kumimoji="1" lang="en-US" altLang="ja-JP" sz="2400" dirty="0" smtClean="0"/>
              <a:t>~</a:t>
            </a:r>
            <a:r>
              <a:rPr kumimoji="1" lang="ja-JP" altLang="en-US" sz="2400" dirty="0" smtClean="0"/>
              <a:t>第三主成分に投影することで新しい指標を見つけることができた</a:t>
            </a:r>
            <a:endParaRPr kumimoji="1" lang="en-US" altLang="ja-JP" sz="2400" dirty="0" smtClean="0"/>
          </a:p>
          <a:p>
            <a:pPr marL="742950" lvl="1" indent="-285750">
              <a:buFont typeface="Wingdings" charset="2"/>
              <a:buChar char="ü"/>
            </a:pPr>
            <a:endParaRPr lang="en-US" altLang="ja-JP" sz="2400" dirty="0" smtClean="0"/>
          </a:p>
          <a:p>
            <a:pPr marL="742950" lvl="1" indent="-285750">
              <a:buFont typeface="Wingdings" charset="2"/>
              <a:buChar char="ü"/>
            </a:pPr>
            <a:r>
              <a:rPr lang="en-US" altLang="ja-JP" sz="2400" dirty="0"/>
              <a:t>	</a:t>
            </a:r>
            <a:r>
              <a:rPr lang="ja-JP" altLang="en-US" sz="2400" dirty="0" smtClean="0"/>
              <a:t>より多く試合に出て打席に立ち、安打を放っているか</a:t>
            </a:r>
            <a:endParaRPr lang="en-US" altLang="ja-JP" sz="2400" dirty="0" smtClean="0"/>
          </a:p>
          <a:p>
            <a:pPr marL="742950" lvl="1" indent="-285750">
              <a:buFont typeface="Wingdings" charset="2"/>
              <a:buChar char="ü"/>
            </a:pPr>
            <a:r>
              <a:rPr kumimoji="1" lang="ja-JP" altLang="ja-JP" sz="2400" dirty="0"/>
              <a:t>　</a:t>
            </a:r>
            <a:r>
              <a:rPr lang="ja-JP" altLang="en-US" sz="2400" dirty="0" smtClean="0"/>
              <a:t>中核打者であるか</a:t>
            </a:r>
            <a:endParaRPr lang="en-US" altLang="ja-JP" sz="2400" dirty="0" smtClean="0"/>
          </a:p>
          <a:p>
            <a:pPr marL="742950" lvl="1" indent="-285750">
              <a:buFont typeface="Wingdings" charset="2"/>
              <a:buChar char="ü"/>
            </a:pPr>
            <a:r>
              <a:rPr kumimoji="1" lang="ja-JP" altLang="ja-JP" sz="2400" dirty="0"/>
              <a:t>　</a:t>
            </a:r>
            <a:r>
              <a:rPr lang="ja-JP" altLang="en-US" sz="2400" dirty="0" smtClean="0"/>
              <a:t>リーディングヒッターであるか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3603093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496</Words>
  <Application>Microsoft Macintosh PowerPoint</Application>
  <PresentationFormat>画面に合わせる (4:3)</PresentationFormat>
  <Paragraphs>167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ホワイト</vt:lpstr>
      <vt:lpstr>PCAを用いた、プロ野球選手 成績データの次元削減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PCAを用いた、プロ野球選手 成績データの次元削減</dc:title>
  <dc:creator>Takafumi Tsukamoto</dc:creator>
  <cp:lastModifiedBy>Takafumi Tsukamoto</cp:lastModifiedBy>
  <cp:revision>9</cp:revision>
  <dcterms:created xsi:type="dcterms:W3CDTF">2014-07-31T17:12:15Z</dcterms:created>
  <dcterms:modified xsi:type="dcterms:W3CDTF">2014-07-31T19:16:07Z</dcterms:modified>
</cp:coreProperties>
</file>