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9" d="100"/>
          <a:sy n="19" d="100"/>
        </p:scale>
        <p:origin x="2107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F363-8BBE-4106-8513-A8CCD4D8386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DECB-5C29-4878-84BB-EB3D7D979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96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F363-8BBE-4106-8513-A8CCD4D8386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DECB-5C29-4878-84BB-EB3D7D979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91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F363-8BBE-4106-8513-A8CCD4D8386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DECB-5C29-4878-84BB-EB3D7D979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80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F363-8BBE-4106-8513-A8CCD4D8386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DECB-5C29-4878-84BB-EB3D7D979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95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F363-8BBE-4106-8513-A8CCD4D8386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DECB-5C29-4878-84BB-EB3D7D979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69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F363-8BBE-4106-8513-A8CCD4D8386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DECB-5C29-4878-84BB-EB3D7D979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25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F363-8BBE-4106-8513-A8CCD4D8386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DECB-5C29-4878-84BB-EB3D7D979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24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F363-8BBE-4106-8513-A8CCD4D8386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DECB-5C29-4878-84BB-EB3D7D979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09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F363-8BBE-4106-8513-A8CCD4D8386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DECB-5C29-4878-84BB-EB3D7D979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76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F363-8BBE-4106-8513-A8CCD4D8386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DECB-5C29-4878-84BB-EB3D7D979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50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F363-8BBE-4106-8513-A8CCD4D8386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DECB-5C29-4878-84BB-EB3D7D979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60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AF363-8BBE-4106-8513-A8CCD4D8386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FDECB-5C29-4878-84BB-EB3D7D979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18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1946EC-B0A4-41D8-96A8-F9C01C35E6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" t="4356" r="1275" b="5364"/>
          <a:stretch/>
        </p:blipFill>
        <p:spPr>
          <a:xfrm>
            <a:off x="2206978" y="1157111"/>
            <a:ext cx="4470400" cy="1643161"/>
          </a:xfrm>
          <a:prstGeom prst="rect">
            <a:avLst/>
          </a:prstGeom>
          <a:ln>
            <a:noFill/>
          </a:ln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F69B3024-D55E-457C-B236-A8F4831E5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186425"/>
              </p:ext>
            </p:extLst>
          </p:nvPr>
        </p:nvGraphicFramePr>
        <p:xfrm>
          <a:off x="673894" y="6328355"/>
          <a:ext cx="8698706" cy="717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9353">
                  <a:extLst>
                    <a:ext uri="{9D8B030D-6E8A-4147-A177-3AD203B41FA5}">
                      <a16:colId xmlns:a16="http://schemas.microsoft.com/office/drawing/2014/main" val="547085418"/>
                    </a:ext>
                  </a:extLst>
                </a:gridCol>
                <a:gridCol w="4349353">
                  <a:extLst>
                    <a:ext uri="{9D8B030D-6E8A-4147-A177-3AD203B41FA5}">
                      <a16:colId xmlns:a16="http://schemas.microsoft.com/office/drawing/2014/main" val="1430574650"/>
                    </a:ext>
                  </a:extLst>
                </a:gridCol>
              </a:tblGrid>
              <a:tr h="1173824">
                <a:tc>
                  <a:txBody>
                    <a:bodyPr/>
                    <a:lstStyle/>
                    <a:p>
                      <a:r>
                        <a:rPr lang="en-US" sz="36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Himanshi Singhal</a:t>
                      </a:r>
                      <a:endParaRPr lang="en-IN" sz="36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-PGDM RBA</a:t>
                      </a:r>
                      <a:endParaRPr kumimoji="0" lang="en-IN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349474"/>
                  </a:ext>
                </a:extLst>
              </a:tr>
              <a:tr h="1228720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Arik Biswas</a:t>
                      </a:r>
                      <a:endParaRPr kumimoji="0" lang="en-IN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-PGDM RBA</a:t>
                      </a:r>
                      <a:endParaRPr kumimoji="0" lang="en-IN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816273"/>
                  </a:ext>
                </a:extLst>
              </a:tr>
              <a:tr h="1173824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Prashant Pujari</a:t>
                      </a:r>
                      <a:endParaRPr kumimoji="0" lang="en-IN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-PGDM RBA</a:t>
                      </a:r>
                      <a:endParaRPr kumimoji="0" lang="en-IN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157626"/>
                  </a:ext>
                </a:extLst>
              </a:tr>
              <a:tr h="1173824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Tanmoy Biswas</a:t>
                      </a:r>
                      <a:endParaRPr kumimoji="0" lang="en-IN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-PGDM EBIZ</a:t>
                      </a:r>
                      <a:endParaRPr kumimoji="0" lang="en-IN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979502"/>
                  </a:ext>
                </a:extLst>
              </a:tr>
              <a:tr h="1173824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Sarvesh Ghadge</a:t>
                      </a:r>
                      <a:endParaRPr kumimoji="0" lang="en-IN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-PGDM CORE</a:t>
                      </a:r>
                      <a:endParaRPr kumimoji="0" lang="en-IN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811480"/>
                  </a:ext>
                </a:extLst>
              </a:tr>
              <a:tr h="1173824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Anjali More</a:t>
                      </a:r>
                      <a:endParaRPr kumimoji="0" lang="en-IN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-PGDM RBA</a:t>
                      </a:r>
                      <a:endParaRPr kumimoji="0" lang="en-IN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6907579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02E4948A-583A-4795-9CA4-D7DA7B0A2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48" y="26105105"/>
            <a:ext cx="4574462" cy="5018667"/>
          </a:xfrm>
          <a:prstGeom prst="flowChartConnector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E626575-50ED-46D3-A545-E7CDE73EF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3" y="20410876"/>
            <a:ext cx="4034681" cy="4431030"/>
          </a:xfrm>
          <a:prstGeom prst="flowChartConnector">
            <a:avLst/>
          </a:prstGeom>
          <a:ln w="76200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9DBD98D-92B4-49B2-92F9-2EF269382CCE}"/>
              </a:ext>
            </a:extLst>
          </p:cNvPr>
          <p:cNvSpPr txBox="1"/>
          <p:nvPr/>
        </p:nvSpPr>
        <p:spPr>
          <a:xfrm>
            <a:off x="1008132" y="3675995"/>
            <a:ext cx="10146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 </a:t>
            </a:r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-  Amigos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BAFF45-8E60-41A8-820E-94A28409D763}"/>
              </a:ext>
            </a:extLst>
          </p:cNvPr>
          <p:cNvSpPr txBox="1"/>
          <p:nvPr/>
        </p:nvSpPr>
        <p:spPr>
          <a:xfrm>
            <a:off x="10665412" y="2092386"/>
            <a:ext cx="18122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Track Name – Analytics using Python (Track B)</a:t>
            </a:r>
            <a:endParaRPr lang="en-IN" sz="4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AF78F-84AC-4F29-8FDA-AD3D96EBF49C}"/>
              </a:ext>
            </a:extLst>
          </p:cNvPr>
          <p:cNvSpPr txBox="1"/>
          <p:nvPr/>
        </p:nvSpPr>
        <p:spPr>
          <a:xfrm>
            <a:off x="10585516" y="3338796"/>
            <a:ext cx="18681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Analyzing Restaurants in Bengaluru using Zomato data</a:t>
            </a:r>
            <a:endParaRPr lang="en-IN" sz="6000" b="1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E834E93-8D54-4EDB-A033-908B0CEB4BE7}"/>
              </a:ext>
            </a:extLst>
          </p:cNvPr>
          <p:cNvGrpSpPr/>
          <p:nvPr/>
        </p:nvGrpSpPr>
        <p:grpSpPr>
          <a:xfrm>
            <a:off x="10665412" y="5705157"/>
            <a:ext cx="7612912" cy="6377709"/>
            <a:chOff x="10632559" y="4595091"/>
            <a:chExt cx="7612912" cy="637770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8D4297E-86A3-419B-8FD9-8C4C78A7638C}"/>
                </a:ext>
              </a:extLst>
            </p:cNvPr>
            <p:cNvSpPr/>
            <p:nvPr/>
          </p:nvSpPr>
          <p:spPr>
            <a:xfrm>
              <a:off x="10632559" y="4595091"/>
              <a:ext cx="7612912" cy="637770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F975AD-304C-4246-BC6E-0C3572747586}"/>
                </a:ext>
              </a:extLst>
            </p:cNvPr>
            <p:cNvSpPr txBox="1"/>
            <p:nvPr/>
          </p:nvSpPr>
          <p:spPr>
            <a:xfrm>
              <a:off x="11334307" y="5179866"/>
              <a:ext cx="61030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u="sng" dirty="0"/>
                <a:t>Problem Statement</a:t>
              </a:r>
              <a:endParaRPr lang="en-IN" sz="3200" b="1" u="sng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84C1C93-0695-4F33-B006-C90D531ADAEE}"/>
                </a:ext>
              </a:extLst>
            </p:cNvPr>
            <p:cNvSpPr txBox="1"/>
            <p:nvPr/>
          </p:nvSpPr>
          <p:spPr>
            <a:xfrm>
              <a:off x="11057860" y="6124353"/>
              <a:ext cx="6762307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2800" dirty="0"/>
                <a:t>Visualizing the online order facility.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2800" dirty="0"/>
                <a:t>Analyzing the online order vs no online order facility in terms of rating.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2800" dirty="0"/>
                <a:t>Analyzing the table booking facility vs no table booking facility in terms of rating.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2800" dirty="0"/>
                <a:t>Analyzing the online order facility (location-wise)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2800" dirty="0"/>
                <a:t>Analyzing number of votes (location-wise)</a:t>
              </a: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B5ACD8CF-B7DB-4998-A88E-F16AA8FDCB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010" y="17557948"/>
            <a:ext cx="4034681" cy="4205926"/>
          </a:xfrm>
          <a:prstGeom prst="flowChartConnector">
            <a:avLst/>
          </a:prstGeom>
          <a:ln w="76200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5AB128F-1415-426E-B84B-548833222B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4" y="14824355"/>
            <a:ext cx="3865926" cy="4205926"/>
          </a:xfrm>
          <a:prstGeom prst="flowChartConnector">
            <a:avLst/>
          </a:prstGeom>
          <a:ln w="76200"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BF86991-EFBD-49E9-894C-875EAD9D75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038" y="23441730"/>
            <a:ext cx="4098110" cy="4431030"/>
          </a:xfrm>
          <a:prstGeom prst="flowChartConnector">
            <a:avLst/>
          </a:prstGeom>
          <a:ln w="76200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E50E3E4-479F-47D3-B285-9A509325F4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537" y="29550616"/>
            <a:ext cx="4579620" cy="4549140"/>
          </a:xfrm>
          <a:prstGeom prst="flowChartConnector">
            <a:avLst/>
          </a:prstGeom>
          <a:ln w="76200">
            <a:solidFill>
              <a:schemeClr val="tx1"/>
            </a:solidFill>
          </a:ln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D1D4139B-D07F-4E26-89DB-7E789A12AED7}"/>
              </a:ext>
            </a:extLst>
          </p:cNvPr>
          <p:cNvGrpSpPr/>
          <p:nvPr/>
        </p:nvGrpSpPr>
        <p:grpSpPr>
          <a:xfrm>
            <a:off x="19773900" y="5709091"/>
            <a:ext cx="9277350" cy="6377709"/>
            <a:chOff x="19926300" y="4595091"/>
            <a:chExt cx="9277350" cy="637770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F84E42E-D60C-4CF7-ABCD-2BC4291E1858}"/>
                </a:ext>
              </a:extLst>
            </p:cNvPr>
            <p:cNvSpPr/>
            <p:nvPr/>
          </p:nvSpPr>
          <p:spPr>
            <a:xfrm>
              <a:off x="19926300" y="4595091"/>
              <a:ext cx="9277350" cy="63777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7F39864-6816-451F-B7AA-4C5BCC98AE8A}"/>
                </a:ext>
              </a:extLst>
            </p:cNvPr>
            <p:cNvSpPr txBox="1"/>
            <p:nvPr/>
          </p:nvSpPr>
          <p:spPr>
            <a:xfrm>
              <a:off x="20193000" y="5179866"/>
              <a:ext cx="8191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u="sng" dirty="0"/>
                <a:t>Secondary Research </a:t>
              </a:r>
              <a:endParaRPr lang="en-IN" sz="3200" b="1" u="sng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CF97E56-2AB2-4691-9344-B1EBC8219155}"/>
                </a:ext>
              </a:extLst>
            </p:cNvPr>
            <p:cNvSpPr txBox="1"/>
            <p:nvPr/>
          </p:nvSpPr>
          <p:spPr>
            <a:xfrm>
              <a:off x="20440650" y="6328355"/>
              <a:ext cx="79438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Research and analysis of existing Zomato data to study the restaurants, their offerings and the food culture preferred in Bengaluru.</a:t>
              </a:r>
              <a:endParaRPr lang="en-IN" sz="3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E8F586D-D535-465F-A6A5-EC5F510A0A70}"/>
              </a:ext>
            </a:extLst>
          </p:cNvPr>
          <p:cNvGrpSpPr/>
          <p:nvPr/>
        </p:nvGrpSpPr>
        <p:grpSpPr>
          <a:xfrm>
            <a:off x="10665412" y="32346648"/>
            <a:ext cx="18521775" cy="8132341"/>
            <a:chOff x="10681875" y="34120559"/>
            <a:chExt cx="18521775" cy="813234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7968911-B454-4AC4-893F-50AF7C8DCEAC}"/>
                </a:ext>
              </a:extLst>
            </p:cNvPr>
            <p:cNvSpPr/>
            <p:nvPr/>
          </p:nvSpPr>
          <p:spPr>
            <a:xfrm>
              <a:off x="10681875" y="34120559"/>
              <a:ext cx="18521775" cy="81323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5DC074D-E312-48F5-9A7D-8935C91D8EA4}"/>
                </a:ext>
              </a:extLst>
            </p:cNvPr>
            <p:cNvSpPr txBox="1"/>
            <p:nvPr/>
          </p:nvSpPr>
          <p:spPr>
            <a:xfrm>
              <a:off x="14563725" y="34556700"/>
              <a:ext cx="117538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/>
                <a:t>Way Ahead ?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2673FA8-5F58-41E2-A6DB-68B2D072ACDF}"/>
                </a:ext>
              </a:extLst>
            </p:cNvPr>
            <p:cNvSpPr txBox="1"/>
            <p:nvPr/>
          </p:nvSpPr>
          <p:spPr>
            <a:xfrm>
              <a:off x="11982450" y="35775900"/>
              <a:ext cx="17221200" cy="5509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The data gives an in-depth analysis  of  the food culture of the people in a particular locality. The taste of a locality can be found out by their ordering pattern and the type of restaurant it houses</a:t>
              </a:r>
              <a:r>
                <a:rPr lang="en-US" dirty="0"/>
                <a:t>.</a:t>
              </a:r>
            </a:p>
            <a:p>
              <a:endParaRPr lang="en-US" sz="3200" dirty="0"/>
            </a:p>
            <a:p>
              <a:r>
                <a:rPr lang="en-US" sz="3200" dirty="0"/>
                <a:t>The data can  be used to find out the popular food, type of people, residency area </a:t>
              </a:r>
              <a:r>
                <a:rPr lang="en-US" sz="3200" dirty="0" err="1"/>
                <a:t>etc</a:t>
              </a:r>
              <a:r>
                <a:rPr lang="en-US" sz="3200" dirty="0"/>
                <a:t> to help new restaurants take better data driven decisions.</a:t>
              </a:r>
            </a:p>
            <a:p>
              <a:endParaRPr lang="en-US" sz="3200" dirty="0"/>
            </a:p>
            <a:p>
              <a:r>
                <a:rPr lang="en-US" sz="3200" dirty="0"/>
                <a:t>After going through the data restaurants can understand the </a:t>
              </a:r>
              <a:r>
                <a:rPr lang="en-US" sz="3200" dirty="0" err="1"/>
                <a:t>behavioural</a:t>
              </a:r>
              <a:r>
                <a:rPr lang="en-US" sz="3200" dirty="0"/>
                <a:t> and eating patterns  of their target customers and take the necessary steps to grow in that direction accordingly.</a:t>
              </a:r>
            </a:p>
            <a:p>
              <a:endParaRPr lang="en-US" sz="3200" dirty="0"/>
            </a:p>
            <a:p>
              <a:r>
                <a:rPr lang="en-US" sz="3200" dirty="0"/>
                <a:t>Restaurants can modify their menus according to the liking of the people in that particular locality and make profits.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219CAB7-0FDC-451D-A837-CB2192CD90CF}"/>
              </a:ext>
            </a:extLst>
          </p:cNvPr>
          <p:cNvGrpSpPr/>
          <p:nvPr/>
        </p:nvGrpSpPr>
        <p:grpSpPr>
          <a:xfrm>
            <a:off x="10666000" y="13421187"/>
            <a:ext cx="7612912" cy="7561004"/>
            <a:chOff x="10681875" y="12187535"/>
            <a:chExt cx="7612912" cy="756100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1738D3C-5113-4B2D-8DCA-C97CB48E70F9}"/>
                </a:ext>
              </a:extLst>
            </p:cNvPr>
            <p:cNvSpPr/>
            <p:nvPr/>
          </p:nvSpPr>
          <p:spPr>
            <a:xfrm>
              <a:off x="10681875" y="12187535"/>
              <a:ext cx="7612912" cy="7301043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A3A2AE6-3C66-4663-A644-A0AA98091FC0}"/>
                </a:ext>
              </a:extLst>
            </p:cNvPr>
            <p:cNvSpPr txBox="1"/>
            <p:nvPr/>
          </p:nvSpPr>
          <p:spPr>
            <a:xfrm>
              <a:off x="11972925" y="12502062"/>
              <a:ext cx="5181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u="sng" dirty="0"/>
                <a:t>Insights</a:t>
              </a:r>
              <a:r>
                <a:rPr lang="en-US" dirty="0"/>
                <a:t> </a:t>
              </a:r>
              <a:endParaRPr lang="en-IN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BF2B45D-DAED-47D5-BB06-BE401079A7AC}"/>
                </a:ext>
              </a:extLst>
            </p:cNvPr>
            <p:cNvSpPr txBox="1"/>
            <p:nvPr/>
          </p:nvSpPr>
          <p:spPr>
            <a:xfrm>
              <a:off x="11334307" y="13500675"/>
              <a:ext cx="6103088" cy="6247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Most of the people prefer online ordering facility instead of  physically dining-in the restaurants.</a:t>
              </a:r>
            </a:p>
            <a:p>
              <a:endParaRPr lang="en-US" sz="2800" dirty="0"/>
            </a:p>
            <a:p>
              <a:r>
                <a:rPr lang="en-US" sz="2800" dirty="0"/>
                <a:t>The top rated restaurants have variety of Cuisines available.</a:t>
              </a:r>
            </a:p>
            <a:p>
              <a:endParaRPr lang="en-US" sz="2800" dirty="0"/>
            </a:p>
            <a:p>
              <a:r>
                <a:rPr lang="en-US" sz="2800" dirty="0"/>
                <a:t>Most of the restaurants offer online ordering facility.</a:t>
              </a:r>
            </a:p>
            <a:p>
              <a:endParaRPr lang="en-US" sz="2800" dirty="0"/>
            </a:p>
            <a:p>
              <a:r>
                <a:rPr lang="en-US" sz="2800" dirty="0"/>
                <a:t>Most of the ratings to a particular restaurant come from  locations like BTM and HSR.</a:t>
              </a:r>
            </a:p>
            <a:p>
              <a:endParaRPr lang="en-US" dirty="0"/>
            </a:p>
            <a:p>
              <a:endParaRPr lang="en-IN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8A6567A-7499-48D4-A164-D75BB5D1C01B}"/>
              </a:ext>
            </a:extLst>
          </p:cNvPr>
          <p:cNvGrpSpPr/>
          <p:nvPr/>
        </p:nvGrpSpPr>
        <p:grpSpPr>
          <a:xfrm>
            <a:off x="10529475" y="22209959"/>
            <a:ext cx="18521775" cy="8913813"/>
            <a:chOff x="10681875" y="22917150"/>
            <a:chExt cx="18521775" cy="891381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BA2D4D-3363-40CF-A537-08F4DC65F630}"/>
                </a:ext>
              </a:extLst>
            </p:cNvPr>
            <p:cNvSpPr/>
            <p:nvPr/>
          </p:nvSpPr>
          <p:spPr>
            <a:xfrm>
              <a:off x="10681875" y="22917150"/>
              <a:ext cx="18521775" cy="89138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96539CA-0BD8-4E38-B5F9-6781439BACDF}"/>
                </a:ext>
              </a:extLst>
            </p:cNvPr>
            <p:cNvSpPr txBox="1"/>
            <p:nvPr/>
          </p:nvSpPr>
          <p:spPr>
            <a:xfrm>
              <a:off x="15622529" y="23225591"/>
              <a:ext cx="94869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u="sng" dirty="0"/>
                <a:t>Solution</a:t>
              </a:r>
              <a:endParaRPr lang="en-IN" sz="5400" b="1" u="sng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BE229F7-C262-45E4-96E7-65B654E6412F}"/>
                </a:ext>
              </a:extLst>
            </p:cNvPr>
            <p:cNvSpPr txBox="1"/>
            <p:nvPr/>
          </p:nvSpPr>
          <p:spPr>
            <a:xfrm>
              <a:off x="12090460" y="24664723"/>
              <a:ext cx="1640205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We have analyzed the data and provided the statistics for the same which will help the restaurant owners to improve their business by changing their business strategies.</a:t>
              </a:r>
            </a:p>
            <a:p>
              <a:endParaRPr lang="en-US" sz="3600" dirty="0"/>
            </a:p>
            <a:p>
              <a:r>
                <a:rPr lang="en-US" sz="3600" dirty="0"/>
                <a:t>The restaurants can take an insight whether their customers prefer online food ordering or offline and then increase their focus on improving in that particular area.</a:t>
              </a:r>
            </a:p>
            <a:p>
              <a:endParaRPr lang="en-US" sz="3600" dirty="0"/>
            </a:p>
            <a:p>
              <a:r>
                <a:rPr lang="en-US" sz="3600" dirty="0"/>
                <a:t>By referring to the data the restaurants can analyze where most of the reviews for their restaurants are coming from and target those locations for increasing profitability.</a:t>
              </a:r>
              <a:endParaRPr lang="en-IN" sz="3600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99E9005-523C-4AE6-8B94-2EFC2F7E5B93}"/>
              </a:ext>
            </a:extLst>
          </p:cNvPr>
          <p:cNvGrpSpPr/>
          <p:nvPr/>
        </p:nvGrpSpPr>
        <p:grpSpPr>
          <a:xfrm>
            <a:off x="20040600" y="13424863"/>
            <a:ext cx="9010650" cy="7301043"/>
            <a:chOff x="20193000" y="12187535"/>
            <a:chExt cx="9010650" cy="730104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99B4356-0528-486F-A731-61B229BA77BE}"/>
                </a:ext>
              </a:extLst>
            </p:cNvPr>
            <p:cNvSpPr/>
            <p:nvPr/>
          </p:nvSpPr>
          <p:spPr>
            <a:xfrm>
              <a:off x="20193000" y="12187535"/>
              <a:ext cx="9010650" cy="73010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5386023-194F-44F5-9251-E3BA2EAA1903}"/>
                </a:ext>
              </a:extLst>
            </p:cNvPr>
            <p:cNvSpPr txBox="1"/>
            <p:nvPr/>
          </p:nvSpPr>
          <p:spPr>
            <a:xfrm>
              <a:off x="21987564" y="12644172"/>
              <a:ext cx="5219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u="sng" dirty="0"/>
                <a:t>Stakeholders</a:t>
              </a:r>
              <a:endParaRPr lang="en-IN" sz="3200" b="1" u="sng" dirty="0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0AE8631C-1E10-4B44-9CF2-B921027E3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721637" y="13967945"/>
              <a:ext cx="7953375" cy="4705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832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383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Dipti More</dc:creator>
  <cp:lastModifiedBy>Dipti More</cp:lastModifiedBy>
  <cp:revision>23</cp:revision>
  <dcterms:created xsi:type="dcterms:W3CDTF">2022-08-26T14:09:53Z</dcterms:created>
  <dcterms:modified xsi:type="dcterms:W3CDTF">2022-08-28T02:59:07Z</dcterms:modified>
</cp:coreProperties>
</file>