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0"/>
  </p:notesMasterIdLst>
  <p:sldIdLst>
    <p:sldId id="256" r:id="rId2"/>
    <p:sldId id="273" r:id="rId3"/>
    <p:sldId id="257" r:id="rId4"/>
    <p:sldId id="259" r:id="rId5"/>
    <p:sldId id="260" r:id="rId6"/>
    <p:sldId id="266" r:id="rId7"/>
    <p:sldId id="285" r:id="rId8"/>
    <p:sldId id="267" r:id="rId9"/>
    <p:sldId id="268" r:id="rId10"/>
    <p:sldId id="261" r:id="rId11"/>
    <p:sldId id="269" r:id="rId12"/>
    <p:sldId id="263" r:id="rId13"/>
    <p:sldId id="272" r:id="rId14"/>
    <p:sldId id="270" r:id="rId15"/>
    <p:sldId id="274" r:id="rId16"/>
    <p:sldId id="271" r:id="rId17"/>
    <p:sldId id="265" r:id="rId18"/>
    <p:sldId id="276" r:id="rId19"/>
    <p:sldId id="282" r:id="rId20"/>
    <p:sldId id="277" r:id="rId21"/>
    <p:sldId id="278" r:id="rId22"/>
    <p:sldId id="279" r:id="rId23"/>
    <p:sldId id="281" r:id="rId24"/>
    <p:sldId id="283" r:id="rId25"/>
    <p:sldId id="284" r:id="rId26"/>
    <p:sldId id="264" r:id="rId27"/>
    <p:sldId id="262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A9771-4316-470D-A29B-688BBF947471}" type="datetimeFigureOut">
              <a:rPr lang="en-IN" smtClean="0"/>
              <a:t>17-09-2016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AF618-4B26-4150-BD62-F79CACE94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5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AF618-4B26-4150-BD62-F79CACE9432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3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89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0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63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1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5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0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54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4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F74B-46A4-4CB4-BB4D-36421637FD15}" type="datetimeFigureOut">
              <a:rPr lang="en-IN" smtClean="0"/>
              <a:pPr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7DCA23-309F-4013-9B8F-CAC4B3B548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4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IN" dirty="0" smtClean="0">
                <a:latin typeface="Cooper Std Black" panose="0208090304030B020404" pitchFamily="18" charset="0"/>
              </a:rPr>
              <a:t>REAL TIME TEXT SEARCH USING MOBILE PHONES</a:t>
            </a:r>
            <a:endParaRPr lang="en-IN" dirty="0"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MSER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MSERs </a:t>
            </a:r>
            <a:r>
              <a:rPr lang="en-IN" dirty="0"/>
              <a:t>are connected regions, that are defined by an </a:t>
            </a:r>
            <a:r>
              <a:rPr lang="en-IN" dirty="0" smtClean="0"/>
              <a:t>extremal property </a:t>
            </a:r>
            <a:r>
              <a:rPr lang="en-IN" dirty="0"/>
              <a:t>of the intensity function in the region and </a:t>
            </a:r>
            <a:r>
              <a:rPr lang="en-IN" dirty="0" smtClean="0"/>
              <a:t>on its </a:t>
            </a:r>
            <a:r>
              <a:rPr lang="en-IN" dirty="0"/>
              <a:t>outer boundary. MSERs have properties that form their </a:t>
            </a:r>
            <a:r>
              <a:rPr lang="en-IN" dirty="0" smtClean="0"/>
              <a:t>superior performance </a:t>
            </a:r>
            <a:r>
              <a:rPr lang="en-IN" dirty="0"/>
              <a:t>as stable local detector. The set of </a:t>
            </a:r>
            <a:r>
              <a:rPr lang="en-IN" dirty="0" smtClean="0"/>
              <a:t>MSERs is </a:t>
            </a:r>
            <a:r>
              <a:rPr lang="en-IN" dirty="0"/>
              <a:t>closed under continuous geometric transformations and </a:t>
            </a:r>
            <a:r>
              <a:rPr lang="en-IN" dirty="0" smtClean="0"/>
              <a:t>is </a:t>
            </a:r>
            <a:r>
              <a:rPr lang="en-IN" dirty="0"/>
              <a:t>invariant to affine intensity changes. Furthermore MSERs </a:t>
            </a:r>
            <a:r>
              <a:rPr lang="en-IN" dirty="0" smtClean="0"/>
              <a:t>are detected </a:t>
            </a:r>
            <a:r>
              <a:rPr lang="en-IN" dirty="0"/>
              <a:t>at different scales.</a:t>
            </a:r>
            <a:endParaRPr lang="en-IN" dirty="0" smtClean="0"/>
          </a:p>
          <a:p>
            <a:r>
              <a:rPr lang="en-IN" dirty="0"/>
              <a:t>The MSER detector from </a:t>
            </a:r>
            <a:r>
              <a:rPr lang="en-IN" dirty="0" err="1"/>
              <a:t>Matas</a:t>
            </a:r>
            <a:r>
              <a:rPr lang="en-IN" dirty="0"/>
              <a:t> </a:t>
            </a:r>
            <a:r>
              <a:rPr lang="en-IN" dirty="0" err="1" smtClean="0"/>
              <a:t>etal</a:t>
            </a:r>
            <a:r>
              <a:rPr lang="en-IN" dirty="0" smtClean="0"/>
              <a:t>.[1] has </a:t>
            </a:r>
            <a:r>
              <a:rPr lang="en-IN" dirty="0"/>
              <a:t>proven to be one of the best interest point detectors in computer vision. Evaluations by </a:t>
            </a:r>
            <a:r>
              <a:rPr lang="en-IN" dirty="0" err="1"/>
              <a:t>Mikolajczyk</a:t>
            </a:r>
            <a:r>
              <a:rPr lang="en-IN" dirty="0"/>
              <a:t> and </a:t>
            </a:r>
            <a:r>
              <a:rPr lang="en-IN" dirty="0" err="1"/>
              <a:t>Schmid</a:t>
            </a:r>
            <a:r>
              <a:rPr lang="en-IN" dirty="0"/>
              <a:t> </a:t>
            </a:r>
            <a:r>
              <a:rPr lang="en-IN" dirty="0" smtClean="0"/>
              <a:t>[2] </a:t>
            </a:r>
            <a:r>
              <a:rPr lang="en-IN" dirty="0"/>
              <a:t>and </a:t>
            </a:r>
            <a:r>
              <a:rPr lang="en-IN" dirty="0" err="1"/>
              <a:t>Fraundorfer</a:t>
            </a:r>
            <a:r>
              <a:rPr lang="en-IN" dirty="0"/>
              <a:t> </a:t>
            </a:r>
            <a:r>
              <a:rPr lang="en-IN" dirty="0" smtClean="0"/>
              <a:t>revealed </a:t>
            </a:r>
            <a:r>
              <a:rPr lang="en-IN" dirty="0"/>
              <a:t>that the MSER detector performs best on a wide range of test sequences.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IN" dirty="0">
                <a:latin typeface="Cooper Std Black" panose="0208090304030B020404" pitchFamily="18" charset="0"/>
              </a:rPr>
              <a:t>Text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candidate text </a:t>
            </a:r>
            <a:r>
              <a:rPr lang="en-IN" dirty="0" smtClean="0"/>
              <a:t>regions obtained from </a:t>
            </a:r>
            <a:r>
              <a:rPr lang="en-IN" dirty="0" err="1" smtClean="0"/>
              <a:t>mser</a:t>
            </a:r>
            <a:r>
              <a:rPr lang="en-IN" dirty="0" smtClean="0"/>
              <a:t> </a:t>
            </a:r>
            <a:r>
              <a:rPr lang="en-IN" dirty="0"/>
              <a:t>after text detection is than passed to OCR(Optical Character Recognition) for recognizing the text and converting it to Machine Readable Format such as string.</a:t>
            </a:r>
          </a:p>
          <a:p>
            <a:endParaRPr lang="en-IN" dirty="0"/>
          </a:p>
          <a:p>
            <a:r>
              <a:rPr lang="en-IN" dirty="0"/>
              <a:t>In our implementation we used </a:t>
            </a:r>
            <a:r>
              <a:rPr lang="en-IN" b="1" dirty="0" err="1"/>
              <a:t>Pytesseract</a:t>
            </a:r>
            <a:r>
              <a:rPr lang="en-IN" dirty="0"/>
              <a:t> module of Python for Text Recognition.</a:t>
            </a:r>
          </a:p>
          <a:p>
            <a:endParaRPr lang="en-IN" dirty="0"/>
          </a:p>
          <a:p>
            <a:r>
              <a:rPr lang="en-IN" dirty="0"/>
              <a:t>If the Queried word is found in the image a bounding box is created around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2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Tesseract-OCR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OCR, </a:t>
            </a:r>
            <a:r>
              <a:rPr lang="en-IN" dirty="0" smtClean="0"/>
              <a:t>Optical Character </a:t>
            </a:r>
            <a:r>
              <a:rPr lang="en-IN" dirty="0"/>
              <a:t>Recognition, is developed to translate </a:t>
            </a:r>
            <a:r>
              <a:rPr lang="en-IN" dirty="0" smtClean="0"/>
              <a:t>scanned images </a:t>
            </a:r>
            <a:r>
              <a:rPr lang="en-IN" dirty="0"/>
              <a:t>of handwritten, typewritten or printed text </a:t>
            </a:r>
            <a:r>
              <a:rPr lang="en-IN" dirty="0" smtClean="0"/>
              <a:t>into machine-encoded </a:t>
            </a:r>
            <a:r>
              <a:rPr lang="en-IN" dirty="0"/>
              <a:t>text. A lot of OCR software </a:t>
            </a:r>
            <a:r>
              <a:rPr lang="en-IN" dirty="0" smtClean="0"/>
              <a:t>have been </a:t>
            </a:r>
            <a:r>
              <a:rPr lang="en-IN" dirty="0"/>
              <a:t>developed to accomplish this mission. </a:t>
            </a:r>
            <a:r>
              <a:rPr lang="en-IN" dirty="0" smtClean="0"/>
              <a:t>Tesseract, originally </a:t>
            </a:r>
            <a:r>
              <a:rPr lang="en-IN" dirty="0"/>
              <a:t>developed as proprietary software at </a:t>
            </a:r>
            <a:r>
              <a:rPr lang="en-IN" dirty="0" err="1" smtClean="0"/>
              <a:t>Hwelet</a:t>
            </a:r>
            <a:r>
              <a:rPr lang="en-IN" dirty="0" smtClean="0"/>
              <a:t>-Packard </a:t>
            </a:r>
            <a:r>
              <a:rPr lang="en-IN" dirty="0"/>
              <a:t>between 1985 and 1995, now sponsored </a:t>
            </a:r>
            <a:r>
              <a:rPr lang="en-IN" dirty="0" smtClean="0"/>
              <a:t>by Google</a:t>
            </a:r>
            <a:r>
              <a:rPr lang="en-IN" dirty="0"/>
              <a:t>, is considered to be one of the most </a:t>
            </a:r>
            <a:r>
              <a:rPr lang="en-IN" dirty="0" smtClean="0"/>
              <a:t>accurate open </a:t>
            </a:r>
            <a:r>
              <a:rPr lang="en-IN" dirty="0"/>
              <a:t>source OCR engine currently available. It is </a:t>
            </a:r>
            <a:r>
              <a:rPr lang="en-IN" dirty="0" smtClean="0"/>
              <a:t>capable of </a:t>
            </a:r>
            <a:r>
              <a:rPr lang="en-IN" dirty="0"/>
              <a:t>recognizing text in variety of languages in a </a:t>
            </a:r>
            <a:r>
              <a:rPr lang="en-IN" dirty="0" smtClean="0"/>
              <a:t>binary image </a:t>
            </a:r>
            <a:r>
              <a:rPr lang="en-IN" dirty="0"/>
              <a:t>format.</a:t>
            </a:r>
          </a:p>
        </p:txBody>
      </p:sp>
    </p:spTree>
    <p:extLst>
      <p:ext uri="{BB962C8B-B14F-4D97-AF65-F5344CB8AC3E}">
        <p14:creationId xmlns:p14="http://schemas.microsoft.com/office/powerpoint/2010/main" val="4308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5" y="3052549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RESULTS</a:t>
            </a:r>
            <a:endParaRPr lang="en-IN" dirty="0"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</a:t>
            </a:r>
            <a:r>
              <a:rPr lang="en-IN" dirty="0" smtClean="0">
                <a:latin typeface="Cooper Std Black" panose="0208090304030B020404" pitchFamily="18" charset="0"/>
              </a:rPr>
              <a:t>Original Image</a:t>
            </a:r>
            <a:endParaRPr lang="en-IN" dirty="0">
              <a:latin typeface="Cooper Std Black" panose="02080903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609600"/>
            <a:ext cx="8311487" cy="6009564"/>
          </a:xfrm>
        </p:spPr>
      </p:pic>
    </p:spTree>
    <p:extLst>
      <p:ext uri="{BB962C8B-B14F-4D97-AF65-F5344CB8AC3E}">
        <p14:creationId xmlns:p14="http://schemas.microsoft.com/office/powerpoint/2010/main" val="3690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84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ooper Std Black" panose="0208090304030B020404" pitchFamily="18" charset="0"/>
              </a:rPr>
              <a:t>Resulting Image with bounding box around the word possible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0645"/>
            <a:ext cx="8596668" cy="5280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09480" y="760702"/>
            <a:ext cx="1965278" cy="43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possible</a:t>
            </a:r>
            <a:endParaRPr lang="en-IN" dirty="0"/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5400000">
            <a:off x="5116125" y="-424867"/>
            <a:ext cx="153697" cy="33982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2739551" y="2105404"/>
            <a:ext cx="1528554" cy="200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1323"/>
            <a:ext cx="8596668" cy="1320800"/>
          </a:xfrm>
        </p:spPr>
        <p:txBody>
          <a:bodyPr/>
          <a:lstStyle/>
          <a:p>
            <a:pPr algn="ctr"/>
            <a:r>
              <a:rPr lang="en-IN" dirty="0" smtClean="0">
                <a:latin typeface="Cooper Std Black" panose="0208090304030B020404" pitchFamily="18" charset="0"/>
              </a:rPr>
              <a:t>Implementation On Android Platform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69" y="1744394"/>
            <a:ext cx="8596668" cy="4811151"/>
          </a:xfrm>
        </p:spPr>
        <p:txBody>
          <a:bodyPr/>
          <a:lstStyle/>
          <a:p>
            <a:r>
              <a:rPr lang="en-IN" dirty="0"/>
              <a:t>The application </a:t>
            </a:r>
            <a:r>
              <a:rPr lang="en-IN" dirty="0" smtClean="0"/>
              <a:t>was </a:t>
            </a:r>
            <a:r>
              <a:rPr lang="en-IN" dirty="0"/>
              <a:t>implemented on android platform to be used on mobile </a:t>
            </a:r>
            <a:r>
              <a:rPr lang="en-IN" dirty="0" smtClean="0"/>
              <a:t>devices.</a:t>
            </a:r>
          </a:p>
          <a:p>
            <a:r>
              <a:rPr lang="en-IN" dirty="0" smtClean="0"/>
              <a:t>The application requires an additional  application ‘</a:t>
            </a:r>
            <a:r>
              <a:rPr lang="en-IN" dirty="0" err="1" smtClean="0"/>
              <a:t>OpenCV</a:t>
            </a:r>
            <a:r>
              <a:rPr lang="en-IN" dirty="0" smtClean="0"/>
              <a:t> manager’ for its working.</a:t>
            </a:r>
          </a:p>
          <a:p>
            <a:r>
              <a:rPr lang="en-IN" dirty="0" smtClean="0"/>
              <a:t>It takes frames from camera source and undergoes the same process as mentioned in the previous slides.</a:t>
            </a:r>
          </a:p>
          <a:p>
            <a:r>
              <a:rPr lang="en-IN" dirty="0" smtClean="0"/>
              <a:t>Process implemented :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Image </a:t>
            </a:r>
            <a:r>
              <a:rPr lang="en-IN" dirty="0" err="1" smtClean="0"/>
              <a:t>Preprocessing</a:t>
            </a:r>
            <a:r>
              <a:rPr lang="en-IN" dirty="0" smtClean="0"/>
              <a:t>-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Text Detection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Text Recognition- For Text recognition, we had to add </a:t>
            </a:r>
            <a:r>
              <a:rPr lang="en-IN" dirty="0" err="1" smtClean="0"/>
              <a:t>tesseract</a:t>
            </a:r>
            <a:r>
              <a:rPr lang="en-IN" dirty="0" smtClean="0"/>
              <a:t> folder to android.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1555"/>
            <a:ext cx="10830039" cy="1659987"/>
          </a:xfrm>
        </p:spPr>
        <p:txBody>
          <a:bodyPr/>
          <a:lstStyle/>
          <a:p>
            <a:pPr algn="ctr"/>
            <a:r>
              <a:rPr lang="en-IN" dirty="0" smtClean="0"/>
              <a:t>Results on Android Phones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394" y="3938954"/>
            <a:ext cx="6597748" cy="1491174"/>
          </a:xfrm>
        </p:spPr>
        <p:txBody>
          <a:bodyPr/>
          <a:lstStyle/>
          <a:p>
            <a:pPr>
              <a:buNone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6" y="1019033"/>
            <a:ext cx="8596668" cy="1320800"/>
          </a:xfrm>
        </p:spPr>
        <p:txBody>
          <a:bodyPr/>
          <a:lstStyle/>
          <a:p>
            <a:r>
              <a:rPr lang="en-IN" dirty="0" smtClean="0"/>
              <a:t>Medium Sized text on White Background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2" descr="C:\Users\hp\Downloads\Screenshot_2016-09-08-13-33-3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205" y="1996815"/>
            <a:ext cx="6900332" cy="388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Cooper Std Black" panose="0208090304030B020404" pitchFamily="18" charset="0"/>
              </a:rPr>
              <a:t>Team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144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Mentor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Dr.</a:t>
            </a:r>
            <a:r>
              <a:rPr lang="en-IN" dirty="0" smtClean="0"/>
              <a:t> S.K. Singh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Dept</a:t>
            </a:r>
            <a:r>
              <a:rPr lang="en-IN" dirty="0"/>
              <a:t>. of </a:t>
            </a:r>
            <a:r>
              <a:rPr lang="en-IN" dirty="0" smtClean="0"/>
              <a:t>Computer Science</a:t>
            </a:r>
          </a:p>
          <a:p>
            <a:endParaRPr lang="en-IN" dirty="0"/>
          </a:p>
          <a:p>
            <a:r>
              <a:rPr lang="en-IN" dirty="0" err="1" smtClean="0"/>
              <a:t>Himanshu</a:t>
            </a:r>
            <a:r>
              <a:rPr lang="en-IN" dirty="0" smtClean="0"/>
              <a:t> Gupta</a:t>
            </a:r>
          </a:p>
          <a:p>
            <a:pPr marL="0" indent="0">
              <a:buNone/>
            </a:pPr>
            <a:r>
              <a:rPr lang="en-IN" dirty="0" smtClean="0"/>
              <a:t>     Dept. of Electrical Engineering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Shantanu Agrawal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Dept</a:t>
            </a:r>
            <a:r>
              <a:rPr lang="en-IN" dirty="0"/>
              <a:t>. of Electrical </a:t>
            </a:r>
            <a:r>
              <a:rPr lang="en-IN" dirty="0" smtClean="0"/>
              <a:t>Engineering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Shikhar</a:t>
            </a:r>
            <a:r>
              <a:rPr lang="en-IN" dirty="0" smtClean="0"/>
              <a:t> Trivedi</a:t>
            </a:r>
          </a:p>
          <a:p>
            <a:pPr marL="0" indent="0">
              <a:buNone/>
            </a:pPr>
            <a:r>
              <a:rPr lang="en-IN" dirty="0" smtClean="0"/>
              <a:t>     Dept</a:t>
            </a:r>
            <a:r>
              <a:rPr lang="en-IN" dirty="0"/>
              <a:t>.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7383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920" y="1217224"/>
            <a:ext cx="8596668" cy="1320800"/>
          </a:xfrm>
        </p:spPr>
        <p:txBody>
          <a:bodyPr/>
          <a:lstStyle/>
          <a:p>
            <a:r>
              <a:rPr lang="en-IN" dirty="0" smtClean="0"/>
              <a:t>Small Sized Text</a:t>
            </a:r>
            <a:endParaRPr lang="en-IN" dirty="0"/>
          </a:p>
        </p:txBody>
      </p:sp>
      <p:pic>
        <p:nvPicPr>
          <p:cNvPr id="6" name="Picture 3" descr="C:\Users\hp\Downloads\Screenshot_2016-09-08-13-22-2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363" y="2128592"/>
            <a:ext cx="6900332" cy="388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069" y="115194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Small Text Detection (Multiple Matches)</a:t>
            </a:r>
            <a:br>
              <a:rPr lang="en-IN" dirty="0" smtClean="0"/>
            </a:br>
            <a:r>
              <a:rPr lang="en-IN" dirty="0" smtClean="0"/>
              <a:t>          Searched Text: book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81" y="6744137"/>
            <a:ext cx="8596668" cy="38807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hp\Downloads\Screenshot_2016-09-08-13-08-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848" y="2299915"/>
            <a:ext cx="6696001" cy="376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78" y="1319283"/>
            <a:ext cx="8596668" cy="1320800"/>
          </a:xfrm>
        </p:spPr>
        <p:txBody>
          <a:bodyPr/>
          <a:lstStyle/>
          <a:p>
            <a:r>
              <a:rPr lang="en-IN" dirty="0" smtClean="0"/>
              <a:t>Large Text on White Background</a:t>
            </a:r>
            <a:endParaRPr lang="en-IN" dirty="0"/>
          </a:p>
        </p:txBody>
      </p:sp>
      <p:pic>
        <p:nvPicPr>
          <p:cNvPr id="4" name="Picture 4" descr="C:\Users\hp\Downloads\Screenshot_2016-09-08-13-24-0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978" y="2271594"/>
            <a:ext cx="6900332" cy="388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701" y="1096606"/>
            <a:ext cx="8596668" cy="1320800"/>
          </a:xfrm>
        </p:spPr>
        <p:txBody>
          <a:bodyPr/>
          <a:lstStyle/>
          <a:p>
            <a:r>
              <a:rPr lang="en-IN" dirty="0" smtClean="0"/>
              <a:t>Text on coloured 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381" y="6500577"/>
            <a:ext cx="8596668" cy="38807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hp\Downloads\Screenshot_2016-09-08-13-25-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794" y="1936990"/>
            <a:ext cx="6497842" cy="3655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07998"/>
            <a:ext cx="8596668" cy="1320800"/>
          </a:xfrm>
        </p:spPr>
        <p:txBody>
          <a:bodyPr/>
          <a:lstStyle/>
          <a:p>
            <a:r>
              <a:rPr lang="en-US" dirty="0">
                <a:latin typeface="Cooper Std Black" panose="0208090304030B020404" pitchFamily="18" charset="0"/>
              </a:rPr>
              <a:t>Experiments</a:t>
            </a:r>
            <a:r>
              <a:rPr lang="en-US" dirty="0" smtClean="0"/>
              <a:t> </a:t>
            </a:r>
            <a:r>
              <a:rPr lang="en-US" dirty="0">
                <a:latin typeface="Cooper Std Black" panose="0208090304030B020404" pitchFamily="18" charset="0"/>
              </a:rPr>
              <a:t>And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260099"/>
              </p:ext>
            </p:extLst>
          </p:nvPr>
        </p:nvGraphicFramePr>
        <p:xfrm>
          <a:off x="1652437" y="2832668"/>
          <a:ext cx="6646460" cy="2869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852"/>
                <a:gridCol w="1650234"/>
                <a:gridCol w="2640374"/>
              </a:tblGrid>
              <a:tr h="564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Type Of Text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%Error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%Accuracy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Very Small Text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4.93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95.07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Small text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4.27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>
                          <a:effectLst/>
                        </a:rPr>
                        <a:t>95.73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Big Text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4.64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95.36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Medium Text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2.62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effectLst/>
                        </a:rPr>
                        <a:t>97.38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079" y="2045307"/>
            <a:ext cx="91527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Accuracy of the Tesseract OCR is as follow:</a:t>
            </a:r>
            <a:endParaRPr lang="en-AU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We have achieved an android based application on real time text detection and recognition. From the performance </a:t>
            </a:r>
            <a:r>
              <a:rPr lang="en-AU" sz="2000" dirty="0" smtClean="0"/>
              <a:t>evaluation </a:t>
            </a:r>
            <a:r>
              <a:rPr lang="en-AU" sz="2000" dirty="0"/>
              <a:t>of our system, we concluded that our application is quite robust for large text. Following work needs to be done </a:t>
            </a:r>
            <a:r>
              <a:rPr lang="en-AU" sz="2000" dirty="0" smtClean="0"/>
              <a:t>in</a:t>
            </a:r>
            <a:r>
              <a:rPr lang="en-US" sz="2000" dirty="0"/>
              <a:t> </a:t>
            </a:r>
            <a:r>
              <a:rPr lang="en-AU" sz="2000" dirty="0" smtClean="0"/>
              <a:t>order </a:t>
            </a:r>
            <a:r>
              <a:rPr lang="en-AU" sz="2000" dirty="0"/>
              <a:t>to drive our application into commercial product:</a:t>
            </a:r>
            <a:endParaRPr lang="en-US" sz="2000" dirty="0"/>
          </a:p>
          <a:p>
            <a:r>
              <a:rPr lang="en-AU" sz="2000" dirty="0" smtClean="0"/>
              <a:t>Adapt </a:t>
            </a:r>
            <a:r>
              <a:rPr lang="en-AU" sz="2000" dirty="0"/>
              <a:t>fast text extraction algorithm to smaller and denser text.</a:t>
            </a:r>
            <a:endParaRPr lang="en-US" sz="2000" dirty="0"/>
          </a:p>
          <a:p>
            <a:pPr lvl="0"/>
            <a:r>
              <a:rPr lang="en-AU" sz="2000" dirty="0"/>
              <a:t>Detect and recognize text in Natural scenes.</a:t>
            </a:r>
            <a:endParaRPr lang="en-US" sz="2000" dirty="0"/>
          </a:p>
          <a:p>
            <a:pPr lvl="0"/>
            <a:r>
              <a:rPr lang="en-AU" sz="2000" dirty="0"/>
              <a:t>Further enhance the speed and improve accuracy.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5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Future Goals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201"/>
            <a:ext cx="8596668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smtClean="0"/>
              <a:t>Higher </a:t>
            </a:r>
            <a:r>
              <a:rPr lang="en-IN" b="1" dirty="0"/>
              <a:t>Efficiency</a:t>
            </a:r>
          </a:p>
          <a:p>
            <a:r>
              <a:rPr lang="en-IN" dirty="0"/>
              <a:t>The efficiency of the program depends on the quality of the image send to the OCR and the efficiency of the OCR itself.</a:t>
            </a:r>
          </a:p>
          <a:p>
            <a:r>
              <a:rPr lang="en-IN" dirty="0"/>
              <a:t>We plan to implement further processing methods to improve the quality of the image</a:t>
            </a:r>
          </a:p>
          <a:p>
            <a:pPr>
              <a:buNone/>
            </a:pPr>
            <a:r>
              <a:rPr lang="en-IN" b="1" dirty="0"/>
              <a:t>Time efficiency</a:t>
            </a:r>
          </a:p>
          <a:p>
            <a:r>
              <a:rPr lang="en-IN" dirty="0"/>
              <a:t>The application should take reasonable amount of time to work. </a:t>
            </a:r>
          </a:p>
          <a:p>
            <a:r>
              <a:rPr lang="en-IN" dirty="0"/>
              <a:t>Our goal is to reduce the processing time as much as possible to make it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277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References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J. </a:t>
            </a:r>
            <a:r>
              <a:rPr lang="en-IN" dirty="0" err="1"/>
              <a:t>Matas</a:t>
            </a:r>
            <a:r>
              <a:rPr lang="en-IN" dirty="0"/>
              <a:t>, 0. Chum, M. Urban, and T. </a:t>
            </a:r>
            <a:r>
              <a:rPr lang="en-IN" dirty="0" err="1"/>
              <a:t>Pajdla</a:t>
            </a:r>
            <a:r>
              <a:rPr lang="en-IN" dirty="0"/>
              <a:t>, "</a:t>
            </a:r>
            <a:r>
              <a:rPr lang="en-IN" dirty="0" smtClean="0"/>
              <a:t>Robust wide </a:t>
            </a:r>
            <a:r>
              <a:rPr lang="en-IN" dirty="0"/>
              <a:t>baseline stereo from maximally stable extremal regions</a:t>
            </a:r>
            <a:r>
              <a:rPr lang="en-IN" dirty="0" smtClean="0"/>
              <a:t>,“ in </a:t>
            </a:r>
            <a:r>
              <a:rPr lang="en-IN" dirty="0"/>
              <a:t>Proc. of British Machine Vision </a:t>
            </a:r>
            <a:r>
              <a:rPr lang="en-IN" dirty="0" smtClean="0"/>
              <a:t>Conference, 2002</a:t>
            </a:r>
            <a:r>
              <a:rPr lang="en-IN" dirty="0"/>
              <a:t>, pp. 384-393</a:t>
            </a:r>
            <a:r>
              <a:rPr lang="en-IN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HuiK</a:t>
            </a:r>
            <a:r>
              <a:rPr lang="en-IN" dirty="0"/>
              <a:t>. </a:t>
            </a:r>
            <a:r>
              <a:rPr lang="en-IN" dirty="0" err="1"/>
              <a:t>Mikolajczyk</a:t>
            </a:r>
            <a:r>
              <a:rPr lang="en-IN" dirty="0"/>
              <a:t> and C. </a:t>
            </a:r>
            <a:r>
              <a:rPr lang="en-IN" dirty="0" err="1"/>
              <a:t>Schmid</a:t>
            </a:r>
            <a:r>
              <a:rPr lang="en-IN" dirty="0"/>
              <a:t>, "Comparison of </a:t>
            </a:r>
            <a:r>
              <a:rPr lang="en-IN" dirty="0" smtClean="0"/>
              <a:t>affine invariant </a:t>
            </a:r>
            <a:r>
              <a:rPr lang="en-IN" dirty="0"/>
              <a:t>local detectors and descriptors," in Proc. Of the 12th European Signal Processing Conference, Austria, 2004, pp. 257-263.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ping </a:t>
            </a:r>
            <a:r>
              <a:rPr lang="en-IN" dirty="0"/>
              <a:t>Li, David </a:t>
            </a:r>
            <a:r>
              <a:rPr lang="en-IN" dirty="0" err="1"/>
              <a:t>Doermann</a:t>
            </a:r>
            <a:r>
              <a:rPr lang="en-IN" dirty="0"/>
              <a:t> and Omid Kia, Automatic </a:t>
            </a:r>
            <a:r>
              <a:rPr lang="en-IN" dirty="0" smtClean="0"/>
              <a:t>Text Detection </a:t>
            </a:r>
            <a:r>
              <a:rPr lang="en-IN" dirty="0"/>
              <a:t>and Tracking in Digital Video. IEEE Transaction </a:t>
            </a:r>
            <a:r>
              <a:rPr lang="en-IN" dirty="0" smtClean="0"/>
              <a:t>on Image </a:t>
            </a:r>
            <a:r>
              <a:rPr lang="en-IN" dirty="0"/>
              <a:t>Processing Vol. 9 No. 1, Jan </a:t>
            </a:r>
            <a:r>
              <a:rPr lang="en-IN" dirty="0" smtClean="0"/>
              <a:t>2000.</a:t>
            </a:r>
          </a:p>
          <a:p>
            <a:pPr>
              <a:buFont typeface="+mj-lt"/>
              <a:buAutoNum type="arabicPeriod"/>
            </a:pPr>
            <a:r>
              <a:rPr lang="en-IN" dirty="0"/>
              <a:t>Carlos Merino, Majid </a:t>
            </a:r>
            <a:r>
              <a:rPr lang="en-IN" dirty="0" err="1"/>
              <a:t>Mirmehdi</a:t>
            </a:r>
            <a:r>
              <a:rPr lang="en-IN" dirty="0"/>
              <a:t>, A Framework Towards </a:t>
            </a:r>
            <a:r>
              <a:rPr lang="en-IN" dirty="0" err="1"/>
              <a:t>Realtime</a:t>
            </a:r>
            <a:r>
              <a:rPr lang="en-IN" dirty="0"/>
              <a:t> Detection and Tracking of Text. 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/>
              <a:t>Derek </a:t>
            </a:r>
            <a:r>
              <a:rPr lang="en-IN" dirty="0" smtClean="0"/>
              <a:t>Ma, </a:t>
            </a:r>
            <a:r>
              <a:rPr lang="en-IN" dirty="0" err="1"/>
              <a:t>Qiuhau</a:t>
            </a:r>
            <a:r>
              <a:rPr lang="en-IN" dirty="0"/>
              <a:t> </a:t>
            </a:r>
            <a:r>
              <a:rPr lang="en-IN" dirty="0" smtClean="0"/>
              <a:t>Lin, </a:t>
            </a:r>
            <a:r>
              <a:rPr lang="en-IN" dirty="0"/>
              <a:t>Tong </a:t>
            </a:r>
            <a:r>
              <a:rPr lang="en-IN" dirty="0" smtClean="0"/>
              <a:t>Zhang, Mobile </a:t>
            </a:r>
            <a:r>
              <a:rPr lang="en-IN" dirty="0"/>
              <a:t>Camera Based Text Detection </a:t>
            </a:r>
            <a:r>
              <a:rPr lang="en-IN" dirty="0" smtClean="0"/>
              <a:t>and Translation.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37732"/>
            <a:ext cx="8596668" cy="4173442"/>
          </a:xfrm>
        </p:spPr>
        <p:txBody>
          <a:bodyPr/>
          <a:lstStyle/>
          <a:p>
            <a:pPr algn="ctr"/>
            <a:endParaRPr lang="en-IN" b="1" dirty="0" smtClean="0">
              <a:latin typeface="Cooper Std Black" panose="0208090304030B020404" pitchFamily="18" charset="0"/>
            </a:endParaRPr>
          </a:p>
          <a:p>
            <a:pPr algn="ctr"/>
            <a:endParaRPr lang="en-IN" b="1" dirty="0">
              <a:latin typeface="Cooper Std Black" panose="0208090304030B020404" pitchFamily="18" charset="0"/>
            </a:endParaRPr>
          </a:p>
          <a:p>
            <a:pPr algn="ctr"/>
            <a:endParaRPr lang="en-IN" b="1" dirty="0" smtClean="0">
              <a:latin typeface="Cooper Std Black" panose="0208090304030B020404" pitchFamily="18" charset="0"/>
            </a:endParaRPr>
          </a:p>
          <a:p>
            <a:pPr algn="ctr"/>
            <a:endParaRPr lang="en-IN" b="1" dirty="0">
              <a:latin typeface="Cooper Std Black" panose="0208090304030B020404" pitchFamily="18" charset="0"/>
            </a:endParaRPr>
          </a:p>
          <a:p>
            <a:pPr marL="0" indent="0" algn="ctr">
              <a:buNone/>
            </a:pPr>
            <a:r>
              <a:rPr lang="en-IN" sz="3600" b="1" dirty="0" smtClean="0">
                <a:solidFill>
                  <a:schemeClr val="accent2"/>
                </a:solidFill>
                <a:latin typeface="Cooper Std Black" panose="0208090304030B020404" pitchFamily="18" charset="0"/>
              </a:rPr>
              <a:t>THANK YOU</a:t>
            </a:r>
            <a:endParaRPr lang="en-IN" sz="3600" b="1" dirty="0">
              <a:solidFill>
                <a:schemeClr val="accent2"/>
              </a:solidFill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Need Of Real Time Text Search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2694"/>
            <a:ext cx="8596668" cy="3880773"/>
          </a:xfrm>
        </p:spPr>
        <p:txBody>
          <a:bodyPr/>
          <a:lstStyle/>
          <a:p>
            <a:r>
              <a:rPr lang="en-IN" dirty="0"/>
              <a:t>We always feel the need to search a word or phrase in a  document, book, novel </a:t>
            </a:r>
            <a:r>
              <a:rPr lang="en-IN" dirty="0" err="1"/>
              <a:t>etc</a:t>
            </a:r>
            <a:r>
              <a:rPr lang="en-IN" dirty="0"/>
              <a:t> and always wish that there should be a </a:t>
            </a:r>
            <a:r>
              <a:rPr lang="en-IN" dirty="0" err="1" smtClean="0"/>
              <a:t>Ctrl+F</a:t>
            </a:r>
            <a:r>
              <a:rPr lang="en-IN" dirty="0" smtClean="0"/>
              <a:t>(In Windows) function </a:t>
            </a:r>
            <a:r>
              <a:rPr lang="en-IN" dirty="0"/>
              <a:t>to just type the word and search for it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1" y="3103494"/>
            <a:ext cx="5868537" cy="29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Plans Of The Project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266"/>
            <a:ext cx="8596668" cy="3880773"/>
          </a:xfrm>
        </p:spPr>
        <p:txBody>
          <a:bodyPr/>
          <a:lstStyle/>
          <a:p>
            <a:r>
              <a:rPr lang="en-IN" dirty="0"/>
              <a:t>We are planning to build </a:t>
            </a:r>
            <a:r>
              <a:rPr lang="en-IN" dirty="0" smtClean="0"/>
              <a:t>the same </a:t>
            </a:r>
            <a:r>
              <a:rPr lang="en-IN" dirty="0"/>
              <a:t>model by </a:t>
            </a:r>
            <a:r>
              <a:rPr lang="en-IN" dirty="0" smtClean="0"/>
              <a:t>incorporating text detection, text recognition and </a:t>
            </a:r>
            <a:r>
              <a:rPr lang="en-IN" dirty="0"/>
              <a:t>Machine Learning into a dynamic prototype </a:t>
            </a:r>
            <a:br>
              <a:rPr lang="en-IN" dirty="0"/>
            </a:br>
            <a:r>
              <a:rPr lang="en-IN" dirty="0"/>
              <a:t>(e.g. Camera). It will have the feature of searching the text you wish to search by typing it in the search bar. A square box will hover around the text we are searching for. It is just like the face recognition which is seen in the mobile camera. </a:t>
            </a:r>
            <a:endParaRPr lang="en-IN" dirty="0" smtClean="0"/>
          </a:p>
          <a:p>
            <a:r>
              <a:rPr lang="en-IN" dirty="0" smtClean="0"/>
              <a:t>Currently we are working on dense text like novel, newspaper, magazines etc. We are not focusing on natural scenes.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4339988"/>
            <a:ext cx="4940490" cy="23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Applications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7165"/>
            <a:ext cx="8596668" cy="3994198"/>
          </a:xfrm>
        </p:spPr>
        <p:txBody>
          <a:bodyPr/>
          <a:lstStyle/>
          <a:p>
            <a:r>
              <a:rPr lang="en-IN" dirty="0" smtClean="0"/>
              <a:t>Suppose we are reading a novel. Suddenly we feel to search relevance of a particular word in previous few pages. We simply hover the mobile phone over the text to search for the same word instead of reading whole lines finding that word.</a:t>
            </a:r>
          </a:p>
          <a:p>
            <a:r>
              <a:rPr lang="en-IN" dirty="0" smtClean="0"/>
              <a:t>Assessment of a particular document on the basis of particular keywords.</a:t>
            </a:r>
          </a:p>
          <a:p>
            <a:r>
              <a:rPr lang="en-IN" dirty="0" smtClean="0"/>
              <a:t>Searching of a particular library book amongst others in book stack.</a:t>
            </a:r>
          </a:p>
          <a:p>
            <a:r>
              <a:rPr lang="en-IN" dirty="0" smtClean="0"/>
              <a:t>Searching a particular licence plate of a car in traffic.</a:t>
            </a:r>
          </a:p>
          <a:p>
            <a:r>
              <a:rPr lang="en-IN" dirty="0" smtClean="0"/>
              <a:t>Help in categorising paper works in offices based on certain keywords.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2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27964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Cooper Std Black" panose="0208090304030B020404" pitchFamily="18" charset="0"/>
              </a:rPr>
              <a:t>Work Done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dirty="0"/>
              <a:t>Our application requires three step of Image processing. These are: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Image </a:t>
            </a:r>
            <a:r>
              <a:rPr lang="en-IN" b="1" dirty="0"/>
              <a:t>Pre-processing </a:t>
            </a:r>
            <a:r>
              <a:rPr lang="en-IN" dirty="0"/>
              <a:t>-Required to remove noise and make the image more suitable for further processing.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Text Detection </a:t>
            </a:r>
            <a:r>
              <a:rPr lang="en-IN" dirty="0"/>
              <a:t>– Required to detect regions in image containing Text. This is done to separate out text regions and non-text regions.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Text Recognition </a:t>
            </a:r>
            <a:r>
              <a:rPr lang="en-IN" dirty="0"/>
              <a:t>– Required to recognize the text in image and convert it into machine readable </a:t>
            </a:r>
            <a:r>
              <a:rPr lang="en-IN" dirty="0" smtClean="0"/>
              <a:t>form </a:t>
            </a:r>
            <a:r>
              <a:rPr lang="en-IN" dirty="0"/>
              <a:t>(String).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6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587" y="1255594"/>
            <a:ext cx="3507475" cy="56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IN" dirty="0">
                <a:latin typeface="Cooper Std Black" panose="0208090304030B020404" pitchFamily="18" charset="0"/>
              </a:rPr>
              <a:t>Image </a:t>
            </a:r>
            <a:r>
              <a:rPr lang="en-IN" dirty="0" smtClean="0">
                <a:latin typeface="Cooper Std Black" panose="0208090304030B020404" pitchFamily="18" charset="0"/>
              </a:rPr>
              <a:t>Pre-Processing </a:t>
            </a:r>
            <a:endParaRPr lang="en-IN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do Image Pre-processing we used the following methods:</a:t>
            </a:r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Colour image to Grey Scale image.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Histogram Equalization- </a:t>
            </a:r>
            <a:r>
              <a:rPr lang="en-IN" dirty="0"/>
              <a:t>This is done to increase the contrast of image which has pixel intensity distributed over small range.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Blurring</a:t>
            </a:r>
            <a:r>
              <a:rPr lang="en-IN" dirty="0"/>
              <a:t>-  It is useful for removing noises. It actually removes high frequency content (</a:t>
            </a:r>
            <a:r>
              <a:rPr lang="en-IN" dirty="0" smtClean="0"/>
              <a:t>e.g.: </a:t>
            </a:r>
            <a:r>
              <a:rPr lang="en-IN" dirty="0"/>
              <a:t>noise, edges) from the image. So edges are blurred a little bit in this operation.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43940"/>
            <a:ext cx="8596668" cy="1320800"/>
          </a:xfrm>
        </p:spPr>
        <p:txBody>
          <a:bodyPr/>
          <a:lstStyle/>
          <a:p>
            <a:r>
              <a:rPr lang="en-IN" dirty="0">
                <a:latin typeface="Cooper Std Black" panose="0208090304030B020404" pitchFamily="18" charset="0"/>
              </a:rPr>
              <a:t>Text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900" dirty="0"/>
              <a:t>Following methods are used in detecting text regions in image: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/>
          </a:p>
          <a:p>
            <a:pPr>
              <a:buFont typeface="+mj-lt"/>
              <a:buAutoNum type="arabicPeriod"/>
            </a:pPr>
            <a:r>
              <a:rPr lang="en-IN" sz="1900" b="1" dirty="0"/>
              <a:t>Canny Edge Detector</a:t>
            </a:r>
            <a:r>
              <a:rPr lang="en-IN" sz="1900" dirty="0"/>
              <a:t>: The Canny edge detector is an edge detection operator that uses a multi-stage algorithm to detect a wide range of edges in images. This is basically done to highlight the regions in in images that contains text.</a:t>
            </a:r>
          </a:p>
          <a:p>
            <a:pPr>
              <a:buFont typeface="+mj-lt"/>
              <a:buAutoNum type="arabicPeriod"/>
            </a:pPr>
            <a:endParaRPr lang="en-IN" sz="1900" dirty="0"/>
          </a:p>
          <a:p>
            <a:pPr>
              <a:buFont typeface="+mj-lt"/>
              <a:buAutoNum type="arabicPeriod"/>
            </a:pPr>
            <a:r>
              <a:rPr lang="en-IN" sz="1900" b="1" dirty="0"/>
              <a:t>Morphological Closing</a:t>
            </a:r>
            <a:r>
              <a:rPr lang="en-IN" sz="1900" dirty="0"/>
              <a:t>: This is done to close small holes inside the foreground objects, or small black points on the object. It is also done to fill the edges of text region. </a:t>
            </a:r>
          </a:p>
          <a:p>
            <a:pPr>
              <a:buFont typeface="+mj-lt"/>
              <a:buAutoNum type="arabicPeriod"/>
            </a:pPr>
            <a:endParaRPr lang="en-IN" sz="1900" dirty="0"/>
          </a:p>
          <a:p>
            <a:pPr>
              <a:buFont typeface="+mj-lt"/>
              <a:buAutoNum type="arabicPeriod"/>
            </a:pPr>
            <a:r>
              <a:rPr lang="en-IN" sz="1900" b="1" dirty="0"/>
              <a:t>MSER(Maximally Stable Extremal Regions</a:t>
            </a:r>
            <a:r>
              <a:rPr lang="en-IN" sz="1900" b="1" dirty="0" smtClean="0"/>
              <a:t>): </a:t>
            </a:r>
            <a:r>
              <a:rPr lang="en-IN" sz="1900" dirty="0"/>
              <a:t>This is used to select the regions which are the candidate region for text recognition.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1306</TotalTime>
  <Words>1067</Words>
  <Application>Microsoft Office PowerPoint</Application>
  <PresentationFormat>Widescreen</PresentationFormat>
  <Paragraphs>121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Cooper Std Black</vt:lpstr>
      <vt:lpstr>华文新魏</vt:lpstr>
      <vt:lpstr>Times New Roman</vt:lpstr>
      <vt:lpstr>Trebuchet MS</vt:lpstr>
      <vt:lpstr>Wingdings 3</vt:lpstr>
      <vt:lpstr>Facet</vt:lpstr>
      <vt:lpstr>REAL TIME TEXT SEARCH USING MOBILE PHONES</vt:lpstr>
      <vt:lpstr>Team</vt:lpstr>
      <vt:lpstr>Need Of Real Time Text Search</vt:lpstr>
      <vt:lpstr>Plans Of The Project</vt:lpstr>
      <vt:lpstr>Applications</vt:lpstr>
      <vt:lpstr>Work Done</vt:lpstr>
      <vt:lpstr>WORK FLOW</vt:lpstr>
      <vt:lpstr>Image Pre-Processing </vt:lpstr>
      <vt:lpstr>Text Detection</vt:lpstr>
      <vt:lpstr>MSER</vt:lpstr>
      <vt:lpstr>Text Recognition</vt:lpstr>
      <vt:lpstr>Tesseract-OCR</vt:lpstr>
      <vt:lpstr>RESULTS</vt:lpstr>
      <vt:lpstr>     Original Image</vt:lpstr>
      <vt:lpstr>PowerPoint Presentation</vt:lpstr>
      <vt:lpstr>Resulting Image with bounding box around the word possible. </vt:lpstr>
      <vt:lpstr>Implementation On Android Platform</vt:lpstr>
      <vt:lpstr>Results on Android Phones</vt:lpstr>
      <vt:lpstr>Medium Sized text on White Background </vt:lpstr>
      <vt:lpstr>Small Sized Text</vt:lpstr>
      <vt:lpstr>Small Text Detection (Multiple Matches)           Searched Text: book </vt:lpstr>
      <vt:lpstr>Large Text on White Background</vt:lpstr>
      <vt:lpstr>Text on coloured Background</vt:lpstr>
      <vt:lpstr>Experiments And Results</vt:lpstr>
      <vt:lpstr>Conclusions</vt:lpstr>
      <vt:lpstr>Future Goals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TEXT SEARCH</dc:title>
  <dc:creator>home</dc:creator>
  <cp:lastModifiedBy>Lenovo-pc</cp:lastModifiedBy>
  <cp:revision>33</cp:revision>
  <dcterms:created xsi:type="dcterms:W3CDTF">2016-06-21T18:45:57Z</dcterms:created>
  <dcterms:modified xsi:type="dcterms:W3CDTF">2016-09-18T07:52:11Z</dcterms:modified>
</cp:coreProperties>
</file>