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81" r:id="rId5"/>
    <p:sldId id="262" r:id="rId6"/>
    <p:sldId id="267" r:id="rId7"/>
    <p:sldId id="292" r:id="rId8"/>
    <p:sldId id="274" r:id="rId9"/>
    <p:sldId id="268" r:id="rId10"/>
    <p:sldId id="264" r:id="rId11"/>
    <p:sldId id="263" r:id="rId12"/>
    <p:sldId id="276" r:id="rId13"/>
    <p:sldId id="277" r:id="rId14"/>
    <p:sldId id="286" r:id="rId15"/>
    <p:sldId id="288" r:id="rId16"/>
    <p:sldId id="278" r:id="rId17"/>
    <p:sldId id="289" r:id="rId18"/>
    <p:sldId id="291" r:id="rId19"/>
    <p:sldId id="290" r:id="rId20"/>
    <p:sldId id="270" r:id="rId21"/>
    <p:sldId id="271" r:id="rId22"/>
    <p:sldId id="283" r:id="rId23"/>
    <p:sldId id="272" r:id="rId24"/>
    <p:sldId id="284" r:id="rId25"/>
    <p:sldId id="280" r:id="rId26"/>
    <p:sldId id="285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94B"/>
    <a:srgbClr val="088A4C"/>
    <a:srgbClr val="DCE6F2"/>
    <a:srgbClr val="00B05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6081"/>
  </p:normalViewPr>
  <p:slideViewPr>
    <p:cSldViewPr>
      <p:cViewPr varScale="1">
        <p:scale>
          <a:sx n="71" d="100"/>
          <a:sy n="71" d="100"/>
        </p:scale>
        <p:origin x="2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CEDA7-ABD0-4FA6-8316-FE54CF7D519E}" type="doc">
      <dgm:prSet loTypeId="urn:microsoft.com/office/officeart/2005/8/layout/matrix1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F3B9BB95-06E7-46A7-87EC-89F3FE5580DF}">
      <dgm:prSet phldrT="[텍스트]"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3000" dirty="0"/>
            <a:t>기능</a:t>
          </a:r>
        </a:p>
      </dgm:t>
    </dgm:pt>
    <dgm:pt modelId="{6F5F91FD-2EB8-4F0A-95BA-7161E6A5E240}" type="parTrans" cxnId="{2885B9FD-0B52-469F-88C9-CB4B011D16F7}">
      <dgm:prSet/>
      <dgm:spPr/>
      <dgm:t>
        <a:bodyPr/>
        <a:lstStyle/>
        <a:p>
          <a:pPr latinLnBrk="1"/>
          <a:endParaRPr lang="ko-KR" altLang="en-US"/>
        </a:p>
      </dgm:t>
    </dgm:pt>
    <dgm:pt modelId="{F2E13605-57F8-42E4-9D7F-64A025815604}" type="sibTrans" cxnId="{2885B9FD-0B52-469F-88C9-CB4B011D16F7}">
      <dgm:prSet/>
      <dgm:spPr/>
      <dgm:t>
        <a:bodyPr/>
        <a:lstStyle/>
        <a:p>
          <a:pPr latinLnBrk="1"/>
          <a:endParaRPr lang="ko-KR" altLang="en-US"/>
        </a:p>
      </dgm:t>
    </dgm:pt>
    <dgm:pt modelId="{659B4506-EEA2-4AE7-9B20-41248A48C6B8}">
      <dgm:prSet phldrT="[텍스트]" custT="1"/>
      <dgm:spPr>
        <a:solidFill>
          <a:srgbClr val="08874A"/>
        </a:solidFill>
      </dgm:spPr>
      <dgm:t>
        <a:bodyPr/>
        <a:lstStyle/>
        <a:p>
          <a:pPr algn="ctr" latinLnBrk="1"/>
          <a:r>
            <a: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활동량 체크</a:t>
          </a:r>
          <a:endParaRPr lang="en-US" altLang="ko-KR" sz="36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algn="ctr" latinLnBrk="1"/>
          <a:endParaRPr lang="ko-KR" altLang="en-US" sz="36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B458722-6AAF-4267-B710-494D51415D2B}" type="parTrans" cxnId="{7ED523BB-A411-48F5-837D-2DD2CCE72504}">
      <dgm:prSet/>
      <dgm:spPr/>
      <dgm:t>
        <a:bodyPr/>
        <a:lstStyle/>
        <a:p>
          <a:pPr latinLnBrk="1"/>
          <a:endParaRPr lang="ko-KR" altLang="en-US"/>
        </a:p>
      </dgm:t>
    </dgm:pt>
    <dgm:pt modelId="{465471CA-77D9-44D3-8234-1204C4492671}" type="sibTrans" cxnId="{7ED523BB-A411-48F5-837D-2DD2CCE72504}">
      <dgm:prSet/>
      <dgm:spPr/>
      <dgm:t>
        <a:bodyPr/>
        <a:lstStyle/>
        <a:p>
          <a:pPr latinLnBrk="1"/>
          <a:endParaRPr lang="ko-KR" altLang="en-US"/>
        </a:p>
      </dgm:t>
    </dgm:pt>
    <dgm:pt modelId="{9CF4900D-FF6B-45D7-881B-654AB6D0DD80}">
      <dgm:prSet phldrT="[텍스트]" custT="1"/>
      <dgm:spPr>
        <a:solidFill>
          <a:srgbClr val="08874A"/>
        </a:solidFill>
      </dgm:spPr>
      <dgm:t>
        <a:bodyPr/>
        <a:lstStyle/>
        <a:p>
          <a:pPr algn="ctr" latinLnBrk="1"/>
          <a:r>
            <a:rPr lang="ko-KR" altLang="en-US" sz="3600" b="1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휴식량</a:t>
          </a:r>
          <a:r>
            <a: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 체크</a:t>
          </a:r>
          <a:endParaRPr lang="en-US" altLang="ko-KR" sz="36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algn="ctr" latinLnBrk="1"/>
          <a:endParaRPr lang="ko-KR" altLang="en-US" sz="36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14D2F9C-A38B-4914-B314-1F228C313821}" type="parTrans" cxnId="{5B1E9E1F-E5DF-4CE5-9DC3-6C010F756D67}">
      <dgm:prSet/>
      <dgm:spPr/>
      <dgm:t>
        <a:bodyPr/>
        <a:lstStyle/>
        <a:p>
          <a:pPr latinLnBrk="1"/>
          <a:endParaRPr lang="ko-KR" altLang="en-US"/>
        </a:p>
      </dgm:t>
    </dgm:pt>
    <dgm:pt modelId="{450647D5-1BB3-4B77-9A51-906A87A22512}" type="sibTrans" cxnId="{5B1E9E1F-E5DF-4CE5-9DC3-6C010F756D67}">
      <dgm:prSet/>
      <dgm:spPr/>
      <dgm:t>
        <a:bodyPr/>
        <a:lstStyle/>
        <a:p>
          <a:pPr latinLnBrk="1"/>
          <a:endParaRPr lang="ko-KR" altLang="en-US"/>
        </a:p>
      </dgm:t>
    </dgm:pt>
    <dgm:pt modelId="{C9BCE21F-C6B3-4CDA-9AA6-DDF2CE79E7DB}">
      <dgm:prSet phldrT="[텍스트]" custT="1"/>
      <dgm:spPr>
        <a:solidFill>
          <a:srgbClr val="08874A"/>
        </a:solidFill>
      </dgm:spPr>
      <dgm:t>
        <a:bodyPr anchor="b"/>
        <a:lstStyle/>
        <a:p>
          <a:pPr algn="ctr" latinLnBrk="1"/>
          <a:r>
            <a:rPr lang="ko-KR" altLang="en-US" sz="3600" b="1" dirty="0"/>
            <a:t>분리불안 감지</a:t>
          </a:r>
          <a:endParaRPr lang="en-US" altLang="ko-KR" sz="3600" b="1" dirty="0"/>
        </a:p>
        <a:p>
          <a:pPr algn="ctr" latinLnBrk="1"/>
          <a:endParaRPr lang="en-US" altLang="ko-KR" sz="3600" dirty="0"/>
        </a:p>
        <a:p>
          <a:pPr algn="ctr" latinLnBrk="1"/>
          <a:endParaRPr lang="en-US" altLang="ko-KR" sz="3600" dirty="0"/>
        </a:p>
        <a:p>
          <a:pPr algn="ctr" latinLnBrk="1"/>
          <a:endParaRPr lang="ko-KR" altLang="en-US" sz="3600" dirty="0"/>
        </a:p>
      </dgm:t>
    </dgm:pt>
    <dgm:pt modelId="{1D8B8508-1082-424F-93B4-35F6093948D9}" type="parTrans" cxnId="{8DE66709-F22A-416C-9B21-9EC2A3E8C004}">
      <dgm:prSet/>
      <dgm:spPr/>
      <dgm:t>
        <a:bodyPr/>
        <a:lstStyle/>
        <a:p>
          <a:pPr latinLnBrk="1"/>
          <a:endParaRPr lang="ko-KR" altLang="en-US"/>
        </a:p>
      </dgm:t>
    </dgm:pt>
    <dgm:pt modelId="{3C57B262-D3BE-4934-9744-0FF6C65283D3}" type="sibTrans" cxnId="{8DE66709-F22A-416C-9B21-9EC2A3E8C004}">
      <dgm:prSet/>
      <dgm:spPr/>
      <dgm:t>
        <a:bodyPr/>
        <a:lstStyle/>
        <a:p>
          <a:pPr latinLnBrk="1"/>
          <a:endParaRPr lang="ko-KR" altLang="en-US"/>
        </a:p>
      </dgm:t>
    </dgm:pt>
    <dgm:pt modelId="{4BB938CD-07F9-4FCA-97A2-F618A8049093}">
      <dgm:prSet phldrT="[텍스트]" custT="1"/>
      <dgm:spPr>
        <a:solidFill>
          <a:srgbClr val="08874A"/>
        </a:solidFill>
      </dgm:spPr>
      <dgm:t>
        <a:bodyPr anchor="b"/>
        <a:lstStyle/>
        <a:p>
          <a:pPr algn="ctr" latinLnBrk="1"/>
          <a:r>
            <a: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수면</a:t>
          </a:r>
          <a:endParaRPr lang="en-US" altLang="ko-KR" sz="36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algn="ctr" latinLnBrk="1"/>
          <a:endParaRPr lang="en-US" altLang="ko-KR" sz="36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algn="ctr" latinLnBrk="1"/>
          <a:endParaRPr lang="ko-KR" altLang="en-US" sz="36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C0115B4-1B18-40F8-B197-EDED6311DD82}" type="parTrans" cxnId="{F1853D2F-9D27-41C0-B46E-126A7F497360}">
      <dgm:prSet/>
      <dgm:spPr/>
      <dgm:t>
        <a:bodyPr/>
        <a:lstStyle/>
        <a:p>
          <a:pPr latinLnBrk="1"/>
          <a:endParaRPr lang="ko-KR" altLang="en-US"/>
        </a:p>
      </dgm:t>
    </dgm:pt>
    <dgm:pt modelId="{EA3B5CC9-CB2A-4832-A540-0F2B8655CBAC}" type="sibTrans" cxnId="{F1853D2F-9D27-41C0-B46E-126A7F497360}">
      <dgm:prSet/>
      <dgm:spPr/>
      <dgm:t>
        <a:bodyPr/>
        <a:lstStyle/>
        <a:p>
          <a:pPr latinLnBrk="1"/>
          <a:endParaRPr lang="ko-KR" altLang="en-US"/>
        </a:p>
      </dgm:t>
    </dgm:pt>
    <dgm:pt modelId="{A2E6BB95-5D96-4469-AF7A-62BC65231910}" type="pres">
      <dgm:prSet presAssocID="{625CEDA7-ABD0-4FA6-8316-FE54CF7D519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C0E0F3-49D8-4F0B-B45C-C880EA3EBE76}" type="pres">
      <dgm:prSet presAssocID="{625CEDA7-ABD0-4FA6-8316-FE54CF7D519E}" presName="matrix" presStyleCnt="0"/>
      <dgm:spPr/>
    </dgm:pt>
    <dgm:pt modelId="{8BD47253-8BAF-478A-BA01-89249323BA88}" type="pres">
      <dgm:prSet presAssocID="{625CEDA7-ABD0-4FA6-8316-FE54CF7D519E}" presName="tile1" presStyleLbl="node1" presStyleIdx="0" presStyleCnt="4" custLinFactNeighborX="-6994"/>
      <dgm:spPr/>
    </dgm:pt>
    <dgm:pt modelId="{75FBF2EA-A175-4DFF-AE1D-8F795FAA8551}" type="pres">
      <dgm:prSet presAssocID="{625CEDA7-ABD0-4FA6-8316-FE54CF7D519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73D8DD-FA63-4E8C-913A-1603C097E1B3}" type="pres">
      <dgm:prSet presAssocID="{625CEDA7-ABD0-4FA6-8316-FE54CF7D519E}" presName="tile2" presStyleLbl="node1" presStyleIdx="1" presStyleCnt="4" custLinFactNeighborX="-6795" custLinFactNeighborY="-2299"/>
      <dgm:spPr/>
    </dgm:pt>
    <dgm:pt modelId="{9D8FCAC1-E20D-4DB8-A347-8A6B5195F179}" type="pres">
      <dgm:prSet presAssocID="{625CEDA7-ABD0-4FA6-8316-FE54CF7D519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DF71540-07E8-470E-853D-464692D937CC}" type="pres">
      <dgm:prSet presAssocID="{625CEDA7-ABD0-4FA6-8316-FE54CF7D519E}" presName="tile3" presStyleLbl="node1" presStyleIdx="2" presStyleCnt="4" custLinFactNeighborX="-15808" custLinFactNeighborY="5308"/>
      <dgm:spPr/>
    </dgm:pt>
    <dgm:pt modelId="{E8057434-8BEE-49C1-BA6A-735FEC2FDA83}" type="pres">
      <dgm:prSet presAssocID="{625CEDA7-ABD0-4FA6-8316-FE54CF7D519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7ED06AC-18EC-47A0-83F6-C7270C032388}" type="pres">
      <dgm:prSet presAssocID="{625CEDA7-ABD0-4FA6-8316-FE54CF7D519E}" presName="tile4" presStyleLbl="node1" presStyleIdx="3" presStyleCnt="4" custLinFactNeighborX="-6994" custLinFactNeighborY="1149"/>
      <dgm:spPr/>
    </dgm:pt>
    <dgm:pt modelId="{2C00E515-22A6-49ED-BBEA-8A61AFD7DC85}" type="pres">
      <dgm:prSet presAssocID="{625CEDA7-ABD0-4FA6-8316-FE54CF7D519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AB8E672-BCC8-4A2B-BF9E-856A90FB85C9}" type="pres">
      <dgm:prSet presAssocID="{625CEDA7-ABD0-4FA6-8316-FE54CF7D519E}" presName="centerTile" presStyleLbl="fgShp" presStyleIdx="0" presStyleCnt="1" custScaleX="40312" custScaleY="42341" custLinFactNeighborX="-11657" custLinFactNeighborY="115">
        <dgm:presLayoutVars>
          <dgm:chMax val="0"/>
          <dgm:chPref val="0"/>
        </dgm:presLayoutVars>
      </dgm:prSet>
      <dgm:spPr/>
    </dgm:pt>
  </dgm:ptLst>
  <dgm:cxnLst>
    <dgm:cxn modelId="{2750E100-C23C-491C-B1BB-8EB1F8C17FB8}" type="presOf" srcId="{4BB938CD-07F9-4FCA-97A2-F618A8049093}" destId="{E7ED06AC-18EC-47A0-83F6-C7270C032388}" srcOrd="0" destOrd="0" presId="urn:microsoft.com/office/officeart/2005/8/layout/matrix1"/>
    <dgm:cxn modelId="{8DE66709-F22A-416C-9B21-9EC2A3E8C004}" srcId="{F3B9BB95-06E7-46A7-87EC-89F3FE5580DF}" destId="{C9BCE21F-C6B3-4CDA-9AA6-DDF2CE79E7DB}" srcOrd="2" destOrd="0" parTransId="{1D8B8508-1082-424F-93B4-35F6093948D9}" sibTransId="{3C57B262-D3BE-4934-9744-0FF6C65283D3}"/>
    <dgm:cxn modelId="{5B1E9E1F-E5DF-4CE5-9DC3-6C010F756D67}" srcId="{F3B9BB95-06E7-46A7-87EC-89F3FE5580DF}" destId="{9CF4900D-FF6B-45D7-881B-654AB6D0DD80}" srcOrd="1" destOrd="0" parTransId="{014D2F9C-A38B-4914-B314-1F228C313821}" sibTransId="{450647D5-1BB3-4B77-9A51-906A87A22512}"/>
    <dgm:cxn modelId="{F1853D2F-9D27-41C0-B46E-126A7F497360}" srcId="{F3B9BB95-06E7-46A7-87EC-89F3FE5580DF}" destId="{4BB938CD-07F9-4FCA-97A2-F618A8049093}" srcOrd="3" destOrd="0" parTransId="{BC0115B4-1B18-40F8-B197-EDED6311DD82}" sibTransId="{EA3B5CC9-CB2A-4832-A540-0F2B8655CBAC}"/>
    <dgm:cxn modelId="{76286439-2B3B-424C-9D6D-BD12F044CEFF}" type="presOf" srcId="{C9BCE21F-C6B3-4CDA-9AA6-DDF2CE79E7DB}" destId="{4DF71540-07E8-470E-853D-464692D937CC}" srcOrd="0" destOrd="0" presId="urn:microsoft.com/office/officeart/2005/8/layout/matrix1"/>
    <dgm:cxn modelId="{E548D950-6BAC-4B24-A5A3-F3D8623F7612}" type="presOf" srcId="{9CF4900D-FF6B-45D7-881B-654AB6D0DD80}" destId="{A273D8DD-FA63-4E8C-913A-1603C097E1B3}" srcOrd="0" destOrd="0" presId="urn:microsoft.com/office/officeart/2005/8/layout/matrix1"/>
    <dgm:cxn modelId="{14BB8852-BCE9-4291-9F0B-FCB148B61E33}" type="presOf" srcId="{4BB938CD-07F9-4FCA-97A2-F618A8049093}" destId="{2C00E515-22A6-49ED-BBEA-8A61AFD7DC85}" srcOrd="1" destOrd="0" presId="urn:microsoft.com/office/officeart/2005/8/layout/matrix1"/>
    <dgm:cxn modelId="{03E82154-9FBD-4034-A5B3-39D5F69DECFC}" type="presOf" srcId="{9CF4900D-FF6B-45D7-881B-654AB6D0DD80}" destId="{9D8FCAC1-E20D-4DB8-A347-8A6B5195F179}" srcOrd="1" destOrd="0" presId="urn:microsoft.com/office/officeart/2005/8/layout/matrix1"/>
    <dgm:cxn modelId="{FE4E51A6-7529-491B-8D73-1BCA7A73EA28}" type="presOf" srcId="{659B4506-EEA2-4AE7-9B20-41248A48C6B8}" destId="{8BD47253-8BAF-478A-BA01-89249323BA88}" srcOrd="0" destOrd="0" presId="urn:microsoft.com/office/officeart/2005/8/layout/matrix1"/>
    <dgm:cxn modelId="{600BCFAB-B8CE-4F14-8289-87C112DCBF28}" type="presOf" srcId="{659B4506-EEA2-4AE7-9B20-41248A48C6B8}" destId="{75FBF2EA-A175-4DFF-AE1D-8F795FAA8551}" srcOrd="1" destOrd="0" presId="urn:microsoft.com/office/officeart/2005/8/layout/matrix1"/>
    <dgm:cxn modelId="{E72057B6-C75A-42F0-9B03-804E2E644FBD}" type="presOf" srcId="{F3B9BB95-06E7-46A7-87EC-89F3FE5580DF}" destId="{9AB8E672-BCC8-4A2B-BF9E-856A90FB85C9}" srcOrd="0" destOrd="0" presId="urn:microsoft.com/office/officeart/2005/8/layout/matrix1"/>
    <dgm:cxn modelId="{7ED523BB-A411-48F5-837D-2DD2CCE72504}" srcId="{F3B9BB95-06E7-46A7-87EC-89F3FE5580DF}" destId="{659B4506-EEA2-4AE7-9B20-41248A48C6B8}" srcOrd="0" destOrd="0" parTransId="{8B458722-6AAF-4267-B710-494D51415D2B}" sibTransId="{465471CA-77D9-44D3-8234-1204C4492671}"/>
    <dgm:cxn modelId="{EB9A1FCD-71A9-4E2C-8F32-36281945C066}" type="presOf" srcId="{625CEDA7-ABD0-4FA6-8316-FE54CF7D519E}" destId="{A2E6BB95-5D96-4469-AF7A-62BC65231910}" srcOrd="0" destOrd="0" presId="urn:microsoft.com/office/officeart/2005/8/layout/matrix1"/>
    <dgm:cxn modelId="{DA3516DC-2DA2-47C8-B691-7AFCFABBE52F}" type="presOf" srcId="{C9BCE21F-C6B3-4CDA-9AA6-DDF2CE79E7DB}" destId="{E8057434-8BEE-49C1-BA6A-735FEC2FDA83}" srcOrd="1" destOrd="0" presId="urn:microsoft.com/office/officeart/2005/8/layout/matrix1"/>
    <dgm:cxn modelId="{2885B9FD-0B52-469F-88C9-CB4B011D16F7}" srcId="{625CEDA7-ABD0-4FA6-8316-FE54CF7D519E}" destId="{F3B9BB95-06E7-46A7-87EC-89F3FE5580DF}" srcOrd="0" destOrd="0" parTransId="{6F5F91FD-2EB8-4F0A-95BA-7161E6A5E240}" sibTransId="{F2E13605-57F8-42E4-9D7F-64A025815604}"/>
    <dgm:cxn modelId="{05B4E3C1-5722-489A-AC77-CFBE7C6213EE}" type="presParOf" srcId="{A2E6BB95-5D96-4469-AF7A-62BC65231910}" destId="{FCC0E0F3-49D8-4F0B-B45C-C880EA3EBE76}" srcOrd="0" destOrd="0" presId="urn:microsoft.com/office/officeart/2005/8/layout/matrix1"/>
    <dgm:cxn modelId="{39E9238E-09BB-443F-A9C0-CC6B1F3CE830}" type="presParOf" srcId="{FCC0E0F3-49D8-4F0B-B45C-C880EA3EBE76}" destId="{8BD47253-8BAF-478A-BA01-89249323BA88}" srcOrd="0" destOrd="0" presId="urn:microsoft.com/office/officeart/2005/8/layout/matrix1"/>
    <dgm:cxn modelId="{BB028F14-38E0-48CA-8C9E-186AD438240E}" type="presParOf" srcId="{FCC0E0F3-49D8-4F0B-B45C-C880EA3EBE76}" destId="{75FBF2EA-A175-4DFF-AE1D-8F795FAA8551}" srcOrd="1" destOrd="0" presId="urn:microsoft.com/office/officeart/2005/8/layout/matrix1"/>
    <dgm:cxn modelId="{5ABE8456-34F0-467E-B769-90A80CC9D323}" type="presParOf" srcId="{FCC0E0F3-49D8-4F0B-B45C-C880EA3EBE76}" destId="{A273D8DD-FA63-4E8C-913A-1603C097E1B3}" srcOrd="2" destOrd="0" presId="urn:microsoft.com/office/officeart/2005/8/layout/matrix1"/>
    <dgm:cxn modelId="{FB572E72-4026-4852-B7D3-19DEDD1C25E8}" type="presParOf" srcId="{FCC0E0F3-49D8-4F0B-B45C-C880EA3EBE76}" destId="{9D8FCAC1-E20D-4DB8-A347-8A6B5195F179}" srcOrd="3" destOrd="0" presId="urn:microsoft.com/office/officeart/2005/8/layout/matrix1"/>
    <dgm:cxn modelId="{B9C8B789-38D9-4678-9E01-C3649681BBAC}" type="presParOf" srcId="{FCC0E0F3-49D8-4F0B-B45C-C880EA3EBE76}" destId="{4DF71540-07E8-470E-853D-464692D937CC}" srcOrd="4" destOrd="0" presId="urn:microsoft.com/office/officeart/2005/8/layout/matrix1"/>
    <dgm:cxn modelId="{398EBB5C-B9D4-49B1-B0F5-4BA687EC7331}" type="presParOf" srcId="{FCC0E0F3-49D8-4F0B-B45C-C880EA3EBE76}" destId="{E8057434-8BEE-49C1-BA6A-735FEC2FDA83}" srcOrd="5" destOrd="0" presId="urn:microsoft.com/office/officeart/2005/8/layout/matrix1"/>
    <dgm:cxn modelId="{65D3871F-1EFC-4529-9FC9-0CC49126712F}" type="presParOf" srcId="{FCC0E0F3-49D8-4F0B-B45C-C880EA3EBE76}" destId="{E7ED06AC-18EC-47A0-83F6-C7270C032388}" srcOrd="6" destOrd="0" presId="urn:microsoft.com/office/officeart/2005/8/layout/matrix1"/>
    <dgm:cxn modelId="{747A3A55-EF6C-4987-8B2B-6FE9E4F56B35}" type="presParOf" srcId="{FCC0E0F3-49D8-4F0B-B45C-C880EA3EBE76}" destId="{2C00E515-22A6-49ED-BBEA-8A61AFD7DC85}" srcOrd="7" destOrd="0" presId="urn:microsoft.com/office/officeart/2005/8/layout/matrix1"/>
    <dgm:cxn modelId="{93CF3D8B-015F-4A3E-8663-0578DE915CB0}" type="presParOf" srcId="{A2E6BB95-5D96-4469-AF7A-62BC65231910}" destId="{9AB8E672-BCC8-4A2B-BF9E-856A90FB85C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47253-8BAF-478A-BA01-89249323BA88}">
      <dsp:nvSpPr>
        <dsp:cNvPr id="0" name=""/>
        <dsp:cNvSpPr/>
      </dsp:nvSpPr>
      <dsp:spPr>
        <a:xfrm rot="16200000">
          <a:off x="1695450" y="-1695450"/>
          <a:ext cx="3314700" cy="6705600"/>
        </a:xfrm>
        <a:prstGeom prst="round1Rect">
          <a:avLst/>
        </a:prstGeom>
        <a:solidFill>
          <a:srgbClr val="0887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활동량 체크</a:t>
          </a:r>
          <a:endParaRPr lang="en-US" altLang="ko-KR" sz="36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5400000">
        <a:off x="0" y="0"/>
        <a:ext cx="6705600" cy="2486025"/>
      </dsp:txXfrm>
    </dsp:sp>
    <dsp:sp modelId="{A273D8DD-FA63-4E8C-913A-1603C097E1B3}">
      <dsp:nvSpPr>
        <dsp:cNvPr id="0" name=""/>
        <dsp:cNvSpPr/>
      </dsp:nvSpPr>
      <dsp:spPr>
        <a:xfrm>
          <a:off x="6249954" y="0"/>
          <a:ext cx="6705600" cy="3314700"/>
        </a:xfrm>
        <a:prstGeom prst="round1Rect">
          <a:avLst/>
        </a:prstGeom>
        <a:solidFill>
          <a:srgbClr val="0887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휴식량</a:t>
          </a:r>
          <a:r>
            <a:rPr lang="ko-KR" altLang="en-US" sz="36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체크</a:t>
          </a:r>
          <a:endParaRPr lang="en-US" altLang="ko-KR" sz="36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249954" y="0"/>
        <a:ext cx="6705600" cy="2486025"/>
      </dsp:txXfrm>
    </dsp:sp>
    <dsp:sp modelId="{4DF71540-07E8-470E-853D-464692D937CC}">
      <dsp:nvSpPr>
        <dsp:cNvPr id="0" name=""/>
        <dsp:cNvSpPr/>
      </dsp:nvSpPr>
      <dsp:spPr>
        <a:xfrm rot="10800000">
          <a:off x="0" y="3314700"/>
          <a:ext cx="6705600" cy="3314700"/>
        </a:xfrm>
        <a:prstGeom prst="round1Rect">
          <a:avLst/>
        </a:prstGeom>
        <a:solidFill>
          <a:srgbClr val="0887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/>
            <a:t>분리불안 감지</a:t>
          </a:r>
          <a:endParaRPr lang="en-US" altLang="ko-KR" sz="3600" b="1" kern="1200" dirty="0"/>
        </a:p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3600" kern="1200" dirty="0"/>
        </a:p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3600" kern="1200" dirty="0"/>
        </a:p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 dirty="0"/>
        </a:p>
      </dsp:txBody>
      <dsp:txXfrm rot="10800000">
        <a:off x="0" y="4143375"/>
        <a:ext cx="6705600" cy="2486025"/>
      </dsp:txXfrm>
    </dsp:sp>
    <dsp:sp modelId="{E7ED06AC-18EC-47A0-83F6-C7270C032388}">
      <dsp:nvSpPr>
        <dsp:cNvPr id="0" name=""/>
        <dsp:cNvSpPr/>
      </dsp:nvSpPr>
      <dsp:spPr>
        <a:xfrm rot="5400000">
          <a:off x="7932060" y="1619250"/>
          <a:ext cx="3314700" cy="6705600"/>
        </a:xfrm>
        <a:prstGeom prst="round1Rect">
          <a:avLst/>
        </a:prstGeom>
        <a:solidFill>
          <a:srgbClr val="0887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수면</a:t>
          </a:r>
          <a:endParaRPr lang="en-US" altLang="ko-KR" sz="36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36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6236610" y="4143374"/>
        <a:ext cx="6705600" cy="2486025"/>
      </dsp:txXfrm>
    </dsp:sp>
    <dsp:sp modelId="{9AB8E672-BCC8-4A2B-BF9E-856A90FB85C9}">
      <dsp:nvSpPr>
        <dsp:cNvPr id="0" name=""/>
        <dsp:cNvSpPr/>
      </dsp:nvSpPr>
      <dsp:spPr>
        <a:xfrm>
          <a:off x="5425648" y="2965736"/>
          <a:ext cx="1621896" cy="70173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기능</a:t>
          </a:r>
        </a:p>
      </dsp:txBody>
      <dsp:txXfrm>
        <a:off x="5459904" y="2999992"/>
        <a:ext cx="1553384" cy="633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E4E5C-7124-7548-AB28-477040DC4DC9}" type="datetimeFigureOut">
              <a:rPr kumimoji="1" lang="ko-Kore-KR" altLang="en-US" smtClean="0"/>
              <a:t>06/15/2023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0ED9D-072F-7845-82FB-F9166BA5D9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08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D155D-55B2-42DC-A2A0-EE85790F222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65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D155D-55B2-42DC-A2A0-EE85790F222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87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D155D-55B2-42DC-A2A0-EE85790F222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4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D155D-55B2-42DC-A2A0-EE85790F222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15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image" Target="../media/image55.sv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2.png"/><Relationship Id="rId7" Type="http://schemas.openxmlformats.org/officeDocument/2006/relationships/image" Target="../media/image4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6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5.png"/><Relationship Id="rId7" Type="http://schemas.openxmlformats.org/officeDocument/2006/relationships/image" Target="../media/image6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61.svg"/><Relationship Id="rId5" Type="http://schemas.openxmlformats.org/officeDocument/2006/relationships/image" Target="../media/image55.sv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8927A5BC-ACB2-6A0B-42C1-DEC5D75C6079}"/>
              </a:ext>
            </a:extLst>
          </p:cNvPr>
          <p:cNvGrpSpPr/>
          <p:nvPr/>
        </p:nvGrpSpPr>
        <p:grpSpPr>
          <a:xfrm>
            <a:off x="3518593" y="3363136"/>
            <a:ext cx="11428037" cy="1908214"/>
            <a:chOff x="3149135" y="4385890"/>
            <a:chExt cx="11987443" cy="2085363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3C6C4E6-D721-4BB8-48C2-5FED3315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9135" y="4385890"/>
              <a:ext cx="11987443" cy="20853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49600" y="5900898"/>
            <a:ext cx="516186" cy="777986"/>
            <a:chOff x="15370853" y="6641230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140000">
              <a:off x="15370853" y="6641230"/>
              <a:ext cx="516186" cy="7779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99340" y="5427081"/>
            <a:ext cx="16466545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kern="0" spc="-500" dirty="0">
                <a:solidFill>
                  <a:schemeClr val="bg1">
                    <a:lumMod val="85000"/>
                  </a:schemeClr>
                </a:solidFill>
                <a:latin typeface="Pretendard" pitchFamily="34" charset="0"/>
                <a:cs typeface="Pretendard" pitchFamily="34" charset="0"/>
              </a:rPr>
              <a:t>센서 데이터 기반  </a:t>
            </a:r>
            <a:r>
              <a:rPr lang="ko-KR" altLang="en-US" sz="3200" kern="0" spc="-500" dirty="0" err="1">
                <a:solidFill>
                  <a:schemeClr val="bg1">
                    <a:lumMod val="85000"/>
                  </a:schemeClr>
                </a:solidFill>
                <a:latin typeface="Pretendard" pitchFamily="34" charset="0"/>
                <a:cs typeface="Pretendard" pitchFamily="34" charset="0"/>
              </a:rPr>
              <a:t>반려견</a:t>
            </a:r>
            <a:r>
              <a:rPr lang="ko-KR" altLang="en-US" sz="3200" kern="0" spc="-500" dirty="0">
                <a:solidFill>
                  <a:schemeClr val="bg1">
                    <a:lumMod val="85000"/>
                  </a:schemeClr>
                </a:solidFill>
                <a:latin typeface="Pretendard" pitchFamily="34" charset="0"/>
                <a:cs typeface="Pretendard" pitchFamily="34" charset="0"/>
              </a:rPr>
              <a:t>  행동패턴  분석 및 관리 도우미</a:t>
            </a:r>
            <a:br>
              <a:rPr lang="en-US" altLang="ko-KR" sz="3200" kern="0" spc="-500" dirty="0">
                <a:solidFill>
                  <a:schemeClr val="bg1"/>
                </a:solidFill>
                <a:latin typeface="Pretendard" pitchFamily="34" charset="0"/>
                <a:cs typeface="Pretendard" pitchFamily="34" charset="0"/>
              </a:rPr>
            </a:br>
            <a:endParaRPr lang="en-US" sz="400" dirty="0">
              <a:solidFill>
                <a:schemeClr val="bg1"/>
              </a:solidFill>
            </a:endParaRPr>
          </a:p>
        </p:txBody>
      </p:sp>
      <p:pic>
        <p:nvPicPr>
          <p:cNvPr id="5" name="Object 13">
            <a:extLst>
              <a:ext uri="{FF2B5EF4-FFF2-40B4-BE49-F238E27FC236}">
                <a16:creationId xmlns:a16="http://schemas.microsoft.com/office/drawing/2014/main" id="{E563F3EB-D365-5689-07CD-DF8AE729214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3200" y="8573602"/>
            <a:ext cx="4871462" cy="1286015"/>
          </a:xfrm>
          <a:prstGeom prst="rect">
            <a:avLst/>
          </a:prstGeom>
        </p:spPr>
      </p:pic>
      <p:grpSp>
        <p:nvGrpSpPr>
          <p:cNvPr id="7" name="그룹 1002">
            <a:extLst>
              <a:ext uri="{FF2B5EF4-FFF2-40B4-BE49-F238E27FC236}">
                <a16:creationId xmlns:a16="http://schemas.microsoft.com/office/drawing/2014/main" id="{1F4B8E17-32E6-DAD2-3D83-A500F03C96FB}"/>
              </a:ext>
            </a:extLst>
          </p:cNvPr>
          <p:cNvGrpSpPr/>
          <p:nvPr/>
        </p:nvGrpSpPr>
        <p:grpSpPr>
          <a:xfrm>
            <a:off x="8534400" y="7380459"/>
            <a:ext cx="1524996" cy="152400"/>
            <a:chOff x="8370835" y="7169465"/>
            <a:chExt cx="1524996" cy="128571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F4824855-2177-F786-7265-D04E49CCD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370835" y="7169465"/>
              <a:ext cx="1524996" cy="12857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ABBBB2-4893-D928-7985-37DFB0AF4955}"/>
              </a:ext>
            </a:extLst>
          </p:cNvPr>
          <p:cNvSpPr txBox="1"/>
          <p:nvPr/>
        </p:nvSpPr>
        <p:spPr>
          <a:xfrm>
            <a:off x="6493566" y="3726841"/>
            <a:ext cx="173257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0" b="1" u="none" strike="noStrike" kern="0" cap="none" spc="-5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itchFamily="34" charset="0"/>
                <a:cs typeface="Pretendard" pitchFamily="34" charset="0"/>
              </a:rPr>
              <a:t>펫 어셈블리  </a:t>
            </a:r>
            <a:endParaRPr lang="ko-KR" altLang="en-US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3791AE5-47EA-EA8F-9EA6-84EC842C1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065" y="2321819"/>
            <a:ext cx="6134935" cy="2936086"/>
          </a:xfrm>
          <a:prstGeom prst="rect">
            <a:avLst/>
          </a:prstGeom>
        </p:spPr>
      </p:pic>
      <p:grpSp>
        <p:nvGrpSpPr>
          <p:cNvPr id="5" name="그룹 1004">
            <a:extLst>
              <a:ext uri="{FF2B5EF4-FFF2-40B4-BE49-F238E27FC236}">
                <a16:creationId xmlns:a16="http://schemas.microsoft.com/office/drawing/2014/main" id="{E8F0B0A7-F5A1-DC56-1EF0-3BEEF5BAF7F5}"/>
              </a:ext>
            </a:extLst>
          </p:cNvPr>
          <p:cNvGrpSpPr/>
          <p:nvPr/>
        </p:nvGrpSpPr>
        <p:grpSpPr>
          <a:xfrm>
            <a:off x="0" y="7984919"/>
            <a:ext cx="18288000" cy="2302081"/>
            <a:chOff x="4962787" y="1265119"/>
            <a:chExt cx="12327499" cy="1188791"/>
          </a:xfrm>
        </p:grpSpPr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D678BCDE-816B-6AD1-60D4-A96E71F42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2787" y="1265119"/>
              <a:ext cx="12327499" cy="1188791"/>
            </a:xfrm>
            <a:prstGeom prst="rect">
              <a:avLst/>
            </a:prstGeom>
          </p:spPr>
        </p:pic>
      </p:grpSp>
      <p:sp>
        <p:nvSpPr>
          <p:cNvPr id="14" name="Object 18">
            <a:extLst>
              <a:ext uri="{FF2B5EF4-FFF2-40B4-BE49-F238E27FC236}">
                <a16:creationId xmlns:a16="http://schemas.microsoft.com/office/drawing/2014/main" id="{2BF35E80-84A6-B5AB-108A-C76156D3BCF6}"/>
              </a:ext>
            </a:extLst>
          </p:cNvPr>
          <p:cNvSpPr txBox="1"/>
          <p:nvPr/>
        </p:nvSpPr>
        <p:spPr>
          <a:xfrm>
            <a:off x="36095" y="8748400"/>
            <a:ext cx="18251905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 우리는 반려동물시장 중 </a:t>
            </a:r>
            <a:r>
              <a:rPr lang="ko-KR" altLang="en-US" sz="4000" b="1" i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웨어러블 시장 </a:t>
            </a:r>
            <a:r>
              <a:rPr lang="ko-KR" altLang="en-US" sz="4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진입하고자 한다</a:t>
            </a:r>
            <a:r>
              <a:rPr lang="en-US" altLang="ko-KR" sz="4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4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ctr"/>
            <a:endParaRPr lang="en-US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C7F52-3C73-CE41-7A64-1D90FFA7E45B}"/>
              </a:ext>
            </a:extLst>
          </p:cNvPr>
          <p:cNvSpPr txBox="1"/>
          <p:nvPr/>
        </p:nvSpPr>
        <p:spPr>
          <a:xfrm>
            <a:off x="11049000" y="5741940"/>
            <a:ext cx="7858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애완동물용 웨어러블 시장 규모는 점점 </a:t>
            </a:r>
            <a:r>
              <a:rPr lang="ko-KR" altLang="en-US" sz="20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성장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하는 추세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732171-BA6A-BD47-7506-FE80E32C296D}"/>
              </a:ext>
            </a:extLst>
          </p:cNvPr>
          <p:cNvSpPr txBox="1"/>
          <p:nvPr/>
        </p:nvSpPr>
        <p:spPr>
          <a:xfrm>
            <a:off x="5588948" y="5631063"/>
            <a:ext cx="5977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진료비와 관련 용품 등 반려견을 더 잘 관리하는 데에 쓰이는 비용이 </a:t>
            </a:r>
            <a:r>
              <a:rPr lang="ko-KR" altLang="en-US" sz="2000" dirty="0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증가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하고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04857-7903-8311-7C51-766FDFC0E12D}"/>
              </a:ext>
            </a:extLst>
          </p:cNvPr>
          <p:cNvSpPr txBox="1"/>
          <p:nvPr/>
        </p:nvSpPr>
        <p:spPr>
          <a:xfrm>
            <a:off x="3015768" y="169158"/>
            <a:ext cx="4974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STP 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" altLang="ko-Kore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segment</a:t>
            </a:r>
            <a:endParaRPr lang="ko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302EE5-C0CB-A6C4-D14B-5744286E6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948" y="2567656"/>
            <a:ext cx="5977935" cy="2684571"/>
          </a:xfrm>
          <a:prstGeom prst="rect">
            <a:avLst/>
          </a:prstGeom>
        </p:spPr>
      </p:pic>
      <p:pic>
        <p:nvPicPr>
          <p:cNvPr id="8" name="Picture 2" descr="자료=한국농촌경제연구원">
            <a:extLst>
              <a:ext uri="{FF2B5EF4-FFF2-40B4-BE49-F238E27FC236}">
                <a16:creationId xmlns:a16="http://schemas.microsoft.com/office/drawing/2014/main" id="{91B763B0-5465-C437-0F13-5403118A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5" y="2043410"/>
            <a:ext cx="4915736" cy="322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0C3DB3-B72B-A20D-D5AB-6A8ED9BCC16A}"/>
              </a:ext>
            </a:extLst>
          </p:cNvPr>
          <p:cNvSpPr txBox="1"/>
          <p:nvPr/>
        </p:nvSpPr>
        <p:spPr>
          <a:xfrm>
            <a:off x="794288" y="5651274"/>
            <a:ext cx="431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반려동물 시장은 점점 커지는 추세</a:t>
            </a:r>
          </a:p>
        </p:txBody>
      </p:sp>
    </p:spTree>
    <p:extLst>
      <p:ext uri="{BB962C8B-B14F-4D97-AF65-F5344CB8AC3E}">
        <p14:creationId xmlns:p14="http://schemas.microsoft.com/office/powerpoint/2010/main" val="192883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1028" name="Picture 4" descr="Manager 이미지 - Freepik에서 무료 다운로드">
            <a:extLst>
              <a:ext uri="{FF2B5EF4-FFF2-40B4-BE49-F238E27FC236}">
                <a16:creationId xmlns:a16="http://schemas.microsoft.com/office/drawing/2014/main" id="{703ECECC-4E94-984A-37D0-625BFC25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95" y="2086433"/>
            <a:ext cx="2921080" cy="29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CC27572C-AD6B-EA16-0486-6340D4EF9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27438"/>
              </p:ext>
            </p:extLst>
          </p:nvPr>
        </p:nvGraphicFramePr>
        <p:xfrm>
          <a:off x="1317027" y="5933421"/>
          <a:ext cx="15435528" cy="365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7764">
                  <a:extLst>
                    <a:ext uri="{9D8B030D-6E8A-4147-A177-3AD203B41FA5}">
                      <a16:colId xmlns:a16="http://schemas.microsoft.com/office/drawing/2014/main" val="485995270"/>
                    </a:ext>
                  </a:extLst>
                </a:gridCol>
                <a:gridCol w="7717764">
                  <a:extLst>
                    <a:ext uri="{9D8B030D-6E8A-4147-A177-3AD203B41FA5}">
                      <a16:colId xmlns:a16="http://schemas.microsoft.com/office/drawing/2014/main" val="720277880"/>
                    </a:ext>
                  </a:extLst>
                </a:gridCol>
              </a:tblGrid>
              <a:tr h="72217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200" u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세그먼트</a:t>
                      </a:r>
                    </a:p>
                  </a:txBody>
                  <a:tcPr anchor="ctr">
                    <a:solidFill>
                      <a:srgbClr val="08874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200" u="non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 anchor="ctr">
                    <a:solidFill>
                      <a:srgbClr val="0887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83511"/>
                  </a:ext>
                </a:extLst>
              </a:tr>
              <a:tr h="7322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반려견을 가족으로 둔 여유로운 일반인 </a:t>
                      </a:r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소득이 높고 자유 시간이 많은 </a:t>
                      </a:r>
                      <a:r>
                        <a:rPr lang="ko-KR" altLang="en-US" sz="22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반려견</a:t>
                      </a:r>
                      <a:r>
                        <a:rPr lang="ko-KR" altLang="en-US" sz="2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712938"/>
                  </a:ext>
                </a:extLst>
              </a:tr>
              <a:tr h="7322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바쁜 동물 애호가 직장인 </a:t>
                      </a:r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바쁜 일상으로 시간이 제한된 </a:t>
                      </a:r>
                      <a:r>
                        <a:rPr lang="ko-KR" altLang="en-US" sz="22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반려견</a:t>
                      </a:r>
                      <a:r>
                        <a:rPr lang="ko-KR" altLang="en-US" sz="2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990884"/>
                  </a:ext>
                </a:extLst>
              </a:tr>
              <a:tr h="7322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팻스타터 </a:t>
                      </a:r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처음으로 반려견을 키우는 비전문가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75831"/>
                  </a:ext>
                </a:extLst>
              </a:tr>
              <a:tr h="7322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애완견 훈련 전문가 </a:t>
                      </a:r>
                      <a:r>
                        <a:rPr lang="en-US" altLang="ko-KR" sz="2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전문적인 </a:t>
                      </a:r>
                      <a:r>
                        <a:rPr lang="ko-KR" altLang="en-US" sz="22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반려견</a:t>
                      </a:r>
                      <a:r>
                        <a:rPr lang="ko-KR" altLang="en-US" sz="2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2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훈련사</a:t>
                      </a:r>
                      <a:r>
                        <a:rPr lang="ko-KR" altLang="en-US" sz="2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행동 전문가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192224"/>
                  </a:ext>
                </a:extLst>
              </a:tr>
            </a:tbl>
          </a:graphicData>
        </a:graphic>
      </p:graphicFrame>
      <p:pic>
        <p:nvPicPr>
          <p:cNvPr id="2050" name="Picture 2" descr="강아지를 산책시키다 - 무료 사람들개 아이콘">
            <a:extLst>
              <a:ext uri="{FF2B5EF4-FFF2-40B4-BE49-F238E27FC236}">
                <a16:creationId xmlns:a16="http://schemas.microsoft.com/office/drawing/2014/main" id="{B347B91E-BF6A-E4D2-2ACE-A01D9F08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63" y="2079732"/>
            <a:ext cx="2921080" cy="29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797EF0-2360-821A-29B4-E1880876AD81}"/>
              </a:ext>
            </a:extLst>
          </p:cNvPr>
          <p:cNvSpPr txBox="1"/>
          <p:nvPr/>
        </p:nvSpPr>
        <p:spPr>
          <a:xfrm>
            <a:off x="940068" y="5025532"/>
            <a:ext cx="5418488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가족으로 둔 여유로운 일반인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1B83F-3F26-3853-C2D9-F07D1279AC15}"/>
              </a:ext>
            </a:extLst>
          </p:cNvPr>
          <p:cNvSpPr txBox="1"/>
          <p:nvPr/>
        </p:nvSpPr>
        <p:spPr>
          <a:xfrm>
            <a:off x="5084472" y="5018831"/>
            <a:ext cx="5418489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바쁜 동물 애호가 직장인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819EA2C-DFE5-0C98-0FD1-6E48FD2CC3F6}"/>
              </a:ext>
            </a:extLst>
          </p:cNvPr>
          <p:cNvGrpSpPr/>
          <p:nvPr/>
        </p:nvGrpSpPr>
        <p:grpSpPr>
          <a:xfrm>
            <a:off x="13546914" y="2156903"/>
            <a:ext cx="3831053" cy="3364507"/>
            <a:chOff x="9338738" y="2051244"/>
            <a:chExt cx="3831053" cy="3364507"/>
          </a:xfrm>
        </p:grpSpPr>
        <p:pic>
          <p:nvPicPr>
            <p:cNvPr id="1030" name="Picture 6" descr="개 훈련 | 무료 아이콘">
              <a:extLst>
                <a:ext uri="{FF2B5EF4-FFF2-40B4-BE49-F238E27FC236}">
                  <a16:creationId xmlns:a16="http://schemas.microsoft.com/office/drawing/2014/main" id="{96A209F4-826F-63DC-CB55-B214E25DF0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3725" y="2051244"/>
              <a:ext cx="2921080" cy="292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AF7A00-EF50-FA74-099A-007E695FB52B}"/>
                </a:ext>
              </a:extLst>
            </p:cNvPr>
            <p:cNvSpPr txBox="1"/>
            <p:nvPr/>
          </p:nvSpPr>
          <p:spPr>
            <a:xfrm>
              <a:off x="9338738" y="5046419"/>
              <a:ext cx="38310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애완견 훈련 전문가 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74A046-9644-E31B-EB8F-FA1CDE268EC8}"/>
              </a:ext>
            </a:extLst>
          </p:cNvPr>
          <p:cNvGrpSpPr/>
          <p:nvPr/>
        </p:nvGrpSpPr>
        <p:grpSpPr>
          <a:xfrm>
            <a:off x="9382303" y="1949801"/>
            <a:ext cx="5077618" cy="3445063"/>
            <a:chOff x="14280973" y="2993951"/>
            <a:chExt cx="5077618" cy="344506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CDCD4BB-D81B-97F4-9D37-420FF3EEDC46}"/>
                </a:ext>
              </a:extLst>
            </p:cNvPr>
            <p:cNvGrpSpPr/>
            <p:nvPr/>
          </p:nvGrpSpPr>
          <p:grpSpPr>
            <a:xfrm>
              <a:off x="14280973" y="2993951"/>
              <a:ext cx="5077618" cy="3333006"/>
              <a:chOff x="12786846" y="3143787"/>
              <a:chExt cx="5077618" cy="3333006"/>
            </a:xfrm>
          </p:grpSpPr>
          <p:pic>
            <p:nvPicPr>
              <p:cNvPr id="2052" name="Picture 4" descr="Dog Running Icon Vector Illustration 库存矢量图（免版税）1586402908 | Shutterstock">
                <a:extLst>
                  <a:ext uri="{FF2B5EF4-FFF2-40B4-BE49-F238E27FC236}">
                    <a16:creationId xmlns:a16="http://schemas.microsoft.com/office/drawing/2014/main" id="{952DC294-C19D-5DD9-BD17-0A12817EDE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866"/>
              <a:stretch/>
            </p:blipFill>
            <p:spPr bwMode="auto">
              <a:xfrm flipH="1">
                <a:off x="13988629" y="3143787"/>
                <a:ext cx="3875835" cy="3333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달리는 사람 - 무료 사람들개 아이콘">
                <a:extLst>
                  <a:ext uri="{FF2B5EF4-FFF2-40B4-BE49-F238E27FC236}">
                    <a16:creationId xmlns:a16="http://schemas.microsoft.com/office/drawing/2014/main" id="{B7D9BBB6-9362-FDB3-A2A1-3B0548DA15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79530" flipH="1">
                <a:off x="12786846" y="3716483"/>
                <a:ext cx="1556476" cy="16322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965270A-430A-D44C-AC89-33EC6B364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25600" y="4596023"/>
                <a:ext cx="2029293" cy="3237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C548E9-8166-347E-A650-D5F84E394623}"/>
                </a:ext>
              </a:extLst>
            </p:cNvPr>
            <p:cNvSpPr txBox="1"/>
            <p:nvPr/>
          </p:nvSpPr>
          <p:spPr>
            <a:xfrm>
              <a:off x="14473584" y="6069682"/>
              <a:ext cx="34227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팻스타터 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BB9D6-8966-8571-B020-D6621CE205AE}"/>
              </a:ext>
            </a:extLst>
          </p:cNvPr>
          <p:cNvSpPr txBox="1"/>
          <p:nvPr/>
        </p:nvSpPr>
        <p:spPr>
          <a:xfrm>
            <a:off x="3015768" y="169158"/>
            <a:ext cx="5172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STP 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" altLang="ko-Kore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Targeting</a:t>
            </a:r>
            <a:endParaRPr lang="ko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53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25DF70-C457-6EFB-7923-CC8188B992AD}"/>
              </a:ext>
            </a:extLst>
          </p:cNvPr>
          <p:cNvSpPr/>
          <p:nvPr/>
        </p:nvSpPr>
        <p:spPr>
          <a:xfrm>
            <a:off x="7453671" y="5562998"/>
            <a:ext cx="10363200" cy="4554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62A97C4-32CC-CD80-E382-C4FAB509B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22098"/>
              </p:ext>
            </p:extLst>
          </p:nvPr>
        </p:nvGraphicFramePr>
        <p:xfrm>
          <a:off x="990600" y="2012170"/>
          <a:ext cx="6096001" cy="327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1293773727"/>
                    </a:ext>
                  </a:extLst>
                </a:gridCol>
              </a:tblGrid>
              <a:tr h="8188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반려견을 가족으로 둔 여유로운 일반인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355234"/>
                  </a:ext>
                </a:extLst>
              </a:tr>
              <a:tr h="8188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바쁜 동물 애호가 직장인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19594"/>
                  </a:ext>
                </a:extLst>
              </a:tr>
              <a:tr h="8188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팻스타터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53235"/>
                  </a:ext>
                </a:extLst>
              </a:tr>
              <a:tr h="818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애완견 훈련 전문가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8747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5BE453-027B-9E0B-9279-7B6192C785DD}"/>
              </a:ext>
            </a:extLst>
          </p:cNvPr>
          <p:cNvSpPr txBox="1"/>
          <p:nvPr/>
        </p:nvSpPr>
        <p:spPr>
          <a:xfrm>
            <a:off x="7081346" y="5569925"/>
            <a:ext cx="10764428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건강과 행복을 최우선으로 생각하는 가족 지향적인 마케팅 전략을 수립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또는 웹을 통해 반려견의 활동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건강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운동 계획 등을 분석해 종합적으로 피드백 해주는 기능 추가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8B882-2801-1105-AE9A-3A41F887BBA3}"/>
              </a:ext>
            </a:extLst>
          </p:cNvPr>
          <p:cNvSpPr txBox="1"/>
          <p:nvPr/>
        </p:nvSpPr>
        <p:spPr>
          <a:xfrm>
            <a:off x="7081346" y="7218391"/>
            <a:ext cx="10231028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B, C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집에 있는 반려견의 활동과 휴식에 대한 조언을 제공하는 기능 추가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시간 동안에도 효과적인 활동과 휴식을 제공하여 바쁜 일상 속에서도 반려견의 건강과 행복을 유지할 수 있도록 하는 스케줄링 기능 추가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09192-D3F8-86EA-A769-36998E1685B3}"/>
              </a:ext>
            </a:extLst>
          </p:cNvPr>
          <p:cNvSpPr txBox="1"/>
          <p:nvPr/>
        </p:nvSpPr>
        <p:spPr>
          <a:xfrm>
            <a:off x="7065581" y="8793462"/>
            <a:ext cx="10764428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일반인들은 잘 포착할 수 없는 이상 패턴들에 대한 명세가 추가된 전문가용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행동 분석 도구를 추가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5407F-D148-FF48-CFCB-C984D39E5308}"/>
              </a:ext>
            </a:extLst>
          </p:cNvPr>
          <p:cNvSpPr txBox="1"/>
          <p:nvPr/>
        </p:nvSpPr>
        <p:spPr>
          <a:xfrm>
            <a:off x="6809963" y="2180353"/>
            <a:ext cx="2667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800" dirty="0">
                <a:solidFill>
                  <a:srgbClr val="0887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325E2-D789-4F1A-A253-1C4BC636F807}"/>
              </a:ext>
            </a:extLst>
          </p:cNvPr>
          <p:cNvSpPr txBox="1"/>
          <p:nvPr/>
        </p:nvSpPr>
        <p:spPr>
          <a:xfrm>
            <a:off x="6809962" y="2983239"/>
            <a:ext cx="2667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800" dirty="0">
                <a:solidFill>
                  <a:srgbClr val="0887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6E8BD4-2485-2061-F138-759DC9C5C502}"/>
              </a:ext>
            </a:extLst>
          </p:cNvPr>
          <p:cNvSpPr txBox="1"/>
          <p:nvPr/>
        </p:nvSpPr>
        <p:spPr>
          <a:xfrm>
            <a:off x="6809961" y="3828819"/>
            <a:ext cx="2667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800">
                <a:solidFill>
                  <a:srgbClr val="0887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endParaRPr lang="ko-KR" altLang="en-US" sz="2800" dirty="0">
              <a:solidFill>
                <a:srgbClr val="08874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A057E0-4C1C-9425-D9ED-B9A21B7DB6C3}"/>
              </a:ext>
            </a:extLst>
          </p:cNvPr>
          <p:cNvSpPr txBox="1"/>
          <p:nvPr/>
        </p:nvSpPr>
        <p:spPr>
          <a:xfrm>
            <a:off x="6809960" y="4634258"/>
            <a:ext cx="2667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800" dirty="0">
                <a:solidFill>
                  <a:srgbClr val="0887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낮음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BA8CD933-17AE-5FCC-91A6-D9CF9F1E6A83}"/>
              </a:ext>
            </a:extLst>
          </p:cNvPr>
          <p:cNvSpPr/>
          <p:nvPr/>
        </p:nvSpPr>
        <p:spPr>
          <a:xfrm>
            <a:off x="8273499" y="2427776"/>
            <a:ext cx="273328" cy="1856768"/>
          </a:xfrm>
          <a:custGeom>
            <a:avLst/>
            <a:gdLst>
              <a:gd name="connsiteX0" fmla="*/ 0 w 398300"/>
              <a:gd name="connsiteY0" fmla="*/ 0 h 1928191"/>
              <a:gd name="connsiteX1" fmla="*/ 397565 w 398300"/>
              <a:gd name="connsiteY1" fmla="*/ 954156 h 1928191"/>
              <a:gd name="connsiteX2" fmla="*/ 99391 w 398300"/>
              <a:gd name="connsiteY2" fmla="*/ 1928191 h 192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300" h="1928191">
                <a:moveTo>
                  <a:pt x="0" y="0"/>
                </a:moveTo>
                <a:cubicBezTo>
                  <a:pt x="190500" y="316395"/>
                  <a:pt x="381000" y="632791"/>
                  <a:pt x="397565" y="954156"/>
                </a:cubicBezTo>
                <a:cubicBezTo>
                  <a:pt x="414130" y="1275521"/>
                  <a:pt x="145774" y="1755913"/>
                  <a:pt x="99391" y="1928191"/>
                </a:cubicBezTo>
              </a:path>
            </a:pathLst>
          </a:custGeom>
          <a:ln w="38100">
            <a:solidFill>
              <a:srgbClr val="08874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74B0A62-7E9E-4037-2D35-F02744F3B982}"/>
              </a:ext>
            </a:extLst>
          </p:cNvPr>
          <p:cNvCxnSpPr>
            <a:cxnSpLocks/>
            <a:stCxn id="28" idx="1"/>
            <a:endCxn id="12" idx="0"/>
          </p:cNvCxnSpPr>
          <p:nvPr/>
        </p:nvCxnSpPr>
        <p:spPr>
          <a:xfrm>
            <a:off x="8546323" y="3346589"/>
            <a:ext cx="4088948" cy="2216409"/>
          </a:xfrm>
          <a:prstGeom prst="bentConnector2">
            <a:avLst/>
          </a:prstGeom>
          <a:ln w="38100">
            <a:solidFill>
              <a:srgbClr val="08874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B8A466-5B07-EC52-2304-7B08E6F26705}"/>
              </a:ext>
            </a:extLst>
          </p:cNvPr>
          <p:cNvSpPr txBox="1"/>
          <p:nvPr/>
        </p:nvSpPr>
        <p:spPr>
          <a:xfrm>
            <a:off x="3015768" y="169158"/>
            <a:ext cx="7312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STP 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en" altLang="ko-Kore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Targeting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차별화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" name="그룹 1004">
            <a:extLst>
              <a:ext uri="{FF2B5EF4-FFF2-40B4-BE49-F238E27FC236}">
                <a16:creationId xmlns:a16="http://schemas.microsoft.com/office/drawing/2014/main" id="{09E9EBB7-CBD0-EB0E-1D68-A87B4437CF44}"/>
              </a:ext>
            </a:extLst>
          </p:cNvPr>
          <p:cNvGrpSpPr/>
          <p:nvPr/>
        </p:nvGrpSpPr>
        <p:grpSpPr>
          <a:xfrm>
            <a:off x="685800" y="1749651"/>
            <a:ext cx="9072561" cy="28571"/>
            <a:chOff x="9156947" y="2130219"/>
            <a:chExt cx="9072561" cy="28571"/>
          </a:xfrm>
        </p:grpSpPr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id="{AE1609DA-4760-A0B5-AC01-0180A35EC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6947" y="2130219"/>
              <a:ext cx="9072561" cy="2857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DBB49B-509A-1371-FC5B-A082A2C005A7}"/>
              </a:ext>
            </a:extLst>
          </p:cNvPr>
          <p:cNvSpPr txBox="1"/>
          <p:nvPr/>
        </p:nvSpPr>
        <p:spPr>
          <a:xfrm>
            <a:off x="990600" y="1246109"/>
            <a:ext cx="3712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0887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</a:t>
            </a:r>
            <a:r>
              <a:rPr lang="ko-KR" altLang="en-US" sz="2400" b="1" dirty="0">
                <a:solidFill>
                  <a:srgbClr val="0887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따른 차별화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907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51D2A-EAA1-6196-79ED-8CAC8C081258}"/>
              </a:ext>
            </a:extLst>
          </p:cNvPr>
          <p:cNvSpPr txBox="1"/>
          <p:nvPr/>
        </p:nvSpPr>
        <p:spPr>
          <a:xfrm>
            <a:off x="0" y="1378808"/>
            <a:ext cx="18288000" cy="8536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00B050"/>
                </a:solidFill>
              </a:rPr>
              <a:t> </a:t>
            </a:r>
            <a:r>
              <a:rPr lang="ko-KR" altLang="en-US" sz="3600" b="1" dirty="0">
                <a:solidFill>
                  <a:srgbClr val="00B050"/>
                </a:solidFill>
              </a:rPr>
              <a:t>포지셔닝 전략 </a:t>
            </a:r>
            <a:r>
              <a:rPr lang="en-US" altLang="ko-KR" sz="3600" b="1" dirty="0">
                <a:solidFill>
                  <a:srgbClr val="00B050"/>
                </a:solidFill>
              </a:rPr>
              <a:t>1. </a:t>
            </a:r>
            <a:r>
              <a:rPr lang="ko-KR" altLang="en-US" sz="3600" b="1" dirty="0">
                <a:solidFill>
                  <a:srgbClr val="00B050"/>
                </a:solidFill>
              </a:rPr>
              <a:t>펫 케어</a:t>
            </a:r>
            <a:endParaRPr lang="en-US" altLang="ko-KR" sz="36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2021</a:t>
            </a:r>
            <a:r>
              <a:rPr lang="ko-KR" altLang="en-US" sz="2000" dirty="0"/>
              <a:t>년 국내 </a:t>
            </a:r>
            <a:r>
              <a:rPr lang="ko-KR" altLang="en-US" sz="2000" dirty="0" err="1"/>
              <a:t>펫케어</a:t>
            </a:r>
            <a:r>
              <a:rPr lang="ko-KR" altLang="en-US" sz="2000" dirty="0"/>
              <a:t> 시장 규모는 약 </a:t>
            </a:r>
            <a:r>
              <a:rPr lang="en-US" altLang="ko-KR" sz="2000" dirty="0"/>
              <a:t>19</a:t>
            </a:r>
            <a:r>
              <a:rPr lang="ko-KR" altLang="en-US" sz="2000" dirty="0"/>
              <a:t>억 </a:t>
            </a:r>
            <a:r>
              <a:rPr lang="en-US" altLang="ko-KR" sz="2000" dirty="0"/>
              <a:t>5000</a:t>
            </a:r>
            <a:r>
              <a:rPr lang="ko-KR" altLang="en-US" sz="2000" dirty="0"/>
              <a:t>달러를 넘어섰으며</a:t>
            </a:r>
            <a:r>
              <a:rPr lang="en-US" altLang="ko-KR" sz="2000" dirty="0"/>
              <a:t>, 2017</a:t>
            </a:r>
            <a:r>
              <a:rPr lang="ko-KR" altLang="en-US" sz="2000" dirty="0"/>
              <a:t>년 대비 </a:t>
            </a:r>
            <a:r>
              <a:rPr lang="en-US" altLang="ko-KR" sz="2000" dirty="0"/>
              <a:t>34%</a:t>
            </a:r>
            <a:r>
              <a:rPr lang="ko-KR" altLang="en-US" sz="2000" dirty="0"/>
              <a:t>의 높은 성장률을 보인다</a:t>
            </a:r>
            <a:r>
              <a:rPr lang="en-US" altLang="ko-KR" sz="2000" dirty="0"/>
              <a:t>. </a:t>
            </a:r>
            <a:r>
              <a:rPr lang="ko-KR" altLang="en-US" sz="2000" dirty="0"/>
              <a:t>핵가족화 및 </a:t>
            </a:r>
            <a:r>
              <a:rPr lang="en-US" altLang="ko-KR" sz="2000" dirty="0"/>
              <a:t>1</a:t>
            </a:r>
            <a:r>
              <a:rPr lang="ko-KR" altLang="en-US" sz="2000" dirty="0"/>
              <a:t>인 가구의 증가</a:t>
            </a:r>
            <a:r>
              <a:rPr lang="en-US" altLang="ko-KR" sz="2000" dirty="0"/>
              <a:t>, </a:t>
            </a:r>
            <a:r>
              <a:rPr lang="ko-KR" altLang="en-US" sz="2000" dirty="0"/>
              <a:t>저출산 등의 현상과 맞물려 반려동물 인구가 증가하였고 반려동물을 단순한 애완동물이 아닌 가족의 일원으로 생각하는 펫 </a:t>
            </a:r>
            <a:r>
              <a:rPr lang="ko-KR" altLang="en-US" sz="2000" dirty="0" err="1"/>
              <a:t>휴머나이제이션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펫팸족</a:t>
            </a:r>
            <a:r>
              <a:rPr lang="ko-KR" altLang="en-US" sz="2000" dirty="0"/>
              <a:t> 문화의 확산으로 펫 당 평균 지출 비용이 함께 증가할 것이라고 예측하였다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chemeClr val="accent1"/>
                </a:solidFill>
              </a:rPr>
              <a:t>이 서비스는 성장하는 </a:t>
            </a:r>
            <a:r>
              <a:rPr lang="ko-KR" altLang="en-US" sz="2000" b="1" dirty="0" err="1">
                <a:solidFill>
                  <a:schemeClr val="accent1"/>
                </a:solidFill>
              </a:rPr>
              <a:t>펫케어</a:t>
            </a:r>
            <a:r>
              <a:rPr lang="ko-KR" altLang="en-US" sz="2000" b="1" dirty="0">
                <a:solidFill>
                  <a:schemeClr val="accent1"/>
                </a:solidFill>
              </a:rPr>
              <a:t> 시장에 호응하여 사용자 다양한 케어 니즈를 충족시킬 수 있다</a:t>
            </a:r>
            <a:r>
              <a:rPr lang="en-US" altLang="ko-KR" sz="2000" b="1" dirty="0">
                <a:solidFill>
                  <a:schemeClr val="accent1"/>
                </a:solidFill>
              </a:rPr>
              <a:t>.</a:t>
            </a:r>
            <a:endParaRPr lang="ko-KR" altLang="en-US" sz="20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00B050"/>
                </a:solidFill>
              </a:rPr>
              <a:t> </a:t>
            </a:r>
            <a:r>
              <a:rPr lang="ko-KR" altLang="en-US" sz="3600" b="1" dirty="0">
                <a:solidFill>
                  <a:srgbClr val="00B050"/>
                </a:solidFill>
              </a:rPr>
              <a:t>포지셔닝 전략 </a:t>
            </a:r>
            <a:r>
              <a:rPr lang="en-US" altLang="ko-KR" sz="3600" b="1" dirty="0">
                <a:solidFill>
                  <a:srgbClr val="00B050"/>
                </a:solidFill>
              </a:rPr>
              <a:t>2. </a:t>
            </a:r>
            <a:r>
              <a:rPr lang="ko-KR" altLang="en-US" sz="3600" b="1" dirty="0">
                <a:solidFill>
                  <a:srgbClr val="00B050"/>
                </a:solidFill>
              </a:rPr>
              <a:t>상호작용</a:t>
            </a:r>
            <a:endParaRPr lang="en-US" altLang="ko-KR" sz="36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해당 서비스는 강아지의 행동을 분석하여 사용자에게 고정적인 패턴을 인식시켜주고</a:t>
            </a:r>
            <a:r>
              <a:rPr lang="en-US" altLang="ko-KR" sz="2000" dirty="0"/>
              <a:t>, </a:t>
            </a:r>
            <a:r>
              <a:rPr lang="ko-KR" altLang="en-US" sz="2000" dirty="0"/>
              <a:t>고정적이지 않은 행동까지 예측하고 파악함으로써 </a:t>
            </a:r>
            <a:r>
              <a:rPr lang="ko-KR" altLang="en-US" sz="2000" dirty="0">
                <a:solidFill>
                  <a:srgbClr val="C00000"/>
                </a:solidFill>
              </a:rPr>
              <a:t>사용자와 강아지 간의 원활한 의사소통을 돕는다</a:t>
            </a:r>
            <a:r>
              <a:rPr lang="en-US" altLang="ko-KR" sz="2000" dirty="0">
                <a:solidFill>
                  <a:srgbClr val="C00000"/>
                </a:solidFill>
              </a:rPr>
              <a:t>.</a:t>
            </a:r>
            <a:r>
              <a:rPr lang="en-US" altLang="ko-KR" sz="2000" dirty="0"/>
              <a:t> </a:t>
            </a:r>
            <a:r>
              <a:rPr lang="ko-KR" altLang="en-US" sz="2000" dirty="0"/>
              <a:t>다양한 사용자와 반려견의 상황에 맞춰 솔루션을 제공함으로써 사용자의 행동을 올바른 방향으로 안내하고</a:t>
            </a:r>
            <a:r>
              <a:rPr lang="en-US" altLang="ko-KR" sz="2000" dirty="0"/>
              <a:t>, </a:t>
            </a:r>
            <a:r>
              <a:rPr lang="ko-KR" altLang="en-US" sz="2000" dirty="0"/>
              <a:t>반려견의 행동을 보다 쉽게 이해할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통해 서비스를 통해 강아지와 반려인 간의 상호작용을 강화하고 더 강한 유대관계를 형성할 수 있다</a:t>
            </a:r>
            <a:r>
              <a:rPr lang="en-US" altLang="ko-KR" sz="2000" dirty="0"/>
              <a:t>. </a:t>
            </a:r>
            <a:r>
              <a:rPr lang="ko-KR" altLang="en-US" sz="2000" b="1" dirty="0">
                <a:solidFill>
                  <a:schemeClr val="accent1"/>
                </a:solidFill>
              </a:rPr>
              <a:t>강한 유대관계 형성은 모든 반려인의 필요로 알려져 있어 시장에서 유리한 위치를 차지할 수 있다</a:t>
            </a:r>
            <a:r>
              <a:rPr lang="en-US" altLang="ko-KR" sz="2000" b="1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00B050"/>
                </a:solidFill>
              </a:rPr>
              <a:t> </a:t>
            </a:r>
            <a:r>
              <a:rPr lang="ko-KR" altLang="en-US" sz="3600" b="1" dirty="0">
                <a:solidFill>
                  <a:srgbClr val="00B050"/>
                </a:solidFill>
              </a:rPr>
              <a:t>포지셔닝 전략 </a:t>
            </a:r>
            <a:r>
              <a:rPr lang="en-US" altLang="ko-KR" sz="3600" b="1" dirty="0">
                <a:solidFill>
                  <a:srgbClr val="00B050"/>
                </a:solidFill>
              </a:rPr>
              <a:t>3. </a:t>
            </a:r>
            <a:r>
              <a:rPr lang="ko-KR" altLang="en-US" sz="3600" b="1" dirty="0">
                <a:solidFill>
                  <a:srgbClr val="00B050"/>
                </a:solidFill>
              </a:rPr>
              <a:t>확장성</a:t>
            </a:r>
            <a:endParaRPr lang="en-US" altLang="ko-KR" sz="36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행동을 파악하는 센서에 다양한 기술들을 접목하면서 이용 가능한 기능들이 확장될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수집된 데이터를 통해 반려견의 행동에 대한 의미 파악에 도움을 줄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음성 인식 기능과 같이 추가 기술과 함께 분석을 하게 되면 </a:t>
            </a:r>
            <a:r>
              <a:rPr lang="ko-KR" altLang="en-US" sz="2000" b="1" dirty="0">
                <a:solidFill>
                  <a:schemeClr val="accent1"/>
                </a:solidFill>
              </a:rPr>
              <a:t>센서만으로 얻을 수 있는 정보보다 훨씬 넓고 깊은 정보 획득이 가능</a:t>
            </a:r>
            <a:r>
              <a:rPr lang="ko-KR" altLang="en-US" sz="2000" dirty="0"/>
              <a:t>해진다</a:t>
            </a:r>
            <a:r>
              <a:rPr lang="en-US" altLang="ko-KR" sz="2000" dirty="0"/>
              <a:t>. </a:t>
            </a:r>
            <a:r>
              <a:rPr lang="ko-KR" altLang="en-US" sz="2000" dirty="0"/>
              <a:t>한정된 정보가 아니기 때문에 반려동물 행동 분석 서비스 시장에서 유리할 수 있다</a:t>
            </a:r>
            <a:r>
              <a:rPr lang="en-US" altLang="ko-KR" sz="2000" dirty="0"/>
              <a:t>.</a:t>
            </a:r>
          </a:p>
        </p:txBody>
      </p: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3023F82D-B44F-5E8F-7C2B-F86AE3BA201C}"/>
              </a:ext>
            </a:extLst>
          </p:cNvPr>
          <p:cNvGrpSpPr/>
          <p:nvPr/>
        </p:nvGrpSpPr>
        <p:grpSpPr>
          <a:xfrm>
            <a:off x="434556" y="367394"/>
            <a:ext cx="17744250" cy="681755"/>
            <a:chOff x="514900" y="403138"/>
            <a:chExt cx="17255915" cy="524893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id="{765E5AC3-19D3-A4DC-712A-238585F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0E05ACCE-CE7A-8A87-7E87-359EAAD1F882}"/>
              </a:ext>
            </a:extLst>
          </p:cNvPr>
          <p:cNvGrpSpPr/>
          <p:nvPr/>
        </p:nvGrpSpPr>
        <p:grpSpPr>
          <a:xfrm>
            <a:off x="197350" y="4067174"/>
            <a:ext cx="17893301" cy="42857"/>
            <a:chOff x="5166184" y="2368552"/>
            <a:chExt cx="11928867" cy="28571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C05CD56A-59CF-F861-1BD3-860E29E4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184" y="2368552"/>
              <a:ext cx="11928867" cy="28571"/>
            </a:xfrm>
            <a:prstGeom prst="rect">
              <a:avLst/>
            </a:prstGeom>
          </p:spPr>
        </p:pic>
      </p:grp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6A7F22C4-DB63-229E-E495-3308B460860D}"/>
              </a:ext>
            </a:extLst>
          </p:cNvPr>
          <p:cNvGrpSpPr/>
          <p:nvPr/>
        </p:nvGrpSpPr>
        <p:grpSpPr>
          <a:xfrm>
            <a:off x="197350" y="7226747"/>
            <a:ext cx="17893301" cy="42857"/>
            <a:chOff x="5166184" y="2368552"/>
            <a:chExt cx="11928867" cy="28571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9FE0960F-19F8-6518-E480-BAB297F17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184" y="2368552"/>
              <a:ext cx="11928867" cy="2857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412C126-671A-A2BE-302E-503C8850A1F5}"/>
              </a:ext>
            </a:extLst>
          </p:cNvPr>
          <p:cNvSpPr txBox="1"/>
          <p:nvPr/>
        </p:nvSpPr>
        <p:spPr>
          <a:xfrm>
            <a:off x="3015768" y="169158"/>
            <a:ext cx="5742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STP 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4000" b="1" dirty="0">
                <a:latin typeface="+mn-ea"/>
              </a:rPr>
              <a:t>POSITIONING</a:t>
            </a:r>
            <a:endParaRPr lang="ko-KR" altLang="en-US" sz="4000" b="1" dirty="0">
              <a:latin typeface="+mn-ea"/>
            </a:endParaRPr>
          </a:p>
          <a:p>
            <a:endParaRPr lang="ko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46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79309"/>
              </p:ext>
            </p:extLst>
          </p:nvPr>
        </p:nvGraphicFramePr>
        <p:xfrm>
          <a:off x="1447800" y="2781300"/>
          <a:ext cx="15392398" cy="6781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77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9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8869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3200" dirty="0"/>
                        <a:t>서비스</a:t>
                      </a:r>
                      <a:endParaRPr lang="en-US" altLang="ko-KR" sz="3200" dirty="0"/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89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dirty="0" err="1"/>
                        <a:t>페보워치</a:t>
                      </a:r>
                      <a:r>
                        <a:rPr lang="ko-KR" altLang="en-US" sz="4400" dirty="0"/>
                        <a:t> 프로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889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dirty="0" err="1"/>
                        <a:t>이글루펫</a:t>
                      </a:r>
                      <a:endParaRPr lang="ko-KR" altLang="en-US" sz="4400" dirty="0"/>
                    </a:p>
                  </a:txBody>
                  <a:tcPr marL="137160" marR="137160" marT="68580" marB="68580" anchor="ctr">
                    <a:solidFill>
                      <a:srgbClr val="088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23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/>
                        <a:buNone/>
                        <a:defRPr/>
                      </a:pPr>
                      <a:r>
                        <a:rPr lang="ko-KR" altLang="en-US" sz="2800" b="1" dirty="0"/>
                        <a:t>센싱 방식</a:t>
                      </a:r>
                      <a:endParaRPr lang="en-US" altLang="ko-KR" sz="2800" b="1" dirty="0"/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 sz="2400" dirty="0"/>
                        <a:t>센서를 목줄</a:t>
                      </a:r>
                      <a:r>
                        <a:rPr lang="en-US" altLang="ko-KR" sz="2400" dirty="0"/>
                        <a:t>/</a:t>
                      </a:r>
                      <a:r>
                        <a:rPr lang="ko-KR" altLang="en-US" sz="2400" dirty="0" err="1"/>
                        <a:t>하네스에</a:t>
                      </a:r>
                      <a:r>
                        <a:rPr lang="ko-KR" altLang="en-US" sz="2400" dirty="0"/>
                        <a:t> 부착</a:t>
                      </a:r>
                      <a:endParaRPr lang="en-US" altLang="ko-KR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 sz="2400" dirty="0"/>
                        <a:t>사용자가 외출 후 </a:t>
                      </a:r>
                      <a:r>
                        <a:rPr lang="en-US" altLang="ko-KR" sz="2400" dirty="0"/>
                        <a:t>+ </a:t>
                      </a:r>
                      <a:r>
                        <a:rPr lang="ko-KR" altLang="en-US" sz="2400" dirty="0"/>
                        <a:t>귀가 후 </a:t>
                      </a:r>
                      <a:r>
                        <a:rPr lang="en-US" altLang="ko-KR" sz="2400" dirty="0"/>
                        <a:t>10~15</a:t>
                      </a:r>
                      <a:r>
                        <a:rPr lang="ko-KR" altLang="en-US" sz="2400" dirty="0"/>
                        <a:t>분 이내의 영상 직접 제출</a:t>
                      </a:r>
                    </a:p>
                  </a:txBody>
                  <a:tcPr marL="137160" marR="137160" marT="68580" marB="685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1" dirty="0"/>
                        <a:t>비용</a:t>
                      </a:r>
                      <a:endParaRPr lang="en-US" altLang="ko-KR" sz="2800" b="1" dirty="0"/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2400" dirty="0" err="1"/>
                        <a:t>워치</a:t>
                      </a:r>
                      <a:r>
                        <a:rPr lang="ko-KR" altLang="en-US" sz="2400" dirty="0"/>
                        <a:t> 비용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2400" dirty="0"/>
                        <a:t>카메라 설치 </a:t>
                      </a:r>
                      <a:r>
                        <a:rPr lang="en-US" altLang="ko-KR" sz="2400" dirty="0"/>
                        <a:t>+ </a:t>
                      </a:r>
                      <a:r>
                        <a:rPr lang="ko-KR" altLang="en-US" sz="2400" dirty="0"/>
                        <a:t>컨설팅 비용</a:t>
                      </a:r>
                    </a:p>
                  </a:txBody>
                  <a:tcPr marL="137160" marR="137160" marT="68580" marB="685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2621"/>
                  </a:ext>
                </a:extLst>
              </a:tr>
              <a:tr h="3004471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/>
                        <a:buNone/>
                        <a:defRPr/>
                      </a:pPr>
                      <a:r>
                        <a:rPr lang="ko-KR" altLang="en-US" sz="2800" b="1" dirty="0"/>
                        <a:t>제공 기능</a:t>
                      </a:r>
                      <a:endParaRPr lang="en-US" altLang="ko-KR" sz="2800" b="1" dirty="0"/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 sz="2400" dirty="0"/>
                        <a:t>강아지의 하루 기록분석 리포트 </a:t>
                      </a:r>
                    </a:p>
                    <a:p>
                      <a:pPr marL="285750" lvl="0" indent="-285750" latinLnBrk="1">
                        <a:buFont typeface="Arial"/>
                        <a:buChar char="•"/>
                        <a:defRPr/>
                      </a:pPr>
                      <a:endParaRPr lang="en-US" altLang="ko-KR" sz="2400" dirty="0"/>
                    </a:p>
                    <a:p>
                      <a:pPr marL="285750" lvl="0" indent="-285750" latinLnBrk="1">
                        <a:buFont typeface="Arial"/>
                        <a:buChar char="•"/>
                        <a:defRPr/>
                      </a:pPr>
                      <a:endParaRPr lang="en-US" altLang="ko-KR" sz="2400" dirty="0"/>
                    </a:p>
                    <a:p>
                      <a:pPr marL="285750" lvl="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 sz="2400" dirty="0"/>
                        <a:t>하루 급여량 및 추천 칼로리 정보를 앱 내에서 열람 가능</a:t>
                      </a:r>
                    </a:p>
                    <a:p>
                      <a:pPr marL="0" lvl="0" indent="0" latinLnBrk="1">
                        <a:buFont typeface="Arial"/>
                        <a:buNone/>
                        <a:defRPr/>
                      </a:pPr>
                      <a:endParaRPr lang="en-US" altLang="ko-KR" sz="2400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2400" dirty="0"/>
                        <a:t>전문가의 행동 분석과 솔루션을 </a:t>
                      </a:r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일 내 제공</a:t>
                      </a:r>
                    </a:p>
                    <a:p>
                      <a:pPr marL="0" lvl="0" indent="0" latinLnBrk="1">
                        <a:buFont typeface="Arial"/>
                        <a:buNone/>
                        <a:defRPr/>
                      </a:pPr>
                      <a:endParaRPr lang="en-US" altLang="ko-KR" sz="2400" dirty="0"/>
                    </a:p>
                  </a:txBody>
                  <a:tcPr marL="137160" marR="137160" marT="68580" marB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1003">
            <a:extLst>
              <a:ext uri="{FF2B5EF4-FFF2-40B4-BE49-F238E27FC236}">
                <a16:creationId xmlns:a16="http://schemas.microsoft.com/office/drawing/2014/main" id="{72224EEE-C353-C755-7720-D6F0BD85F725}"/>
              </a:ext>
            </a:extLst>
          </p:cNvPr>
          <p:cNvGrpSpPr/>
          <p:nvPr/>
        </p:nvGrpSpPr>
        <p:grpSpPr>
          <a:xfrm>
            <a:off x="434556" y="367394"/>
            <a:ext cx="17744250" cy="681755"/>
            <a:chOff x="514900" y="403138"/>
            <a:chExt cx="17255915" cy="524893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id="{B5E7E2F9-CC4F-C1EE-C366-742D168F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A6A0CC-2AEE-D9F5-F5A1-A98AE2556F1D}"/>
              </a:ext>
            </a:extLst>
          </p:cNvPr>
          <p:cNvSpPr txBox="1"/>
          <p:nvPr/>
        </p:nvSpPr>
        <p:spPr>
          <a:xfrm>
            <a:off x="3015768" y="169158"/>
            <a:ext cx="5742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STP 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4000" b="1" dirty="0">
                <a:latin typeface="+mn-ea"/>
              </a:rPr>
              <a:t>POSITIONING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02510-823A-91AC-8D96-40CB7DBCD1CB}"/>
              </a:ext>
            </a:extLst>
          </p:cNvPr>
          <p:cNvSpPr txBox="1"/>
          <p:nvPr/>
        </p:nvSpPr>
        <p:spPr>
          <a:xfrm>
            <a:off x="1447800" y="1457599"/>
            <a:ext cx="8686800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+mn-cs"/>
              </a:rPr>
              <a:t>포지셔닝 분석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+mn-cs"/>
              </a:rPr>
              <a:t>–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+mn-cs"/>
              </a:rPr>
              <a:t>경쟁사 분석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1604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3">
            <a:extLst>
              <a:ext uri="{FF2B5EF4-FFF2-40B4-BE49-F238E27FC236}">
                <a16:creationId xmlns:a16="http://schemas.microsoft.com/office/drawing/2014/main" id="{72224EEE-C353-C755-7720-D6F0BD85F725}"/>
              </a:ext>
            </a:extLst>
          </p:cNvPr>
          <p:cNvGrpSpPr/>
          <p:nvPr/>
        </p:nvGrpSpPr>
        <p:grpSpPr>
          <a:xfrm>
            <a:off x="434556" y="367394"/>
            <a:ext cx="17744250" cy="681755"/>
            <a:chOff x="514900" y="403138"/>
            <a:chExt cx="17255915" cy="524893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id="{B5E7E2F9-CC4F-C1EE-C366-742D168F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A6A0CC-2AEE-D9F5-F5A1-A98AE2556F1D}"/>
              </a:ext>
            </a:extLst>
          </p:cNvPr>
          <p:cNvSpPr txBox="1"/>
          <p:nvPr/>
        </p:nvSpPr>
        <p:spPr>
          <a:xfrm>
            <a:off x="3015768" y="169158"/>
            <a:ext cx="5742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STP 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4000" b="1" dirty="0">
                <a:latin typeface="+mn-ea"/>
              </a:rPr>
              <a:t>POSITIONING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02510-823A-91AC-8D96-40CB7DBCD1CB}"/>
              </a:ext>
            </a:extLst>
          </p:cNvPr>
          <p:cNvSpPr txBox="1"/>
          <p:nvPr/>
        </p:nvSpPr>
        <p:spPr>
          <a:xfrm>
            <a:off x="1143000" y="1280671"/>
            <a:ext cx="6705600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+mn-cs"/>
              </a:rPr>
              <a:t>포지셔닝 분석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+mn-cs"/>
              </a:rPr>
              <a:t>-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+mn-cs"/>
              </a:rPr>
              <a:t>차별점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D47E9-8FC5-8B6F-38E3-479C9718F690}"/>
              </a:ext>
            </a:extLst>
          </p:cNvPr>
          <p:cNvSpPr txBox="1"/>
          <p:nvPr/>
        </p:nvSpPr>
        <p:spPr>
          <a:xfrm>
            <a:off x="152400" y="959644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김강주</a:t>
            </a:r>
            <a:r>
              <a:rPr lang="en-US" altLang="ko-KR" dirty="0"/>
              <a:t>, </a:t>
            </a:r>
            <a:r>
              <a:rPr lang="ko-KR" altLang="en-US" dirty="0"/>
              <a:t>양재수</a:t>
            </a:r>
            <a:r>
              <a:rPr lang="en-US" altLang="ko-KR" dirty="0"/>
              <a:t>, </a:t>
            </a:r>
            <a:r>
              <a:rPr lang="ko-KR" altLang="en-US" dirty="0" err="1"/>
              <a:t>박용범</a:t>
            </a:r>
            <a:r>
              <a:rPr lang="en-US" altLang="ko-KR" dirty="0"/>
              <a:t>. (2017). </a:t>
            </a:r>
            <a:r>
              <a:rPr lang="ko-KR" altLang="en-US" dirty="0" err="1">
                <a:latin typeface="맑"/>
              </a:rPr>
              <a:t>반려견</a:t>
            </a:r>
            <a:r>
              <a:rPr lang="ko-KR" altLang="en-US" dirty="0"/>
              <a:t> 분리불안증 해소 웨어러블 디바이스 구현</a:t>
            </a:r>
            <a:r>
              <a:rPr lang="en-US" altLang="ko-KR" dirty="0"/>
              <a:t>. </a:t>
            </a:r>
            <a:r>
              <a:rPr lang="ko-KR" altLang="en-US" dirty="0"/>
              <a:t>한국정보통신설비학회 </a:t>
            </a:r>
            <a:r>
              <a:rPr lang="en-US" altLang="ko-KR" dirty="0"/>
              <a:t>2017</a:t>
            </a:r>
            <a:r>
              <a:rPr lang="ko-KR" altLang="en-US" dirty="0"/>
              <a:t>년도 정보통신설비 학술대회</a:t>
            </a:r>
            <a:r>
              <a:rPr lang="en-US" altLang="ko-KR" dirty="0"/>
              <a:t>, 153-156.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979D8FD-E5AF-C9A2-A881-3EE0DB9D68D8}"/>
              </a:ext>
            </a:extLst>
          </p:cNvPr>
          <p:cNvSpPr/>
          <p:nvPr/>
        </p:nvSpPr>
        <p:spPr>
          <a:xfrm>
            <a:off x="448003" y="2434168"/>
            <a:ext cx="8131317" cy="4573454"/>
          </a:xfrm>
          <a:prstGeom prst="round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 “</a:t>
            </a:r>
            <a:r>
              <a:rPr lang="ko-KR" altLang="en-US" sz="2800" dirty="0">
                <a:solidFill>
                  <a:schemeClr val="tx1"/>
                </a:solidFill>
              </a:rPr>
              <a:t>반려견도 사람처럼 </a:t>
            </a:r>
            <a:r>
              <a:rPr lang="ko-KR" altLang="en-US" sz="2800" b="1" dirty="0">
                <a:solidFill>
                  <a:schemeClr val="accent2"/>
                </a:solidFill>
              </a:rPr>
              <a:t>음악이 심장 박동 수</a:t>
            </a:r>
            <a:r>
              <a:rPr lang="en-US" altLang="ko-KR" sz="2800" b="1" dirty="0">
                <a:solidFill>
                  <a:schemeClr val="accent2"/>
                </a:solidFill>
              </a:rPr>
              <a:t>, </a:t>
            </a:r>
            <a:r>
              <a:rPr lang="ko-KR" altLang="en-US" sz="2800" b="1" dirty="0">
                <a:solidFill>
                  <a:schemeClr val="accent2"/>
                </a:solidFill>
              </a:rPr>
              <a:t>뇌파 그리고 호흡에 영향을 미친다</a:t>
            </a:r>
            <a:r>
              <a:rPr lang="ko-KR" altLang="en-US" sz="2800" dirty="0">
                <a:solidFill>
                  <a:schemeClr val="tx1"/>
                </a:solidFill>
              </a:rPr>
              <a:t>는 것이 여러 실험을 통해 증명이 되었다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28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</a:rPr>
              <a:t>음악을 이용해 반려견이 불안으로부터 해방</a:t>
            </a:r>
            <a:r>
              <a:rPr lang="ko-KR" altLang="en-US" sz="2800" dirty="0">
                <a:solidFill>
                  <a:schemeClr val="tx1"/>
                </a:solidFill>
              </a:rPr>
              <a:t>될 수 있고 불안감을 해소하면 분리 </a:t>
            </a:r>
            <a:r>
              <a:rPr lang="ko-KR" altLang="en-US" sz="2800" dirty="0" err="1">
                <a:solidFill>
                  <a:schemeClr val="tx1"/>
                </a:solidFill>
              </a:rPr>
              <a:t>불안증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공격성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짖는 문제 등으로부터 반려견을 편안하게 해줄 수 있다</a:t>
            </a:r>
            <a:r>
              <a:rPr lang="en-US" altLang="ko-KR" sz="2800" dirty="0">
                <a:solidFill>
                  <a:schemeClr val="tx1"/>
                </a:solidFill>
              </a:rPr>
              <a:t>.”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14" name="그림 13" descr="사랑 Doggo">
            <a:extLst>
              <a:ext uri="{FF2B5EF4-FFF2-40B4-BE49-F238E27FC236}">
                <a16:creationId xmlns:a16="http://schemas.microsoft.com/office/drawing/2014/main" id="{A0173B3F-C4E2-DD7B-3825-B98AF1531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756" y="7658100"/>
            <a:ext cx="3029533" cy="3029533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5B083BA-C77C-FF37-5B64-5AB92574B804}"/>
              </a:ext>
            </a:extLst>
          </p:cNvPr>
          <p:cNvSpPr/>
          <p:nvPr/>
        </p:nvSpPr>
        <p:spPr>
          <a:xfrm>
            <a:off x="8802869" y="4186991"/>
            <a:ext cx="1494181" cy="10678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4A1A6-8C6D-04C6-4D00-5EF806EBEF7B}"/>
              </a:ext>
            </a:extLst>
          </p:cNvPr>
          <p:cNvSpPr txBox="1"/>
          <p:nvPr/>
        </p:nvSpPr>
        <p:spPr>
          <a:xfrm>
            <a:off x="10520599" y="4243840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반려견이 불안증세를 겪을 때</a:t>
            </a:r>
            <a:r>
              <a:rPr lang="en-US" altLang="ko-KR" sz="2800" dirty="0"/>
              <a:t>, </a:t>
            </a:r>
          </a:p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음악이 그 증세를 해소하는 데 도움이 될 수 있다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6" name="그래픽 35" descr="전구 및 기어  단색으로 채워진">
            <a:extLst>
              <a:ext uri="{FF2B5EF4-FFF2-40B4-BE49-F238E27FC236}">
                <a16:creationId xmlns:a16="http://schemas.microsoft.com/office/drawing/2014/main" id="{5D65C216-BA5B-9F33-1DF4-AA6EF9281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7050" y="3274832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0688399-FDEE-E6D6-D3A3-2EBCD01D214E}"/>
              </a:ext>
            </a:extLst>
          </p:cNvPr>
          <p:cNvSpPr txBox="1"/>
          <p:nvPr/>
        </p:nvSpPr>
        <p:spPr>
          <a:xfrm>
            <a:off x="1761209" y="7658100"/>
            <a:ext cx="1476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일반적인 행동 뿐만 아니라 분리불안과 같은 </a:t>
            </a:r>
            <a:r>
              <a:rPr lang="ko-KR" altLang="en-US" sz="2400" b="1" dirty="0">
                <a:solidFill>
                  <a:srgbClr val="0070C0"/>
                </a:solidFill>
              </a:rPr>
              <a:t>특정 행동을 센서가 감지</a:t>
            </a:r>
            <a:r>
              <a:rPr lang="ko-KR" altLang="en-US" sz="2400" b="1" dirty="0"/>
              <a:t>하여 사용자에게 알려주는 것은 어떨까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67306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77862"/>
              </p:ext>
            </p:extLst>
          </p:nvPr>
        </p:nvGraphicFramePr>
        <p:xfrm>
          <a:off x="1867656" y="2781300"/>
          <a:ext cx="14878050" cy="61721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3800">
                  <a:extLst>
                    <a:ext uri="{9D8B030D-6E8A-4147-A177-3AD203B41FA5}">
                      <a16:colId xmlns:a16="http://schemas.microsoft.com/office/drawing/2014/main" val="2822860034"/>
                    </a:ext>
                  </a:extLst>
                </a:gridCol>
              </a:tblGrid>
              <a:tr h="1415297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3200" dirty="0"/>
                        <a:t>서비스</a:t>
                      </a:r>
                      <a:endParaRPr lang="en-US" altLang="ko-KR" sz="3200" dirty="0"/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894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4400" dirty="0"/>
                        <a:t>펫 어셈블리</a:t>
                      </a:r>
                      <a:endParaRPr lang="en-US" altLang="ko-KR" sz="4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558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/>
                        <a:buNone/>
                        <a:defRPr/>
                      </a:pPr>
                      <a:r>
                        <a:rPr lang="ko-KR" altLang="en-US" sz="2800" b="1" dirty="0"/>
                        <a:t>센싱 방식</a:t>
                      </a:r>
                      <a:endParaRPr lang="en-US" altLang="ko-KR" sz="2800" b="1" dirty="0"/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 sz="2400" dirty="0"/>
                        <a:t>센서 </a:t>
                      </a:r>
                      <a:r>
                        <a:rPr lang="en-US" altLang="ko-KR" sz="2400" dirty="0"/>
                        <a:t>+ </a:t>
                      </a:r>
                      <a:r>
                        <a:rPr lang="ko-KR" altLang="en-US" sz="2400" dirty="0"/>
                        <a:t>음성인식 센서를 목줄</a:t>
                      </a:r>
                      <a:r>
                        <a:rPr lang="en-US" altLang="ko-KR" sz="2400" dirty="0"/>
                        <a:t>/</a:t>
                      </a:r>
                      <a:r>
                        <a:rPr lang="ko-KR" altLang="en-US" sz="2400" dirty="0" err="1"/>
                        <a:t>하네스에</a:t>
                      </a:r>
                      <a:r>
                        <a:rPr lang="ko-KR" altLang="en-US" sz="2400" dirty="0"/>
                        <a:t> 부착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1" dirty="0"/>
                        <a:t>비용</a:t>
                      </a:r>
                      <a:endParaRPr lang="en-US" altLang="ko-KR" sz="2800" b="1" dirty="0"/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2400" dirty="0"/>
                        <a:t>센서 비용</a:t>
                      </a:r>
                      <a:endParaRPr lang="en-US" altLang="ko-KR" sz="2400" dirty="0"/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2621"/>
                  </a:ext>
                </a:extLst>
              </a:tr>
              <a:tr h="289178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/>
                        <a:buNone/>
                        <a:defRPr/>
                      </a:pPr>
                      <a:r>
                        <a:rPr lang="ko-KR" altLang="en-US" sz="2800" b="1" dirty="0"/>
                        <a:t>기존 서비스와</a:t>
                      </a:r>
                      <a:endParaRPr lang="en-US" altLang="ko-KR" sz="2800" b="1" dirty="0"/>
                    </a:p>
                    <a:p>
                      <a:pPr marL="0" lvl="0" indent="0" algn="ctr" latinLnBrk="1">
                        <a:buFont typeface="Arial"/>
                        <a:buNone/>
                        <a:defRPr/>
                      </a:pPr>
                      <a:r>
                        <a:rPr lang="ko-KR" altLang="en-US" sz="2800" b="1" dirty="0"/>
                        <a:t>차별 기능</a:t>
                      </a:r>
                      <a:endParaRPr lang="en-US" altLang="ko-KR" sz="2800" b="1" dirty="0"/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 sz="2400" dirty="0"/>
                        <a:t>특정 행동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낮잠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분리불안 등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 예상 시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사용자에게 알림 </a:t>
                      </a:r>
                    </a:p>
                    <a:p>
                      <a:pPr marL="285750" lvl="0" indent="-285750" latinLnBrk="1">
                        <a:buFont typeface="Arial"/>
                        <a:buChar char="•"/>
                        <a:defRPr/>
                      </a:pPr>
                      <a:endParaRPr lang="en-US" altLang="ko-KR" sz="2400" dirty="0"/>
                    </a:p>
                    <a:p>
                      <a:pPr marL="285750" lvl="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 sz="2400" dirty="0"/>
                        <a:t>주요 활동량 증가 시간을 예측 </a:t>
                      </a:r>
                    </a:p>
                    <a:p>
                      <a:pPr marL="0" lvl="0" indent="0" latinLnBrk="1">
                        <a:buFont typeface="Arial"/>
                        <a:buNone/>
                        <a:defRPr/>
                      </a:pPr>
                      <a:endParaRPr lang="en-US" altLang="ko-KR" sz="2400" dirty="0"/>
                    </a:p>
                    <a:p>
                      <a:pPr marL="285750" lvl="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 sz="2400" dirty="0"/>
                        <a:t>사용자의 수면 데이터와 비교 분석해 서로에게 끼치는 수면 방해 영향 정도 파악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1003">
            <a:extLst>
              <a:ext uri="{FF2B5EF4-FFF2-40B4-BE49-F238E27FC236}">
                <a16:creationId xmlns:a16="http://schemas.microsoft.com/office/drawing/2014/main" id="{72224EEE-C353-C755-7720-D6F0BD85F725}"/>
              </a:ext>
            </a:extLst>
          </p:cNvPr>
          <p:cNvGrpSpPr/>
          <p:nvPr/>
        </p:nvGrpSpPr>
        <p:grpSpPr>
          <a:xfrm>
            <a:off x="434556" y="367394"/>
            <a:ext cx="17744250" cy="681755"/>
            <a:chOff x="514900" y="403138"/>
            <a:chExt cx="17255915" cy="524893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id="{B5E7E2F9-CC4F-C1EE-C366-742D168F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A6A0CC-2AEE-D9F5-F5A1-A98AE2556F1D}"/>
              </a:ext>
            </a:extLst>
          </p:cNvPr>
          <p:cNvSpPr txBox="1"/>
          <p:nvPr/>
        </p:nvSpPr>
        <p:spPr>
          <a:xfrm>
            <a:off x="3015768" y="169158"/>
            <a:ext cx="5742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STP 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altLang="ko-KR" sz="4000" b="1" dirty="0">
                <a:latin typeface="+mn-ea"/>
              </a:rPr>
              <a:t>POSITIONING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02510-823A-91AC-8D96-40CB7DBCD1CB}"/>
              </a:ext>
            </a:extLst>
          </p:cNvPr>
          <p:cNvSpPr txBox="1"/>
          <p:nvPr/>
        </p:nvSpPr>
        <p:spPr>
          <a:xfrm>
            <a:off x="1447800" y="1457599"/>
            <a:ext cx="6705600" cy="915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+mn-cs"/>
              </a:rPr>
              <a:t>포지셔닝 분석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+mn-cs"/>
              </a:rPr>
              <a:t>-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+mn-cs"/>
              </a:rPr>
              <a:t>차별점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ECC08A-9F2F-B012-F49E-6F5A732BAFE0}"/>
              </a:ext>
            </a:extLst>
          </p:cNvPr>
          <p:cNvSpPr txBox="1"/>
          <p:nvPr/>
        </p:nvSpPr>
        <p:spPr>
          <a:xfrm>
            <a:off x="2819400" y="169158"/>
            <a:ext cx="38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Function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기능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B805E3-AA70-203B-4967-9125086C0B0F}"/>
              </a:ext>
            </a:extLst>
          </p:cNvPr>
          <p:cNvGrpSpPr/>
          <p:nvPr/>
        </p:nvGrpSpPr>
        <p:grpSpPr>
          <a:xfrm>
            <a:off x="2209800" y="1587745"/>
            <a:ext cx="6368210" cy="4038600"/>
            <a:chOff x="1295400" y="1485900"/>
            <a:chExt cx="6368210" cy="40386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76433D1-CDF1-A8E1-9036-C38796CA8616}"/>
                </a:ext>
              </a:extLst>
            </p:cNvPr>
            <p:cNvSpPr/>
            <p:nvPr/>
          </p:nvSpPr>
          <p:spPr>
            <a:xfrm>
              <a:off x="1295400" y="1485900"/>
              <a:ext cx="6368210" cy="4038600"/>
            </a:xfrm>
            <a:prstGeom prst="rect">
              <a:avLst/>
            </a:prstGeom>
            <a:noFill/>
            <a:ln w="57150" cap="flat" cmpd="sng" algn="ctr">
              <a:solidFill>
                <a:srgbClr val="088A4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33C79-1EFC-9D04-7994-9082C6C8C8E3}"/>
                </a:ext>
              </a:extLst>
            </p:cNvPr>
            <p:cNvSpPr txBox="1"/>
            <p:nvPr/>
          </p:nvSpPr>
          <p:spPr>
            <a:xfrm>
              <a:off x="1583905" y="2058650"/>
              <a:ext cx="5791200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활동량 체크</a:t>
              </a:r>
              <a:endPara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하루 소모 칼로리</a:t>
              </a:r>
              <a:r>
                <a:rPr lang="en-US" altLang="ko-KR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 시간대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측정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시간대에 따른 적절한 </a:t>
              </a:r>
              <a:r>
                <a:rPr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산책 시간 추천</a:t>
              </a:r>
              <a:endPara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걷고 뛰는 것에 대한 활동량 측정 후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  <a:p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	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통계 제공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540B59-827F-2395-2E5B-9F848ABBDFAA}"/>
              </a:ext>
            </a:extLst>
          </p:cNvPr>
          <p:cNvGrpSpPr/>
          <p:nvPr/>
        </p:nvGrpSpPr>
        <p:grpSpPr>
          <a:xfrm>
            <a:off x="9158241" y="1595733"/>
            <a:ext cx="6368210" cy="4038600"/>
            <a:chOff x="9238042" y="1472381"/>
            <a:chExt cx="6368210" cy="40386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4D2EB4-8E42-677D-15C1-B3E61AB78865}"/>
                </a:ext>
              </a:extLst>
            </p:cNvPr>
            <p:cNvSpPr txBox="1"/>
            <p:nvPr/>
          </p:nvSpPr>
          <p:spPr>
            <a:xfrm>
              <a:off x="9610121" y="1922021"/>
              <a:ext cx="5624052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28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휴식량</a:t>
              </a:r>
              <a:r>
                <a:rPr lang="ko-KR" altLang="en-US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체크</a:t>
              </a:r>
              <a:endPara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앉아 있는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누워있는 시간 체크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하루 중 </a:t>
              </a:r>
              <a:r>
                <a:rPr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쉬는 시간이 제일 많은 시간대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측정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반려견의 </a:t>
              </a:r>
              <a:r>
                <a:rPr lang="ko-KR" altLang="en-US" sz="2400" b="1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휴식시간 추천</a:t>
              </a:r>
              <a:endPara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  <a:p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200" dirty="0" err="1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견주의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소음 주의 시간대 추천</a:t>
              </a:r>
              <a:endPara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736C3B-4193-2122-FA48-96FA5CB9E5C4}"/>
                </a:ext>
              </a:extLst>
            </p:cNvPr>
            <p:cNvSpPr/>
            <p:nvPr/>
          </p:nvSpPr>
          <p:spPr>
            <a:xfrm>
              <a:off x="9238042" y="1472381"/>
              <a:ext cx="6368210" cy="4038600"/>
            </a:xfrm>
            <a:prstGeom prst="rect">
              <a:avLst/>
            </a:prstGeom>
            <a:noFill/>
            <a:ln w="57150" cap="flat" cmpd="sng" algn="ctr">
              <a:solidFill>
                <a:srgbClr val="088A4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B4DF9A-4BD5-906E-BEA1-CA0472742FC1}"/>
              </a:ext>
            </a:extLst>
          </p:cNvPr>
          <p:cNvGrpSpPr/>
          <p:nvPr/>
        </p:nvGrpSpPr>
        <p:grpSpPr>
          <a:xfrm>
            <a:off x="5135354" y="6210300"/>
            <a:ext cx="7666246" cy="3507392"/>
            <a:chOff x="5135354" y="6210300"/>
            <a:chExt cx="7666246" cy="35073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84C819-131B-B076-A8C9-62DDC525C571}"/>
                </a:ext>
              </a:extLst>
            </p:cNvPr>
            <p:cNvSpPr txBox="1"/>
            <p:nvPr/>
          </p:nvSpPr>
          <p:spPr>
            <a:xfrm>
              <a:off x="5676901" y="6830991"/>
              <a:ext cx="52472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활동량 </a:t>
              </a:r>
              <a:r>
                <a:rPr lang="en-US" altLang="ko-KR" sz="2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sz="2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휴식량</a:t>
              </a:r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계산해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움직임이 필요하다면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움직일 시간</a:t>
              </a:r>
              <a:r>
                <a:rPr lang="en-US" altLang="ko-KR" sz="2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소모해야 하는 칼로리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제공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E4170F-2788-6817-4199-5FB7FFD07AE1}"/>
                </a:ext>
              </a:extLst>
            </p:cNvPr>
            <p:cNvSpPr txBox="1"/>
            <p:nvPr/>
          </p:nvSpPr>
          <p:spPr>
            <a:xfrm>
              <a:off x="5676900" y="8276977"/>
              <a:ext cx="66305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평소와 다른 움직임이 감지되면 </a:t>
              </a:r>
              <a:r>
                <a:rPr lang="ko-KR" altLang="en-US" sz="2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반려견의 현재 상태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함께 </a:t>
              </a:r>
              <a:r>
                <a:rPr lang="ko-KR" altLang="en-US" sz="2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카메라를 확인하라는 알림 서비스 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제공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(+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실시간으로 보지 못할 상황을 위한 </a:t>
              </a:r>
              <a:r>
                <a:rPr lang="ko-KR" altLang="en-US" sz="2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녹화 서비스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8438F3-D8C0-C0FB-7470-5F44F60F7726}"/>
                </a:ext>
              </a:extLst>
            </p:cNvPr>
            <p:cNvSpPr/>
            <p:nvPr/>
          </p:nvSpPr>
          <p:spPr>
            <a:xfrm>
              <a:off x="5135354" y="6210300"/>
              <a:ext cx="7666246" cy="3507392"/>
            </a:xfrm>
            <a:prstGeom prst="rect">
              <a:avLst/>
            </a:prstGeom>
            <a:noFill/>
            <a:ln w="57150" cap="flat" cmpd="sng" algn="ctr">
              <a:solidFill>
                <a:srgbClr val="088A4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06B9666-D7A6-A11D-1C3B-21881EF95F87}"/>
              </a:ext>
            </a:extLst>
          </p:cNvPr>
          <p:cNvSpPr/>
          <p:nvPr/>
        </p:nvSpPr>
        <p:spPr>
          <a:xfrm>
            <a:off x="8086121" y="5343739"/>
            <a:ext cx="1540297" cy="1318723"/>
          </a:xfrm>
          <a:prstGeom prst="downArrow">
            <a:avLst/>
          </a:prstGeom>
          <a:solidFill>
            <a:srgbClr val="088A4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14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ECC08A-9F2F-B012-F49E-6F5A732BAFE0}"/>
              </a:ext>
            </a:extLst>
          </p:cNvPr>
          <p:cNvSpPr txBox="1"/>
          <p:nvPr/>
        </p:nvSpPr>
        <p:spPr>
          <a:xfrm>
            <a:off x="2819400" y="169158"/>
            <a:ext cx="38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Function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264068-6EA3-FD1D-9B07-9508240E7BB9}"/>
              </a:ext>
            </a:extLst>
          </p:cNvPr>
          <p:cNvGrpSpPr/>
          <p:nvPr/>
        </p:nvGrpSpPr>
        <p:grpSpPr>
          <a:xfrm>
            <a:off x="2315170" y="1485900"/>
            <a:ext cx="6368209" cy="7848600"/>
            <a:chOff x="2315170" y="1485900"/>
            <a:chExt cx="6368209" cy="78486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6B805E3-AA70-203B-4967-9125086C0B0F}"/>
                </a:ext>
              </a:extLst>
            </p:cNvPr>
            <p:cNvGrpSpPr/>
            <p:nvPr/>
          </p:nvGrpSpPr>
          <p:grpSpPr>
            <a:xfrm>
              <a:off x="2315170" y="1485900"/>
              <a:ext cx="6368209" cy="7848600"/>
              <a:chOff x="1295400" y="1485900"/>
              <a:chExt cx="6368210" cy="40386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76433D1-CDF1-A8E1-9036-C38796CA8616}"/>
                  </a:ext>
                </a:extLst>
              </p:cNvPr>
              <p:cNvSpPr/>
              <p:nvPr/>
            </p:nvSpPr>
            <p:spPr>
              <a:xfrm>
                <a:off x="1295400" y="1485900"/>
                <a:ext cx="6368210" cy="4038600"/>
              </a:xfrm>
              <a:prstGeom prst="rect">
                <a:avLst/>
              </a:prstGeom>
              <a:noFill/>
              <a:ln w="57150" cap="flat" cmpd="sng" algn="ctr">
                <a:solidFill>
                  <a:srgbClr val="088A4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633C79-1EFC-9D04-7994-9082C6C8C8E3}"/>
                  </a:ext>
                </a:extLst>
              </p:cNvPr>
              <p:cNvSpPr txBox="1"/>
              <p:nvPr/>
            </p:nvSpPr>
            <p:spPr>
              <a:xfrm>
                <a:off x="1650890" y="1708014"/>
                <a:ext cx="5791200" cy="26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 </a:t>
                </a:r>
                <a:r>
                  <a:rPr lang="ko-KR" altLang="en-US" sz="2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분리불안 감지</a:t>
                </a:r>
                <a:endPara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43D86B-E19E-E4C8-1BD7-AABE319922F8}"/>
                </a:ext>
              </a:extLst>
            </p:cNvPr>
            <p:cNvSpPr txBox="1"/>
            <p:nvPr/>
          </p:nvSpPr>
          <p:spPr>
            <a:xfrm>
              <a:off x="2737646" y="3008813"/>
              <a:ext cx="5657226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움직임 데이터 </a:t>
              </a:r>
              <a:r>
                <a:rPr lang="en-US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동물 소리인식 시스템 </a:t>
              </a:r>
              <a:r>
                <a:rPr lang="en-US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분리불안 감지</a:t>
              </a:r>
              <a:endParaRPr lang="en-US" altLang="ko-K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  <a:p>
              <a:endPara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  <a:p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  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분리불안 해소에 도움되는 음악 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	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리스트 제공</a:t>
              </a:r>
              <a:endPara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  <a:p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  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견주에게 반려견의 상태 확인을 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	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요청하는 알림</a:t>
              </a:r>
              <a:endPara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  <a:p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  (EX. 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분리불안이 의심되니 지금 바로 카메라를 확인해주세요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!)</a:t>
              </a:r>
            </a:p>
            <a:p>
              <a:endPara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  <a:p>
              <a:endPara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  <a:p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◎ 강아지 소리를 인식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?</a:t>
              </a:r>
            </a:p>
            <a:p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</a:p>
            <a:p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음향 신호 처리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기계 학습 및 패턴 인식 기술을 활용한다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소리의 주파수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음높이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음의 길이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진동 등을 분석하여 낑낑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월월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 강아지의 </a:t>
              </a:r>
              <a:r>
                <a:rPr lang="ko-KR" alt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소리에 대한 감정 상태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예측하는 것이다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87B4F0-A365-A778-7FFE-45DD0E1223F9}"/>
              </a:ext>
            </a:extLst>
          </p:cNvPr>
          <p:cNvGrpSpPr/>
          <p:nvPr/>
        </p:nvGrpSpPr>
        <p:grpSpPr>
          <a:xfrm>
            <a:off x="9695566" y="3029707"/>
            <a:ext cx="6368210" cy="4690767"/>
            <a:chOff x="9158241" y="1595732"/>
            <a:chExt cx="6368210" cy="469076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3540B59-827F-2395-2E5B-9F848ABBDFAA}"/>
                </a:ext>
              </a:extLst>
            </p:cNvPr>
            <p:cNvGrpSpPr/>
            <p:nvPr/>
          </p:nvGrpSpPr>
          <p:grpSpPr>
            <a:xfrm>
              <a:off x="9158241" y="1595732"/>
              <a:ext cx="6368210" cy="4690767"/>
              <a:chOff x="9238042" y="1472381"/>
              <a:chExt cx="6368210" cy="403860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4D2EB4-8E42-677D-15C1-B3E61AB78865}"/>
                  </a:ext>
                </a:extLst>
              </p:cNvPr>
              <p:cNvSpPr txBox="1"/>
              <p:nvPr/>
            </p:nvSpPr>
            <p:spPr>
              <a:xfrm>
                <a:off x="9610121" y="1922021"/>
                <a:ext cx="5624052" cy="45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 </a:t>
                </a:r>
                <a:r>
                  <a:rPr lang="ko-KR" altLang="en-US" sz="2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수면 측정</a:t>
                </a:r>
                <a:endPara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E736C3B-4193-2122-FA48-96FA5CB9E5C4}"/>
                  </a:ext>
                </a:extLst>
              </p:cNvPr>
              <p:cNvSpPr/>
              <p:nvPr/>
            </p:nvSpPr>
            <p:spPr>
              <a:xfrm>
                <a:off x="9238042" y="1472381"/>
                <a:ext cx="6368210" cy="4038600"/>
              </a:xfrm>
              <a:prstGeom prst="rect">
                <a:avLst/>
              </a:prstGeom>
              <a:noFill/>
              <a:ln w="57150" cap="flat" cmpd="sng" algn="ctr">
                <a:solidFill>
                  <a:srgbClr val="088A4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52C5F2-B53B-27F6-2BD7-A04D3BBB9AFD}"/>
                </a:ext>
              </a:extLst>
            </p:cNvPr>
            <p:cNvSpPr txBox="1"/>
            <p:nvPr/>
          </p:nvSpPr>
          <p:spPr>
            <a:xfrm>
              <a:off x="9565958" y="2966052"/>
              <a:ext cx="555277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  <a:r>
                <a:rPr lang="ko-KR" altLang="en-US" sz="2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견주의</a:t>
              </a:r>
              <a:r>
                <a:rPr lang="ko-KR" alt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움직임 때문에 반려견이 수면에 방해를 받는다면</a:t>
              </a:r>
              <a:r>
                <a:rPr lang="en-US" altLang="ko-KR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endPara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2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견주의</a:t>
              </a:r>
              <a:r>
                <a:rPr lang="ko-KR" alt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뒤척임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감지된 후에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반려견의 뒤척임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감지되면 기록 후 아침에 분석 제공</a:t>
              </a:r>
              <a:endParaRPr lang="en-US" altLang="ko-K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   </a:t>
              </a:r>
              <a:r>
                <a:rPr lang="ko-KR" altLang="en-US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견주의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웨어러블 디바이스와 연동시킨다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. (</a:t>
              </a:r>
              <a:r>
                <a:rPr lang="ko-KR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인간의 움직임 데이터 필요</a:t>
              </a:r>
              <a:r>
                <a:rPr lang="en-US" altLang="ko-KR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)</a:t>
              </a:r>
              <a:endParaRPr lang="ko-KR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1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839C0D78-C814-16D8-9C51-085F3DF1C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548323"/>
              </p:ext>
            </p:extLst>
          </p:nvPr>
        </p:nvGraphicFramePr>
        <p:xfrm>
          <a:off x="2846158" y="2461620"/>
          <a:ext cx="134112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406B48-A992-9F38-01A4-AF0E60184752}"/>
              </a:ext>
            </a:extLst>
          </p:cNvPr>
          <p:cNvSpPr txBox="1"/>
          <p:nvPr/>
        </p:nvSpPr>
        <p:spPr>
          <a:xfrm>
            <a:off x="3249843" y="3756950"/>
            <a:ext cx="548640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 소모 칼로리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시간대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언제 활발하고 움직임이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시간대에 따른 적절한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산책 시간 추천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걷고 뛰는 것에 대한 활동량 측정 후 통계 제공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FDCF5-278A-F2F3-F603-0065FDD29135}"/>
              </a:ext>
            </a:extLst>
          </p:cNvPr>
          <p:cNvSpPr txBox="1"/>
          <p:nvPr/>
        </p:nvSpPr>
        <p:spPr>
          <a:xfrm>
            <a:off x="9551758" y="3786094"/>
            <a:ext cx="6426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앉아있는 시간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ko-KR" altLang="en-US" dirty="0">
                <a:solidFill>
                  <a:schemeClr val="bg1"/>
                </a:solidFill>
              </a:rPr>
              <a:t>누워있는 시간 체크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하루 중 </a:t>
            </a:r>
            <a:r>
              <a:rPr lang="ko-KR" altLang="en-US" b="1" dirty="0">
                <a:solidFill>
                  <a:schemeClr val="bg1"/>
                </a:solidFill>
              </a:rPr>
              <a:t>언제 쉬는 시간이 제일 </a:t>
            </a:r>
            <a:r>
              <a:rPr lang="ko-KR" altLang="en-US" b="1" dirty="0" err="1">
                <a:solidFill>
                  <a:schemeClr val="bg1"/>
                </a:solidFill>
              </a:rPr>
              <a:t>많은지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측정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반려견의 휴식 시간대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 err="1">
                <a:solidFill>
                  <a:schemeClr val="bg1"/>
                </a:solidFill>
              </a:rPr>
              <a:t>견주의</a:t>
            </a:r>
            <a:r>
              <a:rPr lang="ko-KR" altLang="en-US" dirty="0">
                <a:solidFill>
                  <a:schemeClr val="bg1"/>
                </a:solidFill>
              </a:rPr>
              <a:t> 소음 주의 시간대 추천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C04EB-0495-FDEF-3788-5301AE307F3E}"/>
              </a:ext>
            </a:extLst>
          </p:cNvPr>
          <p:cNvSpPr txBox="1"/>
          <p:nvPr/>
        </p:nvSpPr>
        <p:spPr>
          <a:xfrm>
            <a:off x="7560711" y="7127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2A50C-017A-5EFA-CEFF-F1182F900DE4}"/>
              </a:ext>
            </a:extLst>
          </p:cNvPr>
          <p:cNvSpPr txBox="1"/>
          <p:nvPr/>
        </p:nvSpPr>
        <p:spPr>
          <a:xfrm>
            <a:off x="2861035" y="7539968"/>
            <a:ext cx="7531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움직임 데이터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 시스템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분리불안 감지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분리불안 해소에 도움되는 음악 리스트 제공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견주에게 반려견의 상태 확인을 요청하는 알림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(EX.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분리불안 의심됨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지금 바로 카메라를 확인하세요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49DDC-712E-C206-1E03-D9E642005A67}"/>
              </a:ext>
            </a:extLst>
          </p:cNvPr>
          <p:cNvSpPr txBox="1"/>
          <p:nvPr/>
        </p:nvSpPr>
        <p:spPr>
          <a:xfrm>
            <a:off x="9230025" y="7189246"/>
            <a:ext cx="6469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견주의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움직임 때문에 반려견이 수면에 방해를 받는다면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견주의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뒤척임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감지된 후에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뒤척임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감지되면 기록 후 아침에 분석 제공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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견주의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웨어러블 디바이스와 연동시킨다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인간의 움직임 데이터 필요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5BEE3E-6ED1-5222-F8C7-628448740492}"/>
              </a:ext>
            </a:extLst>
          </p:cNvPr>
          <p:cNvSpPr/>
          <p:nvPr/>
        </p:nvSpPr>
        <p:spPr>
          <a:xfrm>
            <a:off x="495022" y="4494364"/>
            <a:ext cx="2582168" cy="26154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낑낑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월월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 반려견의 심리상태에 따라 소리가 다르기 때문에 반려견의 음성을 인식하는 시스템 추가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6FF6A1CC-52D1-19E1-1C95-72A477ACF37B}"/>
              </a:ext>
            </a:extLst>
          </p:cNvPr>
          <p:cNvCxnSpPr>
            <a:cxnSpLocks/>
          </p:cNvCxnSpPr>
          <p:nvPr/>
        </p:nvCxnSpPr>
        <p:spPr>
          <a:xfrm rot="10800000">
            <a:off x="3052822" y="5952279"/>
            <a:ext cx="2156753" cy="1389696"/>
          </a:xfrm>
          <a:prstGeom prst="curvedConnector3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26D638F-2B4F-77A6-955B-81602D6ADC1B}"/>
              </a:ext>
            </a:extLst>
          </p:cNvPr>
          <p:cNvSpPr/>
          <p:nvPr/>
        </p:nvSpPr>
        <p:spPr>
          <a:xfrm>
            <a:off x="6960958" y="1448957"/>
            <a:ext cx="4178523" cy="17543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활동량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휴식량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을 계산해 더 움직임이 필요하다면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움직일 시간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소모해야 하는 칼로리 등을 제공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8C50ED5-0AE3-C27D-B910-B1B957171A27}"/>
              </a:ext>
            </a:extLst>
          </p:cNvPr>
          <p:cNvSpPr/>
          <p:nvPr/>
        </p:nvSpPr>
        <p:spPr>
          <a:xfrm>
            <a:off x="13786464" y="1027900"/>
            <a:ext cx="4178524" cy="2362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평소와 다른 움직임이 감지되면 반려견의 현재 상태와 함께 카메라를 확인하라는 알림 서비스 제공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보지 못할 상황을 위한 녹화 서비스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래픽 28" descr="추가 단색으로 채워진">
            <a:extLst>
              <a:ext uri="{FF2B5EF4-FFF2-40B4-BE49-F238E27FC236}">
                <a16:creationId xmlns:a16="http://schemas.microsoft.com/office/drawing/2014/main" id="{8790C1C6-D7C9-CBA4-446B-967539E7C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35000" y="1191010"/>
            <a:ext cx="559015" cy="559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ECC08A-9F2F-B012-F49E-6F5A732BAFE0}"/>
              </a:ext>
            </a:extLst>
          </p:cNvPr>
          <p:cNvSpPr txBox="1"/>
          <p:nvPr/>
        </p:nvSpPr>
        <p:spPr>
          <a:xfrm>
            <a:off x="2819400" y="169158"/>
            <a:ext cx="38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Function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154950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8612" y="1028602"/>
            <a:ext cx="7119919" cy="2085363"/>
            <a:chOff x="1438612" y="1028602"/>
            <a:chExt cx="7119919" cy="20853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8612" y="1028602"/>
              <a:ext cx="7119919" cy="20853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9457" y="6906848"/>
            <a:ext cx="7650054" cy="28571"/>
            <a:chOff x="4639457" y="6906848"/>
            <a:chExt cx="7650054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639457" y="6906848"/>
              <a:ext cx="7650054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21345" y="3003726"/>
            <a:ext cx="10111641" cy="28571"/>
            <a:chOff x="8521345" y="3003726"/>
            <a:chExt cx="10111641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1345" y="3003726"/>
              <a:ext cx="10111641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73668" y="1125650"/>
            <a:ext cx="1660802" cy="28571"/>
            <a:chOff x="-173668" y="1125650"/>
            <a:chExt cx="1660802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3668" y="1125650"/>
              <a:ext cx="1660802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59737" y="1604518"/>
            <a:ext cx="566240" cy="933529"/>
            <a:chOff x="8859737" y="1604518"/>
            <a:chExt cx="566240" cy="9335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">
              <a:off x="8859737" y="1604518"/>
              <a:ext cx="566240" cy="93352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515600" y="3314700"/>
            <a:ext cx="951639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>
                <a:solidFill>
                  <a:srgbClr val="08874A"/>
                </a:solidFill>
                <a:latin typeface="Pretendard" pitchFamily="34" charset="0"/>
                <a:cs typeface="Pretendard" pitchFamily="34" charset="0"/>
              </a:rPr>
              <a:t>01</a:t>
            </a:r>
          </a:p>
          <a:p>
            <a:pPr algn="ctr"/>
            <a:endParaRPr lang="en-US" sz="3600" dirty="0">
              <a:solidFill>
                <a:srgbClr val="08874A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3600" dirty="0">
                <a:solidFill>
                  <a:srgbClr val="08874A"/>
                </a:solidFill>
                <a:latin typeface="Pretendard" pitchFamily="34" charset="0"/>
                <a:cs typeface="Pretendard" pitchFamily="34" charset="0"/>
              </a:rPr>
              <a:t>02</a:t>
            </a:r>
          </a:p>
          <a:p>
            <a:pPr algn="ctr"/>
            <a:endParaRPr lang="en-US" sz="3600" dirty="0">
              <a:solidFill>
                <a:srgbClr val="08874A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3600" dirty="0">
                <a:solidFill>
                  <a:srgbClr val="08874A"/>
                </a:solidFill>
                <a:latin typeface="Pretendard" pitchFamily="34" charset="0"/>
                <a:cs typeface="Pretendard" pitchFamily="34" charset="0"/>
              </a:rPr>
              <a:t>03</a:t>
            </a:r>
          </a:p>
          <a:p>
            <a:pPr algn="ctr"/>
            <a:endParaRPr lang="en-US" sz="3600" dirty="0">
              <a:solidFill>
                <a:srgbClr val="08874A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3600" dirty="0">
                <a:solidFill>
                  <a:srgbClr val="08874A"/>
                </a:solidFill>
                <a:latin typeface="Pretendard" pitchFamily="34" charset="0"/>
                <a:cs typeface="Pretendard" pitchFamily="34" charset="0"/>
              </a:rPr>
              <a:t>04</a:t>
            </a:r>
          </a:p>
          <a:p>
            <a:pPr algn="ctr"/>
            <a:endParaRPr lang="en-US" sz="3600" dirty="0">
              <a:solidFill>
                <a:srgbClr val="08874A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3600" dirty="0">
                <a:solidFill>
                  <a:srgbClr val="08874A"/>
                </a:solidFill>
                <a:latin typeface="Pretendard" pitchFamily="34" charset="0"/>
                <a:cs typeface="Pretendard" pitchFamily="34" charset="0"/>
              </a:rPr>
              <a:t>05</a:t>
            </a:r>
          </a:p>
          <a:p>
            <a:pPr algn="ctr"/>
            <a:endParaRPr lang="en-US" sz="3600" dirty="0">
              <a:solidFill>
                <a:srgbClr val="08874A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3600" dirty="0">
                <a:solidFill>
                  <a:srgbClr val="08874A"/>
                </a:solidFill>
                <a:latin typeface="Pretendard" pitchFamily="34" charset="0"/>
                <a:cs typeface="Pretendard" pitchFamily="34" charset="0"/>
              </a:rPr>
              <a:t>06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887200" y="3314700"/>
            <a:ext cx="4111110" cy="66479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Set </a:t>
            </a:r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</a:t>
            </a:r>
            <a:endParaRPr lang="en-US" altLang="ko-KR"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ko-KR" altLang="en-US"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활용 방안 및 구상</a:t>
            </a:r>
            <a:endParaRPr lang="en-US" altLang="ko-KR"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ko-KR" altLang="en-US"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서비스 컨셉</a:t>
            </a:r>
            <a:endParaRPr lang="en-US" altLang="ko-KR"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ko-KR" altLang="en-US"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" altLang="ko-Kore-KR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STP </a:t>
            </a:r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endParaRPr lang="en-US" altLang="ko-KR"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시나리오</a:t>
            </a:r>
            <a:endParaRPr lang="en-US" altLang="ko-KR"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3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기대 효과</a:t>
            </a:r>
            <a:endParaRPr lang="ko-KR" altLang="en-US" sz="3600" dirty="0">
              <a:latin typeface="+mn-ea"/>
            </a:endParaRPr>
          </a:p>
          <a:p>
            <a:endParaRPr lang="en-US" sz="3000" dirty="0"/>
          </a:p>
        </p:txBody>
      </p:sp>
      <p:grpSp>
        <p:nvGrpSpPr>
          <p:cNvPr id="2" name="그룹 1006">
            <a:extLst>
              <a:ext uri="{FF2B5EF4-FFF2-40B4-BE49-F238E27FC236}">
                <a16:creationId xmlns:a16="http://schemas.microsoft.com/office/drawing/2014/main" id="{6D542387-C639-F405-4C8D-F50CF735AD88}"/>
              </a:ext>
            </a:extLst>
          </p:cNvPr>
          <p:cNvGrpSpPr/>
          <p:nvPr/>
        </p:nvGrpSpPr>
        <p:grpSpPr>
          <a:xfrm>
            <a:off x="0" y="6168548"/>
            <a:ext cx="8450198" cy="4173373"/>
            <a:chOff x="0" y="6168548"/>
            <a:chExt cx="8450198" cy="4173373"/>
          </a:xfrm>
        </p:grpSpPr>
        <p:pic>
          <p:nvPicPr>
            <p:cNvPr id="4" name="Object 20">
              <a:extLst>
                <a:ext uri="{FF2B5EF4-FFF2-40B4-BE49-F238E27FC236}">
                  <a16:creationId xmlns:a16="http://schemas.microsoft.com/office/drawing/2014/main" id="{ABA7CA4A-F583-E368-0681-84245A29E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6168548"/>
              <a:ext cx="8450198" cy="417337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116A0BE-2DC7-32EF-6E1C-1295FCE029CA}"/>
              </a:ext>
            </a:extLst>
          </p:cNvPr>
          <p:cNvSpPr txBox="1"/>
          <p:nvPr/>
        </p:nvSpPr>
        <p:spPr>
          <a:xfrm>
            <a:off x="2428957" y="1409562"/>
            <a:ext cx="5139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rgbClr val="08894B"/>
                </a:solidFill>
              </a:rPr>
              <a:t>CONTENTS</a:t>
            </a:r>
            <a:endParaRPr lang="ko-KR" altLang="en-US" sz="8000" b="1" dirty="0">
              <a:solidFill>
                <a:srgbClr val="08894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5" name="그림 4" descr="텍스트, 인간의 얼굴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85D0FFA5-85A4-77E0-3BAD-599F708A3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3" b="46746"/>
          <a:stretch/>
        </p:blipFill>
        <p:spPr>
          <a:xfrm>
            <a:off x="9455659" y="2452524"/>
            <a:ext cx="8583929" cy="5510006"/>
          </a:xfrm>
          <a:prstGeom prst="rect">
            <a:avLst/>
          </a:prstGeom>
        </p:spPr>
      </p:pic>
      <p:pic>
        <p:nvPicPr>
          <p:cNvPr id="7" name="그림 6" descr="텍스트, 인간의 얼굴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1457042B-6CD8-A4DB-ABAF-00F738FB55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 b="46746"/>
          <a:stretch/>
        </p:blipFill>
        <p:spPr>
          <a:xfrm>
            <a:off x="331471" y="2462526"/>
            <a:ext cx="8583929" cy="551000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EF6914E-60F8-EF23-3B25-A7F2C1C4EFC8}"/>
              </a:ext>
            </a:extLst>
          </p:cNvPr>
          <p:cNvGrpSpPr/>
          <p:nvPr/>
        </p:nvGrpSpPr>
        <p:grpSpPr>
          <a:xfrm>
            <a:off x="1926772" y="8168792"/>
            <a:ext cx="5608977" cy="742741"/>
            <a:chOff x="2328020" y="7448759"/>
            <a:chExt cx="5608977" cy="742741"/>
          </a:xfrm>
        </p:grpSpPr>
        <p:grpSp>
          <p:nvGrpSpPr>
            <p:cNvPr id="14" name="그룹 1002">
              <a:extLst>
                <a:ext uri="{FF2B5EF4-FFF2-40B4-BE49-F238E27FC236}">
                  <a16:creationId xmlns:a16="http://schemas.microsoft.com/office/drawing/2014/main" id="{A13D1CBD-CCBE-5A19-3958-0A536BF4B732}"/>
                </a:ext>
              </a:extLst>
            </p:cNvPr>
            <p:cNvGrpSpPr/>
            <p:nvPr/>
          </p:nvGrpSpPr>
          <p:grpSpPr>
            <a:xfrm>
              <a:off x="2328020" y="7448759"/>
              <a:ext cx="5608977" cy="742741"/>
              <a:chOff x="4844653" y="8654778"/>
              <a:chExt cx="5938172" cy="769560"/>
            </a:xfrm>
          </p:grpSpPr>
          <p:pic>
            <p:nvPicPr>
              <p:cNvPr id="16" name="Object 5">
                <a:extLst>
                  <a:ext uri="{FF2B5EF4-FFF2-40B4-BE49-F238E27FC236}">
                    <a16:creationId xmlns:a16="http://schemas.microsoft.com/office/drawing/2014/main" id="{81E0808F-D20C-45D9-7C22-5029B4E84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44653" y="8654778"/>
                <a:ext cx="5938172" cy="769560"/>
              </a:xfrm>
              <a:prstGeom prst="rect">
                <a:avLst/>
              </a:prstGeom>
            </p:spPr>
          </p:pic>
        </p:grp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2B0ACA96-7E43-FE78-B4BF-B1B2DF84E0F7}"/>
                </a:ext>
              </a:extLst>
            </p:cNvPr>
            <p:cNvSpPr txBox="1"/>
            <p:nvPr/>
          </p:nvSpPr>
          <p:spPr>
            <a:xfrm>
              <a:off x="2364923" y="7611315"/>
              <a:ext cx="5539264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SITUATION 1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02A6A9-9B8D-2524-5FF2-3A99298C12DB}"/>
              </a:ext>
            </a:extLst>
          </p:cNvPr>
          <p:cNvGrpSpPr/>
          <p:nvPr/>
        </p:nvGrpSpPr>
        <p:grpSpPr>
          <a:xfrm>
            <a:off x="11201400" y="8168792"/>
            <a:ext cx="5608977" cy="742741"/>
            <a:chOff x="10972800" y="7448759"/>
            <a:chExt cx="5608977" cy="742741"/>
          </a:xfrm>
        </p:grpSpPr>
        <p:grpSp>
          <p:nvGrpSpPr>
            <p:cNvPr id="19" name="그룹 1002">
              <a:extLst>
                <a:ext uri="{FF2B5EF4-FFF2-40B4-BE49-F238E27FC236}">
                  <a16:creationId xmlns:a16="http://schemas.microsoft.com/office/drawing/2014/main" id="{368761A4-5A95-F486-C6D4-0726FD342438}"/>
                </a:ext>
              </a:extLst>
            </p:cNvPr>
            <p:cNvGrpSpPr/>
            <p:nvPr/>
          </p:nvGrpSpPr>
          <p:grpSpPr>
            <a:xfrm>
              <a:off x="10972800" y="7448759"/>
              <a:ext cx="5608977" cy="742741"/>
              <a:chOff x="4844653" y="8654778"/>
              <a:chExt cx="5938172" cy="769560"/>
            </a:xfrm>
          </p:grpSpPr>
          <p:pic>
            <p:nvPicPr>
              <p:cNvPr id="20" name="Object 5">
                <a:extLst>
                  <a:ext uri="{FF2B5EF4-FFF2-40B4-BE49-F238E27FC236}">
                    <a16:creationId xmlns:a16="http://schemas.microsoft.com/office/drawing/2014/main" id="{E7233E6D-F364-B057-726D-433D822AD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44653" y="8654778"/>
                <a:ext cx="5938172" cy="769560"/>
              </a:xfrm>
              <a:prstGeom prst="rect">
                <a:avLst/>
              </a:prstGeom>
            </p:spPr>
          </p:pic>
        </p:grp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B3B0CE22-41AA-BC89-05A0-EC23F40BB18B}"/>
                </a:ext>
              </a:extLst>
            </p:cNvPr>
            <p:cNvSpPr txBox="1"/>
            <p:nvPr/>
          </p:nvSpPr>
          <p:spPr>
            <a:xfrm>
              <a:off x="11009703" y="7611315"/>
              <a:ext cx="5539264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kern="0" spc="-1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SITUATION 2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0180A3-7713-9A09-C0BC-A2197B514DAA}"/>
              </a:ext>
            </a:extLst>
          </p:cNvPr>
          <p:cNvSpPr txBox="1"/>
          <p:nvPr/>
        </p:nvSpPr>
        <p:spPr>
          <a:xfrm>
            <a:off x="3015768" y="169158"/>
            <a:ext cx="5194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PERSONA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페르소나</a:t>
            </a:r>
          </a:p>
        </p:txBody>
      </p:sp>
    </p:spTree>
    <p:extLst>
      <p:ext uri="{BB962C8B-B14F-4D97-AF65-F5344CB8AC3E}">
        <p14:creationId xmlns:p14="http://schemas.microsoft.com/office/powerpoint/2010/main" val="44917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9" name="그림 8" descr="텍스트, 일러스트레이션, 클립아트, 의류이(가) 표시된 사진&#10;&#10;자동 생성된 설명">
            <a:extLst>
              <a:ext uri="{FF2B5EF4-FFF2-40B4-BE49-F238E27FC236}">
                <a16:creationId xmlns:a16="http://schemas.microsoft.com/office/drawing/2014/main" id="{83D7ED24-101A-F9FA-F619-850E23A6E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66" y="1084224"/>
            <a:ext cx="14440981" cy="9000382"/>
          </a:xfrm>
          <a:prstGeom prst="rect">
            <a:avLst/>
          </a:prstGeom>
        </p:spPr>
      </p:pic>
      <p:pic>
        <p:nvPicPr>
          <p:cNvPr id="19" name="그래픽 18" descr="배지 1 단색으로 채워진">
            <a:extLst>
              <a:ext uri="{FF2B5EF4-FFF2-40B4-BE49-F238E27FC236}">
                <a16:creationId xmlns:a16="http://schemas.microsoft.com/office/drawing/2014/main" id="{6FD3D3AE-9878-7898-225A-F0BC96B10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5108410"/>
            <a:ext cx="457200" cy="457200"/>
          </a:xfrm>
          <a:prstGeom prst="rect">
            <a:avLst/>
          </a:prstGeom>
        </p:spPr>
      </p:pic>
      <p:pic>
        <p:nvPicPr>
          <p:cNvPr id="22" name="그래픽 21" descr="배지 단색으로 채워진">
            <a:extLst>
              <a:ext uri="{FF2B5EF4-FFF2-40B4-BE49-F238E27FC236}">
                <a16:creationId xmlns:a16="http://schemas.microsoft.com/office/drawing/2014/main" id="{28078BD5-A778-02EC-5516-15878D081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6402" y="5108410"/>
            <a:ext cx="457200" cy="457200"/>
          </a:xfrm>
          <a:prstGeom prst="rect">
            <a:avLst/>
          </a:prstGeom>
        </p:spPr>
      </p:pic>
      <p:pic>
        <p:nvPicPr>
          <p:cNvPr id="24" name="그래픽 23" descr="배지 3 단색으로 채워진">
            <a:extLst>
              <a:ext uri="{FF2B5EF4-FFF2-40B4-BE49-F238E27FC236}">
                <a16:creationId xmlns:a16="http://schemas.microsoft.com/office/drawing/2014/main" id="{D8605FB2-085C-BD11-DF92-04BBE2CDF5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34400" y="5678979"/>
            <a:ext cx="457200" cy="457200"/>
          </a:xfrm>
          <a:prstGeom prst="rect">
            <a:avLst/>
          </a:prstGeom>
        </p:spPr>
      </p:pic>
      <p:pic>
        <p:nvPicPr>
          <p:cNvPr id="26" name="그래픽 25" descr="배지 4 단색으로 채워진">
            <a:extLst>
              <a:ext uri="{FF2B5EF4-FFF2-40B4-BE49-F238E27FC236}">
                <a16:creationId xmlns:a16="http://schemas.microsoft.com/office/drawing/2014/main" id="{AEA72DEC-260B-5CEA-230D-4B45CDF02D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6402" y="5678979"/>
            <a:ext cx="457200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CF5872-5D31-E1D8-8767-3A4C6522FA5E}"/>
              </a:ext>
            </a:extLst>
          </p:cNvPr>
          <p:cNvSpPr txBox="1"/>
          <p:nvPr/>
        </p:nvSpPr>
        <p:spPr>
          <a:xfrm>
            <a:off x="3015768" y="169158"/>
            <a:ext cx="5983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시나리오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SITUATION 1</a:t>
            </a:r>
            <a:endParaRPr lang="ko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11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CF5872-5D31-E1D8-8767-3A4C6522FA5E}"/>
              </a:ext>
            </a:extLst>
          </p:cNvPr>
          <p:cNvSpPr txBox="1"/>
          <p:nvPr/>
        </p:nvSpPr>
        <p:spPr>
          <a:xfrm>
            <a:off x="3015768" y="169158"/>
            <a:ext cx="5983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시나리오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SITUATION 1</a:t>
            </a:r>
            <a:endParaRPr lang="ko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 descr="텍스트, 그림, 의류, 일러스트레이션이(가) 표시된 사진&#10;&#10;자동 생성된 설명">
            <a:extLst>
              <a:ext uri="{FF2B5EF4-FFF2-40B4-BE49-F238E27FC236}">
                <a16:creationId xmlns:a16="http://schemas.microsoft.com/office/drawing/2014/main" id="{BE223E1B-08B7-19F2-2B85-E5A9B5307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9" y="1075395"/>
            <a:ext cx="14283762" cy="8955831"/>
          </a:xfrm>
          <a:prstGeom prst="rect">
            <a:avLst/>
          </a:prstGeom>
        </p:spPr>
      </p:pic>
      <p:pic>
        <p:nvPicPr>
          <p:cNvPr id="7" name="그래픽 6" descr="배지 5 단색으로 채워진">
            <a:extLst>
              <a:ext uri="{FF2B5EF4-FFF2-40B4-BE49-F238E27FC236}">
                <a16:creationId xmlns:a16="http://schemas.microsoft.com/office/drawing/2014/main" id="{E0EDBC7C-3D16-A4D6-EE1F-7B63B9EC8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4991100"/>
            <a:ext cx="457200" cy="457200"/>
          </a:xfrm>
          <a:prstGeom prst="rect">
            <a:avLst/>
          </a:prstGeom>
        </p:spPr>
      </p:pic>
      <p:pic>
        <p:nvPicPr>
          <p:cNvPr id="10" name="그래픽 9" descr="배지 6 단색으로 채워진">
            <a:extLst>
              <a:ext uri="{FF2B5EF4-FFF2-40B4-BE49-F238E27FC236}">
                <a16:creationId xmlns:a16="http://schemas.microsoft.com/office/drawing/2014/main" id="{492B1A26-EAE1-CF69-D179-637411AB4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6402" y="4991100"/>
            <a:ext cx="457200" cy="457200"/>
          </a:xfrm>
          <a:prstGeom prst="rect">
            <a:avLst/>
          </a:prstGeom>
        </p:spPr>
      </p:pic>
      <p:pic>
        <p:nvPicPr>
          <p:cNvPr id="12" name="그래픽 11" descr="배지 7 단색으로 채워진">
            <a:extLst>
              <a:ext uri="{FF2B5EF4-FFF2-40B4-BE49-F238E27FC236}">
                <a16:creationId xmlns:a16="http://schemas.microsoft.com/office/drawing/2014/main" id="{3B3312E6-2AE1-2BC1-6C14-ABB7BBD0D0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34400" y="5595664"/>
            <a:ext cx="457200" cy="457200"/>
          </a:xfrm>
          <a:prstGeom prst="rect">
            <a:avLst/>
          </a:prstGeom>
        </p:spPr>
      </p:pic>
      <p:pic>
        <p:nvPicPr>
          <p:cNvPr id="14" name="그래픽 13" descr="배지 8 단색으로 채워진">
            <a:extLst>
              <a:ext uri="{FF2B5EF4-FFF2-40B4-BE49-F238E27FC236}">
                <a16:creationId xmlns:a16="http://schemas.microsoft.com/office/drawing/2014/main" id="{14518CB1-55D1-4904-9F65-6635144FE0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8547" y="55956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5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5" name="그림 4" descr="텍스트, 클립아트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677847A-A0A8-917D-68C3-F1D0A3170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50" y="1058228"/>
            <a:ext cx="14424498" cy="8919807"/>
          </a:xfrm>
          <a:prstGeom prst="rect">
            <a:avLst/>
          </a:prstGeom>
        </p:spPr>
      </p:pic>
      <p:pic>
        <p:nvPicPr>
          <p:cNvPr id="7" name="그래픽 6" descr="배지 1 단색으로 채워진">
            <a:extLst>
              <a:ext uri="{FF2B5EF4-FFF2-40B4-BE49-F238E27FC236}">
                <a16:creationId xmlns:a16="http://schemas.microsoft.com/office/drawing/2014/main" id="{D47577A5-758B-562D-8889-74EB641BC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2886" y="5026051"/>
            <a:ext cx="457200" cy="4572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264AE0F0-7DC6-7494-67F5-5EC36B04A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536" y="5036261"/>
            <a:ext cx="457200" cy="457200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2868C20E-A41A-F419-E528-8588DF5919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39860" y="6210614"/>
            <a:ext cx="520226" cy="520226"/>
          </a:xfrm>
          <a:prstGeom prst="rect">
            <a:avLst/>
          </a:prstGeom>
        </p:spPr>
      </p:pic>
      <p:pic>
        <p:nvPicPr>
          <p:cNvPr id="11" name="그래픽 10" descr="배지 4 단색으로 채워진">
            <a:extLst>
              <a:ext uri="{FF2B5EF4-FFF2-40B4-BE49-F238E27FC236}">
                <a16:creationId xmlns:a16="http://schemas.microsoft.com/office/drawing/2014/main" id="{B67D2707-478C-AFF5-D726-E11810AF46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6536" y="5623658"/>
            <a:ext cx="457200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610C6-7960-3922-D8E0-C008AC39B1BF}"/>
              </a:ext>
            </a:extLst>
          </p:cNvPr>
          <p:cNvSpPr txBox="1"/>
          <p:nvPr/>
        </p:nvSpPr>
        <p:spPr>
          <a:xfrm>
            <a:off x="3015768" y="169158"/>
            <a:ext cx="5983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시나리오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SITUATION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lang="ko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36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80610C6-7960-3922-D8E0-C008AC39B1BF}"/>
              </a:ext>
            </a:extLst>
          </p:cNvPr>
          <p:cNvSpPr txBox="1"/>
          <p:nvPr/>
        </p:nvSpPr>
        <p:spPr>
          <a:xfrm>
            <a:off x="3015768" y="169158"/>
            <a:ext cx="5983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시나리오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SITUATION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lang="ko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 descr="텍스트, 클립아트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B50D6940-5173-9CFD-2BC9-84EA652F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83" y="1034080"/>
            <a:ext cx="14502147" cy="9083762"/>
          </a:xfrm>
          <a:prstGeom prst="rect">
            <a:avLst/>
          </a:prstGeom>
        </p:spPr>
      </p:pic>
      <p:pic>
        <p:nvPicPr>
          <p:cNvPr id="9" name="그래픽 8" descr="배지 5 단색으로 채워진">
            <a:extLst>
              <a:ext uri="{FF2B5EF4-FFF2-40B4-BE49-F238E27FC236}">
                <a16:creationId xmlns:a16="http://schemas.microsoft.com/office/drawing/2014/main" id="{8D850DB2-B670-4040-C588-DC141C674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4991100"/>
            <a:ext cx="457200" cy="457200"/>
          </a:xfrm>
          <a:prstGeom prst="rect">
            <a:avLst/>
          </a:prstGeom>
        </p:spPr>
      </p:pic>
      <p:pic>
        <p:nvPicPr>
          <p:cNvPr id="13" name="그래픽 12" descr="배지 6 윤곽선">
            <a:extLst>
              <a:ext uri="{FF2B5EF4-FFF2-40B4-BE49-F238E27FC236}">
                <a16:creationId xmlns:a16="http://schemas.microsoft.com/office/drawing/2014/main" id="{14B6E0BE-66F2-84B9-6102-D84523530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6984" y="4991100"/>
            <a:ext cx="457200" cy="457200"/>
          </a:xfrm>
          <a:prstGeom prst="rect">
            <a:avLst/>
          </a:prstGeom>
        </p:spPr>
      </p:pic>
      <p:pic>
        <p:nvPicPr>
          <p:cNvPr id="15" name="그래픽 14" descr="배지 7 단색으로 채워진">
            <a:extLst>
              <a:ext uri="{FF2B5EF4-FFF2-40B4-BE49-F238E27FC236}">
                <a16:creationId xmlns:a16="http://schemas.microsoft.com/office/drawing/2014/main" id="{2610E16B-D32B-ABC7-9ABF-63ECB71C1F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34400" y="5676900"/>
            <a:ext cx="457200" cy="457200"/>
          </a:xfrm>
          <a:prstGeom prst="rect">
            <a:avLst/>
          </a:prstGeom>
        </p:spPr>
      </p:pic>
      <p:pic>
        <p:nvPicPr>
          <p:cNvPr id="17" name="그래픽 16" descr="배지 8 단색으로 채워진">
            <a:extLst>
              <a:ext uri="{FF2B5EF4-FFF2-40B4-BE49-F238E27FC236}">
                <a16:creationId xmlns:a16="http://schemas.microsoft.com/office/drawing/2014/main" id="{7184F5FC-0548-844D-B9E3-24C3D1AA04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16984" y="5676900"/>
            <a:ext cx="457201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63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516042" y="416745"/>
            <a:ext cx="17255915" cy="524893"/>
            <a:chOff x="514900" y="403138"/>
            <a:chExt cx="17255915" cy="5248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F623D1-7106-7A92-3256-3601CE3F419D}"/>
              </a:ext>
            </a:extLst>
          </p:cNvPr>
          <p:cNvSpPr txBox="1"/>
          <p:nvPr/>
        </p:nvSpPr>
        <p:spPr>
          <a:xfrm>
            <a:off x="3015768" y="169158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기대 효과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917676-1B83-3F7C-1D29-E79E77304ACD}"/>
              </a:ext>
            </a:extLst>
          </p:cNvPr>
          <p:cNvSpPr/>
          <p:nvPr/>
        </p:nvSpPr>
        <p:spPr>
          <a:xfrm>
            <a:off x="457200" y="3467100"/>
            <a:ext cx="3505200" cy="346553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08894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912813">
              <a:buFont typeface="-윤고딕130" pitchFamily="18" charset="-127"/>
              <a:buNone/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559C3D-DAAB-22CF-D39D-F2B124FA0EA9}"/>
              </a:ext>
            </a:extLst>
          </p:cNvPr>
          <p:cNvSpPr/>
          <p:nvPr/>
        </p:nvSpPr>
        <p:spPr>
          <a:xfrm>
            <a:off x="1007621" y="4585887"/>
            <a:ext cx="2314709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 defTabSz="912813"/>
            <a:r>
              <a: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의사소통 편리</a:t>
            </a:r>
            <a:endParaRPr lang="en-US" altLang="ko-KR" sz="4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F271249-D077-6EB8-EC1D-AD79972AA718}"/>
              </a:ext>
            </a:extLst>
          </p:cNvPr>
          <p:cNvSpPr/>
          <p:nvPr/>
        </p:nvSpPr>
        <p:spPr>
          <a:xfrm>
            <a:off x="6952707" y="3499605"/>
            <a:ext cx="3505200" cy="346553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08894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912813">
              <a:buFont typeface="-윤고딕130" pitchFamily="18" charset="-127"/>
              <a:buNone/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618EDF-B8FE-D16C-85F7-65C20E5618CB}"/>
              </a:ext>
            </a:extLst>
          </p:cNvPr>
          <p:cNvSpPr/>
          <p:nvPr/>
        </p:nvSpPr>
        <p:spPr>
          <a:xfrm>
            <a:off x="7325178" y="4262877"/>
            <a:ext cx="2760258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 defTabSz="912813"/>
            <a:r>
              <a: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욕구 인지 도움</a:t>
            </a:r>
            <a:r>
              <a:rPr lang="en-US" altLang="ko-KR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EA72300-6D51-34B1-FFEE-C4C92A0DB7C1}"/>
              </a:ext>
            </a:extLst>
          </p:cNvPr>
          <p:cNvSpPr/>
          <p:nvPr/>
        </p:nvSpPr>
        <p:spPr>
          <a:xfrm>
            <a:off x="13487400" y="1562100"/>
            <a:ext cx="3505200" cy="346553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08894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912813">
              <a:buFont typeface="-윤고딕130" pitchFamily="18" charset="-127"/>
              <a:buNone/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0694C0F-92A2-76B2-C432-39B9F65A6307}"/>
              </a:ext>
            </a:extLst>
          </p:cNvPr>
          <p:cNvSpPr/>
          <p:nvPr/>
        </p:nvSpPr>
        <p:spPr>
          <a:xfrm>
            <a:off x="13487400" y="2419736"/>
            <a:ext cx="3505200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 defTabSz="912813"/>
            <a:r>
              <a:rPr lang="ko-KR" altLang="en-US" sz="4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견주와</a:t>
            </a:r>
            <a:r>
              <a: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사이의 유대감 증가</a:t>
            </a:r>
            <a:endParaRPr lang="en-US" altLang="ko-KR" sz="4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줄무늬가 있는 오른쪽 화살표[S] 38">
            <a:extLst>
              <a:ext uri="{FF2B5EF4-FFF2-40B4-BE49-F238E27FC236}">
                <a16:creationId xmlns:a16="http://schemas.microsoft.com/office/drawing/2014/main" id="{A24E3E52-C416-0D4B-ACCE-B2FCB4B1DD79}"/>
              </a:ext>
            </a:extLst>
          </p:cNvPr>
          <p:cNvSpPr/>
          <p:nvPr/>
        </p:nvSpPr>
        <p:spPr>
          <a:xfrm>
            <a:off x="4495800" y="3238500"/>
            <a:ext cx="1901472" cy="4267200"/>
          </a:xfrm>
          <a:prstGeom prst="stripedRightArrow">
            <a:avLst/>
          </a:prstGeom>
          <a:solidFill>
            <a:srgbClr val="08894B"/>
          </a:solidFill>
          <a:ln>
            <a:solidFill>
              <a:srgbClr val="0889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줄무늬가 있는 오른쪽 화살표[S] 39">
            <a:extLst>
              <a:ext uri="{FF2B5EF4-FFF2-40B4-BE49-F238E27FC236}">
                <a16:creationId xmlns:a16="http://schemas.microsoft.com/office/drawing/2014/main" id="{D4F8BB4C-8008-1E9A-7670-0329E1CDAF6E}"/>
              </a:ext>
            </a:extLst>
          </p:cNvPr>
          <p:cNvSpPr/>
          <p:nvPr/>
        </p:nvSpPr>
        <p:spPr>
          <a:xfrm rot="20504760">
            <a:off x="10941869" y="2888856"/>
            <a:ext cx="2155887" cy="2347724"/>
          </a:xfrm>
          <a:prstGeom prst="stripedRightArrow">
            <a:avLst/>
          </a:prstGeom>
          <a:solidFill>
            <a:srgbClr val="08894B"/>
          </a:solidFill>
          <a:ln>
            <a:solidFill>
              <a:srgbClr val="0889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줄무늬가 있는 오른쪽 화살표[S] 40">
            <a:extLst>
              <a:ext uri="{FF2B5EF4-FFF2-40B4-BE49-F238E27FC236}">
                <a16:creationId xmlns:a16="http://schemas.microsoft.com/office/drawing/2014/main" id="{9385F90C-BCF7-0CCD-CD6C-C9266302A795}"/>
              </a:ext>
            </a:extLst>
          </p:cNvPr>
          <p:cNvSpPr/>
          <p:nvPr/>
        </p:nvSpPr>
        <p:spPr>
          <a:xfrm rot="1611541">
            <a:off x="10794070" y="5629684"/>
            <a:ext cx="2155887" cy="2420933"/>
          </a:xfrm>
          <a:prstGeom prst="stripedRightArrow">
            <a:avLst>
              <a:gd name="adj1" fmla="val 50000"/>
              <a:gd name="adj2" fmla="val 49922"/>
            </a:avLst>
          </a:prstGeom>
          <a:solidFill>
            <a:srgbClr val="08894B"/>
          </a:solidFill>
          <a:ln>
            <a:solidFill>
              <a:srgbClr val="0889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71C80A2-0D83-9B2A-6133-A5FA128470D9}"/>
              </a:ext>
            </a:extLst>
          </p:cNvPr>
          <p:cNvSpPr/>
          <p:nvPr/>
        </p:nvSpPr>
        <p:spPr>
          <a:xfrm>
            <a:off x="13411200" y="6326163"/>
            <a:ext cx="3505200" cy="346553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08894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912813">
              <a:buFont typeface="-윤고딕130" pitchFamily="18" charset="-127"/>
              <a:buNone/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273B62-3335-03AA-E523-AAD6BA62E826}"/>
              </a:ext>
            </a:extLst>
          </p:cNvPr>
          <p:cNvSpPr/>
          <p:nvPr/>
        </p:nvSpPr>
        <p:spPr>
          <a:xfrm>
            <a:off x="13411200" y="7183800"/>
            <a:ext cx="3505200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 defTabSz="912813"/>
            <a:r>
              <a: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</a:t>
            </a:r>
            <a:endParaRPr lang="en-US" altLang="ko-KR" sz="4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2813"/>
            <a:r>
              <a: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스트레스 </a:t>
            </a:r>
            <a:endParaRPr lang="en-US" altLang="ko-KR" sz="4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2813"/>
            <a:r>
              <a:rPr lang="ko-KR" altLang="en-US" sz="4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endParaRPr lang="en-US" altLang="ko-KR" sz="4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174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10287000" y="6442548"/>
            <a:ext cx="516186" cy="777986"/>
            <a:chOff x="15370853" y="6641230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40000">
              <a:off x="15370853" y="6641230"/>
              <a:ext cx="516186" cy="7779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09583" y="4000500"/>
            <a:ext cx="16466545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0000" b="1" i="1" kern="0" spc="-500" dirty="0">
                <a:solidFill>
                  <a:schemeClr val="bg1">
                    <a:lumMod val="85000"/>
                  </a:schemeClr>
                </a:solidFill>
                <a:latin typeface="Pretendard" pitchFamily="34" charset="0"/>
                <a:cs typeface="Pretendard" pitchFamily="34" charset="0"/>
              </a:rPr>
              <a:t>THANK YOU !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9AA60-A6B5-DB60-7F58-3493890B999E}"/>
              </a:ext>
            </a:extLst>
          </p:cNvPr>
          <p:cNvSpPr txBox="1"/>
          <p:nvPr/>
        </p:nvSpPr>
        <p:spPr>
          <a:xfrm>
            <a:off x="8152256" y="64389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E1I4 -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55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9683FA-0FE5-7116-F550-7ACC4EE0CE54}"/>
              </a:ext>
            </a:extLst>
          </p:cNvPr>
          <p:cNvSpPr/>
          <p:nvPr/>
        </p:nvSpPr>
        <p:spPr>
          <a:xfrm>
            <a:off x="914400" y="1485900"/>
            <a:ext cx="5182743" cy="1447800"/>
          </a:xfrm>
          <a:prstGeom prst="rect">
            <a:avLst/>
          </a:prstGeom>
          <a:solidFill>
            <a:srgbClr val="08894B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가속도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중력 가속도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변화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자이로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등의 센서에서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측정되는 값의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변형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01251-2CC1-2BA4-5087-50EBA83D3615}"/>
              </a:ext>
            </a:extLst>
          </p:cNvPr>
          <p:cNvSpPr txBox="1"/>
          <p:nvPr/>
        </p:nvSpPr>
        <p:spPr>
          <a:xfrm>
            <a:off x="2886968" y="87667"/>
            <a:ext cx="3480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Set 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A353BCB-4864-A87B-C8BD-E64745A48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30" y="2080322"/>
            <a:ext cx="3810000" cy="33077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60CE1B-4719-1319-2346-3C0C58452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9200" y="1240038"/>
            <a:ext cx="4213871" cy="498828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5DD034-6BB5-9E7C-4E96-C521AC878A11}"/>
              </a:ext>
            </a:extLst>
          </p:cNvPr>
          <p:cNvSpPr/>
          <p:nvPr/>
        </p:nvSpPr>
        <p:spPr>
          <a:xfrm>
            <a:off x="7848600" y="1240038"/>
            <a:ext cx="9220200" cy="519886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41F2CD0-D014-4DF8-A8A0-D13D7B89D481}"/>
              </a:ext>
            </a:extLst>
          </p:cNvPr>
          <p:cNvSpPr/>
          <p:nvPr/>
        </p:nvSpPr>
        <p:spPr>
          <a:xfrm rot="16200000">
            <a:off x="6519171" y="1519930"/>
            <a:ext cx="677658" cy="1219200"/>
          </a:xfrm>
          <a:prstGeom prst="downArrow">
            <a:avLst/>
          </a:prstGeom>
          <a:solidFill>
            <a:srgbClr val="00B050"/>
          </a:solidFill>
          <a:ln>
            <a:solidFill>
              <a:srgbClr val="08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55936-91FB-2BE8-204D-4F7928A69E55}"/>
              </a:ext>
            </a:extLst>
          </p:cNvPr>
          <p:cNvSpPr txBox="1"/>
          <p:nvPr/>
        </p:nvSpPr>
        <p:spPr>
          <a:xfrm>
            <a:off x="514900" y="7309283"/>
            <a:ext cx="1707323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수는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5881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Lable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Laying, Standing, Sitting, Walking,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Walking_upstairs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Walking_downstairs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총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가속 센서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자이로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센서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각센서에서 특정 기준으로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측정되는 값을 다양한 방식으로 가공한 값을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사용하고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9683FA-0FE5-7116-F550-7ACC4EE0CE54}"/>
              </a:ext>
            </a:extLst>
          </p:cNvPr>
          <p:cNvSpPr/>
          <p:nvPr/>
        </p:nvSpPr>
        <p:spPr>
          <a:xfrm>
            <a:off x="871693" y="1204966"/>
            <a:ext cx="5182743" cy="1447800"/>
          </a:xfrm>
          <a:prstGeom prst="rect">
            <a:avLst/>
          </a:prstGeom>
          <a:solidFill>
            <a:srgbClr val="08894B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가속도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중력 가속도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변화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자이로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등의 센서에서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측정되는 값의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변형 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D38E9ED-F253-BAB9-F80A-5C3103725D26}"/>
              </a:ext>
            </a:extLst>
          </p:cNvPr>
          <p:cNvSpPr/>
          <p:nvPr/>
        </p:nvSpPr>
        <p:spPr>
          <a:xfrm rot="16200000">
            <a:off x="6925763" y="1295021"/>
            <a:ext cx="677658" cy="1219200"/>
          </a:xfrm>
          <a:prstGeom prst="downArrow">
            <a:avLst/>
          </a:prstGeom>
          <a:noFill/>
          <a:ln>
            <a:solidFill>
              <a:srgbClr val="08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8AD2A7-178B-8028-7CC1-6580FB59B265}"/>
              </a:ext>
            </a:extLst>
          </p:cNvPr>
          <p:cNvSpPr/>
          <p:nvPr/>
        </p:nvSpPr>
        <p:spPr>
          <a:xfrm>
            <a:off x="8440112" y="1180721"/>
            <a:ext cx="5242393" cy="1447800"/>
          </a:xfrm>
          <a:prstGeom prst="rect">
            <a:avLst/>
          </a:prstGeom>
          <a:solidFill>
            <a:srgbClr val="08894B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포레스트 모델을 이용한 구축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AC322-909B-C47E-CA9D-30B4A83A32B5}"/>
              </a:ext>
            </a:extLst>
          </p:cNvPr>
          <p:cNvSpPr/>
          <p:nvPr/>
        </p:nvSpPr>
        <p:spPr>
          <a:xfrm>
            <a:off x="2691450" y="3059828"/>
            <a:ext cx="5182742" cy="1447800"/>
          </a:xfrm>
          <a:prstGeom prst="rect">
            <a:avLst/>
          </a:prstGeom>
          <a:solidFill>
            <a:srgbClr val="08894B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이용하여 데이터에 대한 행동 분류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01251-2CC1-2BA4-5087-50EBA83D3615}"/>
              </a:ext>
            </a:extLst>
          </p:cNvPr>
          <p:cNvSpPr txBox="1"/>
          <p:nvPr/>
        </p:nvSpPr>
        <p:spPr>
          <a:xfrm>
            <a:off x="2886968" y="87667"/>
            <a:ext cx="3480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Set 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240A405-B7B7-DB15-B11F-D9C6B41B9788}"/>
              </a:ext>
            </a:extLst>
          </p:cNvPr>
          <p:cNvSpPr/>
          <p:nvPr/>
        </p:nvSpPr>
        <p:spPr>
          <a:xfrm rot="16200000">
            <a:off x="1142464" y="3174128"/>
            <a:ext cx="677658" cy="1219200"/>
          </a:xfrm>
          <a:prstGeom prst="downArrow">
            <a:avLst/>
          </a:prstGeom>
          <a:noFill/>
          <a:ln>
            <a:solidFill>
              <a:srgbClr val="08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D70EE-5763-C24E-3A2C-B48FBF79DD69}"/>
              </a:ext>
            </a:extLst>
          </p:cNvPr>
          <p:cNvSpPr/>
          <p:nvPr/>
        </p:nvSpPr>
        <p:spPr>
          <a:xfrm>
            <a:off x="9347008" y="3090410"/>
            <a:ext cx="7950392" cy="692989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22AA74E-2998-7FC6-7587-B9F250D14E57}"/>
              </a:ext>
            </a:extLst>
          </p:cNvPr>
          <p:cNvSpPr/>
          <p:nvPr/>
        </p:nvSpPr>
        <p:spPr>
          <a:xfrm rot="16200000">
            <a:off x="8271771" y="3161103"/>
            <a:ext cx="677658" cy="1219200"/>
          </a:xfrm>
          <a:prstGeom prst="downArrow">
            <a:avLst/>
          </a:prstGeom>
          <a:solidFill>
            <a:srgbClr val="00B050"/>
          </a:solidFill>
          <a:ln>
            <a:solidFill>
              <a:srgbClr val="088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50CA3A-F28C-1B26-2FA4-93741DA8A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3314700"/>
            <a:ext cx="6843934" cy="48006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45D26E-9939-2970-703D-3B332DCE2FD3}"/>
              </a:ext>
            </a:extLst>
          </p:cNvPr>
          <p:cNvSpPr/>
          <p:nvPr/>
        </p:nvSpPr>
        <p:spPr>
          <a:xfrm>
            <a:off x="13639800" y="5524500"/>
            <a:ext cx="2228300" cy="2362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C77C6-7585-97B2-052A-978D3854603A}"/>
              </a:ext>
            </a:extLst>
          </p:cNvPr>
          <p:cNvSpPr txBox="1"/>
          <p:nvPr/>
        </p:nvSpPr>
        <p:spPr>
          <a:xfrm>
            <a:off x="9579154" y="9308819"/>
            <a:ext cx="74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모델에서 정제한 데이터의 분석을 통하여 각기 행동을 분류할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45E58-045D-2997-A0B8-CEDDD7D590B9}"/>
              </a:ext>
            </a:extLst>
          </p:cNvPr>
          <p:cNvSpPr txBox="1"/>
          <p:nvPr/>
        </p:nvSpPr>
        <p:spPr>
          <a:xfrm>
            <a:off x="11353800" y="8163923"/>
            <a:ext cx="439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Laying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판단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Angle(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X.gravity.Mean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E63A5B-F56D-488E-E6E6-5B63DC25C92C}"/>
              </a:ext>
            </a:extLst>
          </p:cNvPr>
          <p:cNvCxnSpPr/>
          <p:nvPr/>
        </p:nvCxnSpPr>
        <p:spPr>
          <a:xfrm>
            <a:off x="10058400" y="8724900"/>
            <a:ext cx="640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6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9683FA-0FE5-7116-F550-7ACC4EE0CE54}"/>
              </a:ext>
            </a:extLst>
          </p:cNvPr>
          <p:cNvSpPr/>
          <p:nvPr/>
        </p:nvSpPr>
        <p:spPr>
          <a:xfrm>
            <a:off x="542609" y="1243502"/>
            <a:ext cx="5182743" cy="1447800"/>
          </a:xfrm>
          <a:prstGeom prst="rect">
            <a:avLst/>
          </a:prstGeom>
          <a:solidFill>
            <a:srgbClr val="08894B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가속도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중력 가속도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변화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자이로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등의 센서에서 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측정되는 값의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변형 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D38E9ED-F253-BAB9-F80A-5C3103725D26}"/>
              </a:ext>
            </a:extLst>
          </p:cNvPr>
          <p:cNvSpPr/>
          <p:nvPr/>
        </p:nvSpPr>
        <p:spPr>
          <a:xfrm rot="16200000">
            <a:off x="6223002" y="1357802"/>
            <a:ext cx="677658" cy="1219200"/>
          </a:xfrm>
          <a:prstGeom prst="downArrow">
            <a:avLst/>
          </a:prstGeom>
          <a:noFill/>
          <a:ln>
            <a:solidFill>
              <a:srgbClr val="08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8AD2A7-178B-8028-7CC1-6580FB59B265}"/>
              </a:ext>
            </a:extLst>
          </p:cNvPr>
          <p:cNvSpPr/>
          <p:nvPr/>
        </p:nvSpPr>
        <p:spPr>
          <a:xfrm>
            <a:off x="7398310" y="1236151"/>
            <a:ext cx="5242393" cy="1447800"/>
          </a:xfrm>
          <a:prstGeom prst="rect">
            <a:avLst/>
          </a:prstGeom>
          <a:solidFill>
            <a:srgbClr val="08894B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포레스트 모델을 이용한 구축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AC322-909B-C47E-CA9D-30B4A83A32B5}"/>
              </a:ext>
            </a:extLst>
          </p:cNvPr>
          <p:cNvSpPr/>
          <p:nvPr/>
        </p:nvSpPr>
        <p:spPr>
          <a:xfrm>
            <a:off x="2097821" y="2844432"/>
            <a:ext cx="5182742" cy="1447800"/>
          </a:xfrm>
          <a:prstGeom prst="rect">
            <a:avLst/>
          </a:prstGeom>
          <a:solidFill>
            <a:srgbClr val="08894B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이용하여 데이터에 대한 행동 분류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01251-2CC1-2BA4-5087-50EBA83D3615}"/>
              </a:ext>
            </a:extLst>
          </p:cNvPr>
          <p:cNvSpPr txBox="1"/>
          <p:nvPr/>
        </p:nvSpPr>
        <p:spPr>
          <a:xfrm>
            <a:off x="2886968" y="87667"/>
            <a:ext cx="3480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Set 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240A405-B7B7-DB15-B11F-D9C6B41B9788}"/>
              </a:ext>
            </a:extLst>
          </p:cNvPr>
          <p:cNvSpPr/>
          <p:nvPr/>
        </p:nvSpPr>
        <p:spPr>
          <a:xfrm rot="16200000">
            <a:off x="843981" y="2871717"/>
            <a:ext cx="677658" cy="1219200"/>
          </a:xfrm>
          <a:prstGeom prst="downArrow">
            <a:avLst/>
          </a:prstGeom>
          <a:noFill/>
          <a:ln>
            <a:solidFill>
              <a:srgbClr val="08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F461492-1430-A7AB-72F7-7C115E1E1418}"/>
              </a:ext>
            </a:extLst>
          </p:cNvPr>
          <p:cNvSpPr/>
          <p:nvPr/>
        </p:nvSpPr>
        <p:spPr>
          <a:xfrm rot="16200000">
            <a:off x="7890771" y="2914248"/>
            <a:ext cx="677658" cy="1219200"/>
          </a:xfrm>
          <a:prstGeom prst="downArrow">
            <a:avLst/>
          </a:prstGeom>
          <a:noFill/>
          <a:ln>
            <a:solidFill>
              <a:srgbClr val="08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3669CE-08F1-F738-57B5-B0D032347BE1}"/>
              </a:ext>
            </a:extLst>
          </p:cNvPr>
          <p:cNvSpPr/>
          <p:nvPr/>
        </p:nvSpPr>
        <p:spPr>
          <a:xfrm>
            <a:off x="9022284" y="2844432"/>
            <a:ext cx="5182742" cy="1447800"/>
          </a:xfrm>
          <a:prstGeom prst="rect">
            <a:avLst/>
          </a:prstGeom>
          <a:solidFill>
            <a:srgbClr val="08894B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분류된 행동 시간적인 축적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82B0E-4045-825D-35CD-6486E53C76C4}"/>
              </a:ext>
            </a:extLst>
          </p:cNvPr>
          <p:cNvSpPr/>
          <p:nvPr/>
        </p:nvSpPr>
        <p:spPr>
          <a:xfrm>
            <a:off x="2097821" y="4830530"/>
            <a:ext cx="5182742" cy="1447800"/>
          </a:xfrm>
          <a:prstGeom prst="rect">
            <a:avLst/>
          </a:prstGeom>
          <a:solidFill>
            <a:srgbClr val="08894B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행동 패턴을 분석할 수 있다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BD4887-5DF6-819E-EAFA-D224372A6883}"/>
              </a:ext>
            </a:extLst>
          </p:cNvPr>
          <p:cNvSpPr/>
          <p:nvPr/>
        </p:nvSpPr>
        <p:spPr>
          <a:xfrm rot="16200000">
            <a:off x="843981" y="4872729"/>
            <a:ext cx="677658" cy="1219200"/>
          </a:xfrm>
          <a:prstGeom prst="downArrow">
            <a:avLst/>
          </a:prstGeom>
          <a:noFill/>
          <a:ln>
            <a:solidFill>
              <a:srgbClr val="08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45F575B-9F5E-47CE-8BF1-5FE1F9EFC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2" y="4830530"/>
            <a:ext cx="4693716" cy="5029636"/>
          </a:xfrm>
          <a:prstGeom prst="rect">
            <a:avLst/>
          </a:prstGeom>
        </p:spPr>
      </p:pic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4793560-4686-91F4-F303-60479AA1A175}"/>
              </a:ext>
            </a:extLst>
          </p:cNvPr>
          <p:cNvSpPr/>
          <p:nvPr/>
        </p:nvSpPr>
        <p:spPr>
          <a:xfrm rot="16200000">
            <a:off x="7890771" y="4872729"/>
            <a:ext cx="677658" cy="1219200"/>
          </a:xfrm>
          <a:prstGeom prst="downArrow">
            <a:avLst/>
          </a:prstGeom>
          <a:solidFill>
            <a:srgbClr val="00B050"/>
          </a:solidFill>
          <a:ln>
            <a:solidFill>
              <a:srgbClr val="08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C881F7-FE2C-6696-0CAC-7CA4F3DD52A7}"/>
              </a:ext>
            </a:extLst>
          </p:cNvPr>
          <p:cNvSpPr/>
          <p:nvPr/>
        </p:nvSpPr>
        <p:spPr>
          <a:xfrm>
            <a:off x="9178637" y="4840199"/>
            <a:ext cx="5182742" cy="519886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0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492063-D22C-89F5-BE4C-BD031EADC284}"/>
              </a:ext>
            </a:extLst>
          </p:cNvPr>
          <p:cNvSpPr txBox="1"/>
          <p:nvPr/>
        </p:nvSpPr>
        <p:spPr>
          <a:xfrm>
            <a:off x="2361057" y="1922613"/>
            <a:ext cx="1356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행동 패턴 분석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정말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필요한 대상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무엇일까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6D43A9-E447-8A72-2DEB-319B53806DA6}"/>
              </a:ext>
            </a:extLst>
          </p:cNvPr>
          <p:cNvSpPr/>
          <p:nvPr/>
        </p:nvSpPr>
        <p:spPr>
          <a:xfrm>
            <a:off x="1280652" y="3516243"/>
            <a:ext cx="3733800" cy="1600200"/>
          </a:xfrm>
          <a:prstGeom prst="rect">
            <a:avLst/>
          </a:prstGeom>
          <a:noFill/>
          <a:ln w="76200">
            <a:solidFill>
              <a:srgbClr val="088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행동 패턴이 존재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F664DB-9670-5F1E-8FEA-1A4DBA13A95D}"/>
              </a:ext>
            </a:extLst>
          </p:cNvPr>
          <p:cNvSpPr/>
          <p:nvPr/>
        </p:nvSpPr>
        <p:spPr>
          <a:xfrm>
            <a:off x="7071852" y="3516243"/>
            <a:ext cx="3733800" cy="1600200"/>
          </a:xfrm>
          <a:prstGeom prst="rect">
            <a:avLst/>
          </a:prstGeom>
          <a:noFill/>
          <a:ln w="76200">
            <a:solidFill>
              <a:srgbClr val="088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함께 살아갈 존재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B584AC5-4472-9596-B55F-B5F3FEB90B6A}"/>
              </a:ext>
            </a:extLst>
          </p:cNvPr>
          <p:cNvSpPr/>
          <p:nvPr/>
        </p:nvSpPr>
        <p:spPr>
          <a:xfrm>
            <a:off x="8458200" y="5905500"/>
            <a:ext cx="990600" cy="1600200"/>
          </a:xfrm>
          <a:prstGeom prst="downArrow">
            <a:avLst/>
          </a:prstGeom>
          <a:noFill/>
          <a:ln>
            <a:solidFill>
              <a:srgbClr val="08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37C9D257-FFF8-01FF-08C3-1B88E04DFD13}"/>
              </a:ext>
            </a:extLst>
          </p:cNvPr>
          <p:cNvSpPr/>
          <p:nvPr/>
        </p:nvSpPr>
        <p:spPr>
          <a:xfrm>
            <a:off x="5699041" y="3962400"/>
            <a:ext cx="707886" cy="707886"/>
          </a:xfrm>
          <a:prstGeom prst="plus">
            <a:avLst>
              <a:gd name="adj" fmla="val 3125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476D0-48D6-B3FB-4EDE-2C4711FAC470}"/>
              </a:ext>
            </a:extLst>
          </p:cNvPr>
          <p:cNvSpPr/>
          <p:nvPr/>
        </p:nvSpPr>
        <p:spPr>
          <a:xfrm>
            <a:off x="12843388" y="3516243"/>
            <a:ext cx="3733800" cy="1600200"/>
          </a:xfrm>
          <a:prstGeom prst="rect">
            <a:avLst/>
          </a:prstGeom>
          <a:noFill/>
          <a:ln w="76200">
            <a:solidFill>
              <a:srgbClr val="088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 표현이 힘듦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십자형 10">
            <a:extLst>
              <a:ext uri="{FF2B5EF4-FFF2-40B4-BE49-F238E27FC236}">
                <a16:creationId xmlns:a16="http://schemas.microsoft.com/office/drawing/2014/main" id="{21A463E6-5539-C0BC-D013-FE79B053F8A1}"/>
              </a:ext>
            </a:extLst>
          </p:cNvPr>
          <p:cNvSpPr/>
          <p:nvPr/>
        </p:nvSpPr>
        <p:spPr>
          <a:xfrm>
            <a:off x="11470577" y="3962400"/>
            <a:ext cx="707886" cy="707886"/>
          </a:xfrm>
          <a:prstGeom prst="plus">
            <a:avLst>
              <a:gd name="adj" fmla="val 3125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EFDBF1-E300-6A5E-6D8E-DEF334487B0F}"/>
              </a:ext>
            </a:extLst>
          </p:cNvPr>
          <p:cNvSpPr txBox="1"/>
          <p:nvPr/>
        </p:nvSpPr>
        <p:spPr>
          <a:xfrm>
            <a:off x="6217068" y="7856555"/>
            <a:ext cx="5472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6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en-US" altLang="ko-KR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2430B-9EC6-72E1-248E-672DD99298BE}"/>
              </a:ext>
            </a:extLst>
          </p:cNvPr>
          <p:cNvSpPr txBox="1"/>
          <p:nvPr/>
        </p:nvSpPr>
        <p:spPr>
          <a:xfrm>
            <a:off x="2886968" y="87667"/>
            <a:ext cx="4318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활용 방안 및 구상</a:t>
            </a:r>
          </a:p>
        </p:txBody>
      </p:sp>
    </p:spTree>
    <p:extLst>
      <p:ext uri="{BB962C8B-B14F-4D97-AF65-F5344CB8AC3E}">
        <p14:creationId xmlns:p14="http://schemas.microsoft.com/office/powerpoint/2010/main" val="57964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3">
            <a:extLst>
              <a:ext uri="{FF2B5EF4-FFF2-40B4-BE49-F238E27FC236}">
                <a16:creationId xmlns:a16="http://schemas.microsoft.com/office/drawing/2014/main" id="{72224EEE-C353-C755-7720-D6F0BD85F725}"/>
              </a:ext>
            </a:extLst>
          </p:cNvPr>
          <p:cNvGrpSpPr/>
          <p:nvPr/>
        </p:nvGrpSpPr>
        <p:grpSpPr>
          <a:xfrm>
            <a:off x="434556" y="367394"/>
            <a:ext cx="17744250" cy="681755"/>
            <a:chOff x="514900" y="403138"/>
            <a:chExt cx="17255915" cy="524893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id="{B5E7E2F9-CC4F-C1EE-C366-742D168F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8E89337-4E26-D4FE-BB8E-9F36B8D87F91}"/>
              </a:ext>
            </a:extLst>
          </p:cNvPr>
          <p:cNvSpPr txBox="1"/>
          <p:nvPr/>
        </p:nvSpPr>
        <p:spPr>
          <a:xfrm>
            <a:off x="10102091" y="3317294"/>
            <a:ext cx="7457736" cy="3354765"/>
          </a:xfrm>
          <a:prstGeom prst="rect">
            <a:avLst/>
          </a:prstGeom>
          <a:noFill/>
          <a:ln>
            <a:solidFill>
              <a:srgbClr val="DCE6F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3600" dirty="0">
              <a:solidFill>
                <a:srgbClr val="374151"/>
              </a:solidFill>
              <a:latin typeface="Söhne"/>
            </a:endParaRPr>
          </a:p>
          <a:p>
            <a:pPr algn="ctr"/>
            <a:endParaRPr lang="en-US" altLang="ko-KR" sz="2800" b="1" dirty="0">
              <a:solidFill>
                <a:srgbClr val="374151"/>
              </a:solidFill>
              <a:latin typeface="Söhne"/>
            </a:endParaRPr>
          </a:p>
          <a:p>
            <a:pPr algn="ctr"/>
            <a:r>
              <a:rPr lang="en-US" altLang="ko-KR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2800" dirty="0">
                <a:solidFill>
                  <a:srgbClr val="374151"/>
                </a:solidFill>
                <a:latin typeface="Söhne"/>
              </a:rPr>
              <a:t>이 연구는 상대적으로 간단한 알고리즘을 사용하여 </a:t>
            </a:r>
            <a:endParaRPr lang="en-US" altLang="ko-KR" sz="2800" dirty="0">
              <a:solidFill>
                <a:srgbClr val="374151"/>
              </a:solidFill>
              <a:latin typeface="Söhne"/>
            </a:endParaRPr>
          </a:p>
          <a:p>
            <a:pPr algn="ctr"/>
            <a:r>
              <a:rPr lang="ko-KR" altLang="en-US" sz="2800" b="1" dirty="0">
                <a:solidFill>
                  <a:srgbClr val="C00000"/>
                </a:solidFill>
                <a:latin typeface="Söhne"/>
              </a:rPr>
              <a:t>특정 개 행동의 분류를 개선할 수 있는 유망한 결과를 보여준다</a:t>
            </a:r>
            <a:r>
              <a:rPr lang="en-US" altLang="ko-KR" sz="2800" b="1" dirty="0">
                <a:solidFill>
                  <a:srgbClr val="C00000"/>
                </a:solidFill>
                <a:latin typeface="Söhne"/>
              </a:rPr>
              <a:t>. </a:t>
            </a:r>
            <a:endParaRPr lang="en-US" altLang="ko-KR" sz="2800" b="1" dirty="0">
              <a:solidFill>
                <a:srgbClr val="C00000"/>
              </a:solidFill>
              <a:latin typeface="Open Sans" panose="020B0606030504020204" pitchFamily="34" charset="0"/>
            </a:endParaRPr>
          </a:p>
          <a:p>
            <a:pPr algn="ctr"/>
            <a:r>
              <a:rPr lang="ko-KR" altLang="en-US" sz="3600" dirty="0"/>
              <a:t> </a:t>
            </a:r>
            <a:endParaRPr lang="en-US" altLang="ko-KR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37354-EE23-EC46-577F-422346BA849C}"/>
              </a:ext>
            </a:extLst>
          </p:cNvPr>
          <p:cNvSpPr txBox="1"/>
          <p:nvPr/>
        </p:nvSpPr>
        <p:spPr>
          <a:xfrm>
            <a:off x="8077201" y="9848022"/>
            <a:ext cx="1013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Pekka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Kumpulainen</a:t>
            </a:r>
            <a:r>
              <a:rPr lang="en-US" altLang="ko-KR" sz="2000" dirty="0"/>
              <a:t>, Dog activity classification with movement sensor placed on the collar(2018)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973AC-444D-4063-9D9D-1B0D1275039C}"/>
              </a:ext>
            </a:extLst>
          </p:cNvPr>
          <p:cNvSpPr txBox="1"/>
          <p:nvPr/>
        </p:nvSpPr>
        <p:spPr>
          <a:xfrm>
            <a:off x="142303" y="1830787"/>
            <a:ext cx="180880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가속도계 데이터에서 다양한 특징을 추출하고 개의 일일 활동 수준에 대한 정보를 제공하는 연구를 진행한 논문에서</a:t>
            </a:r>
            <a:endParaRPr lang="en-US" altLang="ko-KR" sz="2400" dirty="0"/>
          </a:p>
          <a:p>
            <a:endParaRPr lang="ko-KR" altLang="en-US" sz="27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71F9914-AEFC-1F78-A933-CE14FA8FC2A8}"/>
              </a:ext>
            </a:extLst>
          </p:cNvPr>
          <p:cNvSpPr/>
          <p:nvPr/>
        </p:nvSpPr>
        <p:spPr>
          <a:xfrm>
            <a:off x="434556" y="2707950"/>
            <a:ext cx="8131317" cy="4573454"/>
          </a:xfrm>
          <a:prstGeom prst="round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cs typeface="+mn-cs"/>
              </a:rPr>
              <a:t>“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cs typeface="+mn-cs"/>
              </a:rPr>
              <a:t>특정 행동을 정확하게 인식하여 특히 개가 지켜보고 있지 않을 때 새로운 정보를 제공할 수 있었고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cs typeface="+mn-cs"/>
              </a:rPr>
              <a:t>7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cs typeface="+mn-cs"/>
              </a:rPr>
              <a:t>가지 행동에 대해 달성한 가장 높은 전체 분류 정확도는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cs typeface="+mn-cs"/>
              </a:rPr>
              <a:t>76%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cs typeface="+mn-cs"/>
              </a:rPr>
              <a:t>였다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cs typeface="+mn-cs"/>
              </a:rPr>
              <a:t>.”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dirty="0">
              <a:solidFill>
                <a:srgbClr val="374151"/>
              </a:solidFill>
              <a:latin typeface="Söhne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schemeClr val="accent1"/>
                </a:solidFill>
                <a:latin typeface="Söhne"/>
              </a:rPr>
              <a:t>[Standing, sitting, lying chest, waking, trotting, galloping, sniffing]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cs typeface="+mn-cs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426565D-77BA-BD24-86F4-11989FF3EE49}"/>
              </a:ext>
            </a:extLst>
          </p:cNvPr>
          <p:cNvSpPr/>
          <p:nvPr/>
        </p:nvSpPr>
        <p:spPr>
          <a:xfrm>
            <a:off x="8679481" y="4460772"/>
            <a:ext cx="1494181" cy="10678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B9C4C-8607-C172-1571-C3D40E861A54}"/>
              </a:ext>
            </a:extLst>
          </p:cNvPr>
          <p:cNvSpPr txBox="1"/>
          <p:nvPr/>
        </p:nvSpPr>
        <p:spPr>
          <a:xfrm>
            <a:off x="0" y="8332986"/>
            <a:ext cx="18088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8894B"/>
                </a:solidFill>
              </a:rPr>
              <a:t>센서를 활용한 반려견의 행동 패턴의 분류에 대한 </a:t>
            </a:r>
            <a:r>
              <a:rPr lang="en-US" altLang="ko-KR" sz="3200" b="1" dirty="0">
                <a:solidFill>
                  <a:srgbClr val="08894B"/>
                </a:solidFill>
              </a:rPr>
              <a:t>“</a:t>
            </a:r>
            <a:r>
              <a:rPr lang="ko-KR" altLang="en-US" sz="3200" b="1" dirty="0">
                <a:solidFill>
                  <a:srgbClr val="08894B"/>
                </a:solidFill>
              </a:rPr>
              <a:t>가능성</a:t>
            </a:r>
            <a:r>
              <a:rPr lang="en-US" altLang="ko-KR" sz="3200" b="1" dirty="0">
                <a:solidFill>
                  <a:srgbClr val="08894B"/>
                </a:solidFill>
              </a:rPr>
              <a:t>”</a:t>
            </a:r>
            <a:r>
              <a:rPr lang="ko-KR" altLang="en-US" sz="3200" b="1" dirty="0">
                <a:solidFill>
                  <a:srgbClr val="08894B"/>
                </a:solidFill>
              </a:rPr>
              <a:t>을 보여준다</a:t>
            </a:r>
            <a:r>
              <a:rPr lang="en-US" altLang="ko-KR" sz="2400" dirty="0"/>
              <a:t>.</a:t>
            </a:r>
            <a:endParaRPr lang="ko-KR" alt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9A657-7E3C-71FB-CC71-6CB1DDF4488E}"/>
              </a:ext>
            </a:extLst>
          </p:cNvPr>
          <p:cNvSpPr txBox="1"/>
          <p:nvPr/>
        </p:nvSpPr>
        <p:spPr>
          <a:xfrm>
            <a:off x="2743200" y="334536"/>
            <a:ext cx="18088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0" dirty="0">
                <a:solidFill>
                  <a:srgbClr val="374151"/>
                </a:solidFill>
                <a:effectLst/>
                <a:latin typeface="Söhne"/>
              </a:rPr>
              <a:t>센서 기반 </a:t>
            </a:r>
            <a:r>
              <a:rPr lang="ko-KR" altLang="en-US" sz="3200" b="1" i="0" dirty="0" err="1">
                <a:solidFill>
                  <a:srgbClr val="374151"/>
                </a:solidFill>
                <a:effectLst/>
                <a:latin typeface="Söhne"/>
              </a:rPr>
              <a:t>반려견</a:t>
            </a:r>
            <a:r>
              <a:rPr lang="ko-KR" altLang="en-US" sz="3200" b="1" i="0" dirty="0">
                <a:solidFill>
                  <a:srgbClr val="374151"/>
                </a:solidFill>
                <a:effectLst/>
                <a:latin typeface="Söhne"/>
              </a:rPr>
              <a:t> 행동 패턴 분류의 가능성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843274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3">
            <a:extLst>
              <a:ext uri="{FF2B5EF4-FFF2-40B4-BE49-F238E27FC236}">
                <a16:creationId xmlns:a16="http://schemas.microsoft.com/office/drawing/2014/main" id="{72224EEE-C353-C755-7720-D6F0BD85F725}"/>
              </a:ext>
            </a:extLst>
          </p:cNvPr>
          <p:cNvGrpSpPr/>
          <p:nvPr/>
        </p:nvGrpSpPr>
        <p:grpSpPr>
          <a:xfrm>
            <a:off x="434556" y="367394"/>
            <a:ext cx="17744250" cy="681755"/>
            <a:chOff x="514900" y="403138"/>
            <a:chExt cx="17255915" cy="524893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id="{B5E7E2F9-CC4F-C1EE-C366-742D168F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CF2985-7B69-C2BD-41A2-E935ACFDD2D5}"/>
              </a:ext>
            </a:extLst>
          </p:cNvPr>
          <p:cNvSpPr txBox="1"/>
          <p:nvPr/>
        </p:nvSpPr>
        <p:spPr>
          <a:xfrm>
            <a:off x="2743200" y="211130"/>
            <a:ext cx="7114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서비스 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행동분석 측면</a:t>
            </a:r>
            <a:r>
              <a:rPr lang="en-US" altLang="ko-KR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ko-KR" altLang="en-US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89337-4E26-D4FE-BB8E-9F36B8D87F91}"/>
              </a:ext>
            </a:extLst>
          </p:cNvPr>
          <p:cNvSpPr txBox="1"/>
          <p:nvPr/>
        </p:nvSpPr>
        <p:spPr>
          <a:xfrm>
            <a:off x="152400" y="1638300"/>
            <a:ext cx="113538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동적</a:t>
            </a:r>
            <a:r>
              <a:rPr lang="ko-KR" altLang="en-US" sz="4000" b="1" dirty="0">
                <a:solidFill>
                  <a:schemeClr val="accent6"/>
                </a:solidFill>
              </a:rPr>
              <a:t> </a:t>
            </a:r>
            <a:endParaRPr lang="en-US" altLang="ko-KR" sz="4000" b="1" dirty="0">
              <a:solidFill>
                <a:schemeClr val="accent6"/>
              </a:solidFill>
            </a:endParaRPr>
          </a:p>
          <a:p>
            <a:endParaRPr lang="en-US" altLang="ko-KR" sz="2400" dirty="0"/>
          </a:p>
          <a:p>
            <a:pPr lvl="1"/>
            <a:r>
              <a:rPr lang="ko-KR" altLang="en-US" sz="2400" dirty="0"/>
              <a:t>✔ </a:t>
            </a:r>
            <a:r>
              <a:rPr lang="ko-KR" altLang="en-US" sz="2400" dirty="0">
                <a:solidFill>
                  <a:schemeClr val="accent1"/>
                </a:solidFill>
              </a:rPr>
              <a:t>점프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</a:p>
          <a:p>
            <a:pPr lvl="2"/>
            <a:r>
              <a:rPr lang="ko-KR" altLang="en-US" dirty="0"/>
              <a:t>강아지가 다리를 모두 곧게 펴고 갑작스럽게 뛰어올라 하는 행동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이 행동은 센서 데이터에서 </a:t>
            </a:r>
            <a:r>
              <a:rPr lang="ko-KR" altLang="en-US" b="1" dirty="0"/>
              <a:t>가속도 값과 각속도 값이 급격하게 증가하는 패턴</a:t>
            </a:r>
            <a:r>
              <a:rPr lang="ko-KR" altLang="en-US" dirty="0"/>
              <a:t>으로 감지</a:t>
            </a:r>
            <a:r>
              <a:rPr lang="en-US" altLang="ko-KR" dirty="0"/>
              <a:t>.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✔ </a:t>
            </a:r>
            <a:r>
              <a:rPr lang="ko-KR" altLang="en-US" sz="2400" dirty="0">
                <a:solidFill>
                  <a:schemeClr val="accent1"/>
                </a:solidFill>
              </a:rPr>
              <a:t>걷기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2"/>
            <a:r>
              <a:rPr lang="ko-KR" altLang="en-US" dirty="0"/>
              <a:t>강아지가 네 다리를 번갈아가며 앞으로 나아가는 행동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센서 데이터에서 </a:t>
            </a:r>
            <a:r>
              <a:rPr lang="ko-KR" altLang="en-US" b="1" dirty="0"/>
              <a:t>가속도와 각속도의 변화는 상대적으로 부드럽고 규칙적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✔ </a:t>
            </a:r>
            <a:r>
              <a:rPr lang="ko-KR" altLang="en-US" sz="2400" dirty="0">
                <a:solidFill>
                  <a:schemeClr val="accent1"/>
                </a:solidFill>
              </a:rPr>
              <a:t>달리기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</a:p>
          <a:p>
            <a:pPr lvl="2"/>
            <a:r>
              <a:rPr lang="ko-KR" altLang="en-US" dirty="0">
                <a:solidFill>
                  <a:srgbClr val="374151"/>
                </a:solidFill>
                <a:latin typeface="Söhne"/>
              </a:rPr>
              <a:t>강아지가 빠르게 움직이는 행동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lvl="2"/>
            <a:r>
              <a:rPr lang="ko-KR" altLang="en-US" dirty="0">
                <a:solidFill>
                  <a:srgbClr val="374151"/>
                </a:solidFill>
                <a:latin typeface="Söhne"/>
              </a:rPr>
              <a:t>센서 데이터에서 </a:t>
            </a:r>
            <a:r>
              <a:rPr lang="ko-KR" altLang="en-US" b="1" dirty="0">
                <a:solidFill>
                  <a:srgbClr val="374151"/>
                </a:solidFill>
                <a:latin typeface="Söhne"/>
              </a:rPr>
              <a:t>가속도와 각속도 값이 크게 증가하고 빠른 속도로 변화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하는 패턴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lvl="1"/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ko-KR" altLang="en-US" sz="2400" dirty="0"/>
              <a:t>✔ </a:t>
            </a:r>
            <a:r>
              <a:rPr lang="ko-KR" altLang="en-US" sz="2400" dirty="0">
                <a:solidFill>
                  <a:schemeClr val="accent1"/>
                </a:solidFill>
              </a:rPr>
              <a:t>돌기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</a:p>
          <a:p>
            <a:pPr lvl="2"/>
            <a:r>
              <a:rPr lang="ko-KR" altLang="en-US" dirty="0"/>
              <a:t>강아지가 몸을 좌우로 회전시키는 행동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센서 데이터에서 </a:t>
            </a:r>
            <a:r>
              <a:rPr lang="ko-KR" altLang="en-US" b="1" dirty="0"/>
              <a:t>각속도 값이 급격하게 변하는 패턴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6548E-913B-1ABA-D2B0-1862D24F00C8}"/>
              </a:ext>
            </a:extLst>
          </p:cNvPr>
          <p:cNvSpPr txBox="1"/>
          <p:nvPr/>
        </p:nvSpPr>
        <p:spPr>
          <a:xfrm>
            <a:off x="9906000" y="1941135"/>
            <a:ext cx="9525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정적</a:t>
            </a:r>
            <a:endParaRPr lang="en-US" altLang="ko-KR" sz="3200" b="1" dirty="0">
              <a:solidFill>
                <a:schemeClr val="accent6"/>
              </a:solidFill>
            </a:endParaRPr>
          </a:p>
          <a:p>
            <a:endParaRPr lang="en-US" altLang="ko-KR" sz="3200" b="1" dirty="0">
              <a:solidFill>
                <a:schemeClr val="accent6"/>
              </a:solidFill>
            </a:endParaRPr>
          </a:p>
          <a:p>
            <a:pPr lvl="1"/>
            <a:r>
              <a:rPr lang="ko-KR" altLang="en-US" sz="2400" dirty="0"/>
              <a:t>✔ </a:t>
            </a:r>
            <a:r>
              <a:rPr lang="ko-KR" altLang="en-US" sz="2400" dirty="0">
                <a:solidFill>
                  <a:schemeClr val="accent1"/>
                </a:solidFill>
              </a:rPr>
              <a:t>누워있는 자세 </a:t>
            </a:r>
            <a:endParaRPr lang="en-US" altLang="ko-KR" sz="2400" dirty="0">
              <a:solidFill>
                <a:schemeClr val="accent1"/>
              </a:solidFill>
            </a:endParaRPr>
          </a:p>
          <a:p>
            <a:pPr lvl="2"/>
            <a:r>
              <a:rPr lang="ko-KR" altLang="en-US" dirty="0"/>
              <a:t>강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아지가 배를 바닥에 대고 누워 있는 행동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센서 데이터에서는 </a:t>
            </a:r>
            <a:r>
              <a:rPr lang="ko-KR" altLang="en-US" b="1" dirty="0"/>
              <a:t>일정한 가속도와 각속도 값 나타냄</a:t>
            </a:r>
            <a:r>
              <a:rPr lang="en-US" altLang="ko-KR" dirty="0"/>
              <a:t>. 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✔ </a:t>
            </a:r>
            <a:r>
              <a:rPr lang="ko-KR" altLang="en-US" sz="2400" dirty="0">
                <a:solidFill>
                  <a:schemeClr val="accent1"/>
                </a:solidFill>
              </a:rPr>
              <a:t>앉아있는 자세</a:t>
            </a:r>
            <a:r>
              <a:rPr lang="en-US" altLang="ko-KR" sz="2400" dirty="0"/>
              <a:t> </a:t>
            </a:r>
          </a:p>
          <a:p>
            <a:pPr lvl="2"/>
            <a:r>
              <a:rPr lang="ko-KR" altLang="en-US" dirty="0">
                <a:solidFill>
                  <a:srgbClr val="374151"/>
                </a:solidFill>
                <a:latin typeface="Söhne"/>
              </a:rPr>
              <a:t>강아지가 네 다리를 모두 모아 앉아 있는 행동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센서 데이터에서는 </a:t>
            </a:r>
            <a:r>
              <a:rPr lang="ko-KR" altLang="en-US" b="1" dirty="0"/>
              <a:t>일정한 가속도와 각속도 값을 나타냄</a:t>
            </a:r>
            <a:r>
              <a:rPr lang="en-US" altLang="ko-KR" dirty="0"/>
              <a:t>. 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622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387663-3F8D-4E17-ADB3-190998EB9450}"/>
              </a:ext>
            </a:extLst>
          </p:cNvPr>
          <p:cNvCxnSpPr>
            <a:cxnSpLocks/>
          </p:cNvCxnSpPr>
          <p:nvPr/>
        </p:nvCxnSpPr>
        <p:spPr>
          <a:xfrm flipV="1">
            <a:off x="5891757" y="5760629"/>
            <a:ext cx="4264080" cy="2081649"/>
          </a:xfrm>
          <a:prstGeom prst="straightConnector1">
            <a:avLst/>
          </a:prstGeom>
          <a:ln w="63500">
            <a:solidFill>
              <a:srgbClr val="08874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E693E43-144F-4C01-BEDA-F6C06C03D907}"/>
              </a:ext>
            </a:extLst>
          </p:cNvPr>
          <p:cNvCxnSpPr>
            <a:cxnSpLocks/>
          </p:cNvCxnSpPr>
          <p:nvPr/>
        </p:nvCxnSpPr>
        <p:spPr>
          <a:xfrm flipH="1" flipV="1">
            <a:off x="10070689" y="5755370"/>
            <a:ext cx="3521849" cy="2097101"/>
          </a:xfrm>
          <a:prstGeom prst="straightConnector1">
            <a:avLst/>
          </a:prstGeom>
          <a:ln w="63500">
            <a:solidFill>
              <a:srgbClr val="08874A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1001">
            <a:extLst>
              <a:ext uri="{FF2B5EF4-FFF2-40B4-BE49-F238E27FC236}">
                <a16:creationId xmlns:a16="http://schemas.microsoft.com/office/drawing/2014/main" id="{0B2CEE41-3DE2-46AF-4DAC-17544020ABB2}"/>
              </a:ext>
            </a:extLst>
          </p:cNvPr>
          <p:cNvGrpSpPr/>
          <p:nvPr/>
        </p:nvGrpSpPr>
        <p:grpSpPr>
          <a:xfrm>
            <a:off x="2158688" y="7644914"/>
            <a:ext cx="6477000" cy="1969998"/>
            <a:chOff x="0" y="7268863"/>
            <a:chExt cx="6996508" cy="3805628"/>
          </a:xfrm>
        </p:grpSpPr>
        <p:pic>
          <p:nvPicPr>
            <p:cNvPr id="29" name="Object 2">
              <a:extLst>
                <a:ext uri="{FF2B5EF4-FFF2-40B4-BE49-F238E27FC236}">
                  <a16:creationId xmlns:a16="http://schemas.microsoft.com/office/drawing/2014/main" id="{D4B21A84-704F-26FD-A81C-0EB96042A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68863"/>
              <a:ext cx="6996508" cy="38056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BB51A2-0E90-F24A-9B7B-4B1D792ACA95}"/>
              </a:ext>
            </a:extLst>
          </p:cNvPr>
          <p:cNvSpPr txBox="1"/>
          <p:nvPr/>
        </p:nvSpPr>
        <p:spPr>
          <a:xfrm>
            <a:off x="2234316" y="8264834"/>
            <a:ext cx="63257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하루 간의 행동패턴을 관측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활동성과 휴식에 대한 패턴 분석 및 보고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0" name="Picture 16" descr="IOT_아이콘_045 | 아이콘, 통신, 사물인터넷">
            <a:extLst>
              <a:ext uri="{FF2B5EF4-FFF2-40B4-BE49-F238E27FC236}">
                <a16:creationId xmlns:a16="http://schemas.microsoft.com/office/drawing/2014/main" id="{C30FA6AD-FD8E-9595-F4B9-298F87E1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4" y="3341574"/>
            <a:ext cx="4309904" cy="286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스마트 폰 - 무료 과학 기술개 아이콘">
            <a:extLst>
              <a:ext uri="{FF2B5EF4-FFF2-40B4-BE49-F238E27FC236}">
                <a16:creationId xmlns:a16="http://schemas.microsoft.com/office/drawing/2014/main" id="{B7348385-6772-AAD4-B7A0-AC154F5F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95" y="2907517"/>
            <a:ext cx="4309904" cy="430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i 아이콘 세트입니다 인공지능에 대한 스톡 벡터 아트 및 기타 이미지 - 인공지능, 아이콘, 회로판 - iStock">
            <a:extLst>
              <a:ext uri="{FF2B5EF4-FFF2-40B4-BE49-F238E27FC236}">
                <a16:creationId xmlns:a16="http://schemas.microsoft.com/office/drawing/2014/main" id="{39A5C70E-6D0A-09B0-4541-9C8CE1DE4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220" y="3454865"/>
            <a:ext cx="3031758" cy="303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2BF3A25-2DF6-8EE0-3787-A1F14D829B8B}"/>
              </a:ext>
            </a:extLst>
          </p:cNvPr>
          <p:cNvCxnSpPr>
            <a:cxnSpLocks/>
          </p:cNvCxnSpPr>
          <p:nvPr/>
        </p:nvCxnSpPr>
        <p:spPr>
          <a:xfrm>
            <a:off x="11320398" y="4855389"/>
            <a:ext cx="1322618" cy="0"/>
          </a:xfrm>
          <a:prstGeom prst="straightConnector1">
            <a:avLst/>
          </a:prstGeom>
          <a:ln w="63500">
            <a:solidFill>
              <a:srgbClr val="08874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3CBB085-3D1E-D8E8-DE57-7C91D685EB75}"/>
              </a:ext>
            </a:extLst>
          </p:cNvPr>
          <p:cNvCxnSpPr>
            <a:cxnSpLocks/>
          </p:cNvCxnSpPr>
          <p:nvPr/>
        </p:nvCxnSpPr>
        <p:spPr>
          <a:xfrm>
            <a:off x="7696200" y="4855389"/>
            <a:ext cx="1100539" cy="0"/>
          </a:xfrm>
          <a:prstGeom prst="straightConnector1">
            <a:avLst/>
          </a:prstGeom>
          <a:ln w="63500">
            <a:solidFill>
              <a:srgbClr val="08874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108646-72A5-6897-B37F-85A9A017D86B}"/>
              </a:ext>
            </a:extLst>
          </p:cNvPr>
          <p:cNvSpPr txBox="1"/>
          <p:nvPr/>
        </p:nvSpPr>
        <p:spPr>
          <a:xfrm>
            <a:off x="2886968" y="87667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서비스 컨셉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B6627D-7219-37AC-93F2-1EF44DB0C859}"/>
              </a:ext>
            </a:extLst>
          </p:cNvPr>
          <p:cNvGrpSpPr/>
          <p:nvPr/>
        </p:nvGrpSpPr>
        <p:grpSpPr>
          <a:xfrm>
            <a:off x="800341" y="2842984"/>
            <a:ext cx="6477000" cy="4024810"/>
            <a:chOff x="1184220" y="2907517"/>
            <a:chExt cx="6477000" cy="4024810"/>
          </a:xfrm>
        </p:grpSpPr>
        <p:pic>
          <p:nvPicPr>
            <p:cNvPr id="1034" name="Picture 10" descr="사용자 - 무료 사람들개 아이콘">
              <a:extLst>
                <a:ext uri="{FF2B5EF4-FFF2-40B4-BE49-F238E27FC236}">
                  <a16:creationId xmlns:a16="http://schemas.microsoft.com/office/drawing/2014/main" id="{35145FF3-B09A-A927-B468-259B066B1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663" y="3657250"/>
              <a:ext cx="2366998" cy="236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산업 센서 아이콘 - ico,png,icns,무료 아이콘 다운로드">
              <a:extLst>
                <a:ext uri="{FF2B5EF4-FFF2-40B4-BE49-F238E27FC236}">
                  <a16:creationId xmlns:a16="http://schemas.microsoft.com/office/drawing/2014/main" id="{05BD4142-C455-1626-9AA8-6680D55D2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101" y="4372782"/>
              <a:ext cx="1246275" cy="1246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4F67E15-BBB3-FE08-988D-FF27BF332916}"/>
                </a:ext>
              </a:extLst>
            </p:cNvPr>
            <p:cNvSpPr/>
            <p:nvPr/>
          </p:nvSpPr>
          <p:spPr>
            <a:xfrm>
              <a:off x="1184220" y="2907517"/>
              <a:ext cx="6477000" cy="4024810"/>
            </a:xfrm>
            <a:prstGeom prst="roundRect">
              <a:avLst/>
            </a:prstGeom>
            <a:noFill/>
            <a:ln w="34925">
              <a:solidFill>
                <a:srgbClr val="088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E11676-C07A-E338-6DD6-C47CC57A4392}"/>
                </a:ext>
              </a:extLst>
            </p:cNvPr>
            <p:cNvSpPr txBox="1"/>
            <p:nvPr/>
          </p:nvSpPr>
          <p:spPr>
            <a:xfrm>
              <a:off x="2106011" y="6341596"/>
              <a:ext cx="55552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74151"/>
                  </a:solidFill>
                  <a:effectLst/>
                  <a:uLnTx/>
                  <a:uFillTx/>
                  <a:latin typeface="Söhne"/>
                  <a:cs typeface="+mn-cs"/>
                </a:rPr>
                <a:t>반려견과 반려 가족의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4151"/>
                  </a:solidFill>
                  <a:effectLst/>
                  <a:uLnTx/>
                  <a:uFillTx/>
                  <a:latin typeface="Söhne"/>
                  <a:cs typeface="+mn-cs"/>
                </a:rPr>
                <a:t>센싱 데이터</a:t>
              </a:r>
              <a:endParaRPr lang="ko-KR" altLang="en-US" sz="1600" dirty="0"/>
            </a:p>
          </p:txBody>
        </p:sp>
      </p:grpSp>
      <p:pic>
        <p:nvPicPr>
          <p:cNvPr id="1026" name="Picture 2" descr="대시보드 UI데이터 그래프와 HUD 다이어그램, 깨끗하고 스톡 벡터(로열티 프리) 1408875599 | Shutterstock">
            <a:extLst>
              <a:ext uri="{FF2B5EF4-FFF2-40B4-BE49-F238E27FC236}">
                <a16:creationId xmlns:a16="http://schemas.microsoft.com/office/drawing/2014/main" id="{95B44803-5A44-075C-4A32-4B6815A45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61497" r="30550" b="18133"/>
          <a:stretch/>
        </p:blipFill>
        <p:spPr bwMode="auto">
          <a:xfrm>
            <a:off x="13483596" y="5330037"/>
            <a:ext cx="1916830" cy="85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대시보드 UI데이터 그래프와 HUD 다이어그램, 깨끗하고 스톡 벡터(로열티 프리) 1408875599 | Shutterstock">
            <a:extLst>
              <a:ext uri="{FF2B5EF4-FFF2-40B4-BE49-F238E27FC236}">
                <a16:creationId xmlns:a16="http://schemas.microsoft.com/office/drawing/2014/main" id="{954FA3AE-A009-B88C-DF09-AD4E4C17D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4" t="12805" r="29575" b="64761"/>
          <a:stretch/>
        </p:blipFill>
        <p:spPr bwMode="auto">
          <a:xfrm>
            <a:off x="13488532" y="4364292"/>
            <a:ext cx="1916829" cy="90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24BFE4-90CE-322A-DB44-8577916D4D7A}"/>
              </a:ext>
            </a:extLst>
          </p:cNvPr>
          <p:cNvSpPr txBox="1"/>
          <p:nvPr/>
        </p:nvSpPr>
        <p:spPr>
          <a:xfrm>
            <a:off x="13706941" y="5291749"/>
            <a:ext cx="1521415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ko-KR" altLang="en-US" b="1" dirty="0"/>
              <a:t>  불안 상태</a:t>
            </a:r>
          </a:p>
        </p:txBody>
      </p:sp>
      <p:pic>
        <p:nvPicPr>
          <p:cNvPr id="1028" name="Picture 4" descr="경고 | 무료 아이콘">
            <a:extLst>
              <a:ext uri="{FF2B5EF4-FFF2-40B4-BE49-F238E27FC236}">
                <a16:creationId xmlns:a16="http://schemas.microsoft.com/office/drawing/2014/main" id="{980065F9-F086-0FB4-F00C-C753EC803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531" y="5087837"/>
            <a:ext cx="667289" cy="66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8276DC-DE28-1B16-4E79-6217C72A33A6}"/>
              </a:ext>
            </a:extLst>
          </p:cNvPr>
          <p:cNvGrpSpPr/>
          <p:nvPr/>
        </p:nvGrpSpPr>
        <p:grpSpPr>
          <a:xfrm>
            <a:off x="13453035" y="3504067"/>
            <a:ext cx="1876439" cy="831467"/>
            <a:chOff x="1171561" y="1035433"/>
            <a:chExt cx="3604320" cy="168524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73C5970-FCA9-B24F-B97A-CC6BE298C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6371"/>
            <a:stretch/>
          </p:blipFill>
          <p:spPr>
            <a:xfrm>
              <a:off x="2242915" y="1063597"/>
              <a:ext cx="2532966" cy="165707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83BF83-B261-DFFB-BFC3-22B608581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5329"/>
            <a:stretch/>
          </p:blipFill>
          <p:spPr>
            <a:xfrm>
              <a:off x="1171561" y="1035433"/>
              <a:ext cx="1380175" cy="165707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7DDB041-5FD8-03D5-52CA-AA7D1EA827CF}"/>
              </a:ext>
            </a:extLst>
          </p:cNvPr>
          <p:cNvSpPr txBox="1"/>
          <p:nvPr/>
        </p:nvSpPr>
        <p:spPr>
          <a:xfrm>
            <a:off x="1355785" y="1578058"/>
            <a:ext cx="15574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외로운 반려견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ko-KR" altLang="en-US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불안한 </a:t>
            </a:r>
            <a:r>
              <a:rPr lang="ko-KR" altLang="en-US" sz="3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반려가족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위한 행동 패턴 분석 기반 맞춤형 조언 서비스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grpSp>
        <p:nvGrpSpPr>
          <p:cNvPr id="35" name="그룹 1001">
            <a:extLst>
              <a:ext uri="{FF2B5EF4-FFF2-40B4-BE49-F238E27FC236}">
                <a16:creationId xmlns:a16="http://schemas.microsoft.com/office/drawing/2014/main" id="{FB1A4BEC-21D1-7AD4-E191-D4DEED3983B7}"/>
              </a:ext>
            </a:extLst>
          </p:cNvPr>
          <p:cNvGrpSpPr/>
          <p:nvPr/>
        </p:nvGrpSpPr>
        <p:grpSpPr>
          <a:xfrm>
            <a:off x="10214535" y="7700735"/>
            <a:ext cx="6477000" cy="1969998"/>
            <a:chOff x="0" y="7268863"/>
            <a:chExt cx="6996508" cy="3805628"/>
          </a:xfrm>
        </p:grpSpPr>
        <p:pic>
          <p:nvPicPr>
            <p:cNvPr id="36" name="Object 2">
              <a:extLst>
                <a:ext uri="{FF2B5EF4-FFF2-40B4-BE49-F238E27FC236}">
                  <a16:creationId xmlns:a16="http://schemas.microsoft.com/office/drawing/2014/main" id="{538DD7A9-A401-12A4-9BC8-AA2718563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68863"/>
              <a:ext cx="6996508" cy="3805628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7A3ED66-E6BA-5F91-A60A-7B1411281042}"/>
              </a:ext>
            </a:extLst>
          </p:cNvPr>
          <p:cNvSpPr txBox="1"/>
          <p:nvPr/>
        </p:nvSpPr>
        <p:spPr>
          <a:xfrm>
            <a:off x="10290163" y="8308645"/>
            <a:ext cx="63257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의사소통이 힘든 반려가족과 반려견의 서로에 대한 불편한 이상행동 탐지 및 조언 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1666</Words>
  <Application>Microsoft Office PowerPoint</Application>
  <PresentationFormat>사용자 지정</PresentationFormat>
  <Paragraphs>272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?? ??</vt:lpstr>
      <vt:lpstr>Pretendard</vt:lpstr>
      <vt:lpstr>Söhne</vt:lpstr>
      <vt:lpstr>맑</vt:lpstr>
      <vt:lpstr>맑은 고딕</vt:lpstr>
      <vt:lpstr>맑은 고딕</vt:lpstr>
      <vt:lpstr>-윤고딕130</vt:lpstr>
      <vt:lpstr>Arial</vt:lpstr>
      <vt:lpstr>Calibri</vt:lpstr>
      <vt:lpstr>Open Sans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민희</cp:lastModifiedBy>
  <cp:revision>93</cp:revision>
  <dcterms:created xsi:type="dcterms:W3CDTF">2023-05-30T21:46:44Z</dcterms:created>
  <dcterms:modified xsi:type="dcterms:W3CDTF">2023-06-15T14:42:43Z</dcterms:modified>
</cp:coreProperties>
</file>