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>
        <p:scale>
          <a:sx n="100" d="100"/>
          <a:sy n="100" d="100"/>
        </p:scale>
        <p:origin x="9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D9697-C3D9-4D75-9959-AC3B98F5FB77}" type="datetimeFigureOut">
              <a:rPr kumimoji="1" lang="ja-JP" altLang="en-US" smtClean="0"/>
              <a:t>2019/12/19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C889-B398-4C4B-8447-39CB554E7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62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D9697-C3D9-4D75-9959-AC3B98F5FB77}" type="datetimeFigureOut">
              <a:rPr kumimoji="1" lang="ja-JP" altLang="en-US" smtClean="0"/>
              <a:t>2019/12/19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C889-B398-4C4B-8447-39CB554E7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48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D9697-C3D9-4D75-9959-AC3B98F5FB77}" type="datetimeFigureOut">
              <a:rPr kumimoji="1" lang="ja-JP" altLang="en-US" smtClean="0"/>
              <a:t>2019/12/19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C889-B398-4C4B-8447-39CB554E7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38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D9697-C3D9-4D75-9959-AC3B98F5FB77}" type="datetimeFigureOut">
              <a:rPr kumimoji="1" lang="ja-JP" altLang="en-US" smtClean="0"/>
              <a:t>2019/12/19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C889-B398-4C4B-8447-39CB554E7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49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D9697-C3D9-4D75-9959-AC3B98F5FB77}" type="datetimeFigureOut">
              <a:rPr kumimoji="1" lang="ja-JP" altLang="en-US" smtClean="0"/>
              <a:t>2019/12/19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C889-B398-4C4B-8447-39CB554E7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73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D9697-C3D9-4D75-9959-AC3B98F5FB77}" type="datetimeFigureOut">
              <a:rPr kumimoji="1" lang="ja-JP" altLang="en-US" smtClean="0"/>
              <a:t>2019/12/19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C889-B398-4C4B-8447-39CB554E7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13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D9697-C3D9-4D75-9959-AC3B98F5FB77}" type="datetimeFigureOut">
              <a:rPr kumimoji="1" lang="ja-JP" altLang="en-US" smtClean="0"/>
              <a:t>2019/12/19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C889-B398-4C4B-8447-39CB554E7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205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D9697-C3D9-4D75-9959-AC3B98F5FB77}" type="datetimeFigureOut">
              <a:rPr kumimoji="1" lang="ja-JP" altLang="en-US" smtClean="0"/>
              <a:t>2019/12/19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C889-B398-4C4B-8447-39CB554E7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48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D9697-C3D9-4D75-9959-AC3B98F5FB77}" type="datetimeFigureOut">
              <a:rPr kumimoji="1" lang="ja-JP" altLang="en-US" smtClean="0"/>
              <a:t>2019/12/19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C889-B398-4C4B-8447-39CB554E7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21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D9697-C3D9-4D75-9959-AC3B98F5FB77}" type="datetimeFigureOut">
              <a:rPr kumimoji="1" lang="ja-JP" altLang="en-US" smtClean="0"/>
              <a:t>2019/12/19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C889-B398-4C4B-8447-39CB554E7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525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D9697-C3D9-4D75-9959-AC3B98F5FB77}" type="datetimeFigureOut">
              <a:rPr kumimoji="1" lang="ja-JP" altLang="en-US" smtClean="0"/>
              <a:t>2019/12/19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C889-B398-4C4B-8447-39CB554E7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13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D9697-C3D9-4D75-9959-AC3B98F5FB77}" type="datetimeFigureOut">
              <a:rPr kumimoji="1" lang="ja-JP" altLang="en-US" smtClean="0"/>
              <a:t>2019/12/19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FC889-B398-4C4B-8447-39CB554E7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394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>
            <a:extLst>
              <a:ext uri="{FF2B5EF4-FFF2-40B4-BE49-F238E27FC236}">
                <a16:creationId xmlns:a16="http://schemas.microsoft.com/office/drawing/2014/main" id="{F9B6813D-6D0E-402F-8486-3E5766C0A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コンサルティングにおけるスライド作成法は、</a:t>
            </a:r>
            <a:br>
              <a:rPr kumimoji="1"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kumimoji="1"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研究発表スライドの作成法とは根本的に異なる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CA2A2B86-F2FC-4041-89DC-E03FBBFA9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459" y="1631558"/>
            <a:ext cx="3868340" cy="460615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スライド作成法の違い</a:t>
            </a:r>
            <a:endParaRPr kumimoji="1" lang="ja-JP" altLang="en-US" sz="2000" dirty="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7B5E4C01-7EF0-491C-8845-A88251CEF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77" y="2541270"/>
            <a:ext cx="3663103" cy="2747961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789599FB-6E88-40C2-A261-69BB2ED5E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822" y="2541270"/>
            <a:ext cx="3663103" cy="2747962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1" name="テキスト プレースホルダー 12">
            <a:extLst>
              <a:ext uri="{FF2B5EF4-FFF2-40B4-BE49-F238E27FC236}">
                <a16:creationId xmlns:a16="http://schemas.microsoft.com/office/drawing/2014/main" id="{F278D44F-A390-41C8-A90A-DCAB5D60E5A8}"/>
              </a:ext>
            </a:extLst>
          </p:cNvPr>
          <p:cNvSpPr txBox="1">
            <a:spLocks/>
          </p:cNvSpPr>
          <p:nvPr/>
        </p:nvSpPr>
        <p:spPr>
          <a:xfrm>
            <a:off x="730075" y="2080655"/>
            <a:ext cx="3868340" cy="4606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dirty="0">
                <a:solidFill>
                  <a:schemeClr val="bg1">
                    <a:lumMod val="50000"/>
                  </a:schemeClr>
                </a:solidFill>
              </a:rPr>
              <a:t>研究発表風スライド</a:t>
            </a:r>
          </a:p>
        </p:txBody>
      </p:sp>
      <p:sp>
        <p:nvSpPr>
          <p:cNvPr id="22" name="テキスト プレースホルダー 12">
            <a:extLst>
              <a:ext uri="{FF2B5EF4-FFF2-40B4-BE49-F238E27FC236}">
                <a16:creationId xmlns:a16="http://schemas.microsoft.com/office/drawing/2014/main" id="{AD63C1E2-707B-4173-817A-8C26942E055E}"/>
              </a:ext>
            </a:extLst>
          </p:cNvPr>
          <p:cNvSpPr txBox="1">
            <a:spLocks/>
          </p:cNvSpPr>
          <p:nvPr/>
        </p:nvSpPr>
        <p:spPr>
          <a:xfrm>
            <a:off x="4648201" y="2080655"/>
            <a:ext cx="3868340" cy="4606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dirty="0">
                <a:solidFill>
                  <a:schemeClr val="bg1">
                    <a:lumMod val="50000"/>
                  </a:schemeClr>
                </a:solidFill>
              </a:rPr>
              <a:t>コンサルティング風スライド</a:t>
            </a:r>
          </a:p>
        </p:txBody>
      </p:sp>
      <p:sp>
        <p:nvSpPr>
          <p:cNvPr id="23" name="二等辺三角形 22">
            <a:extLst>
              <a:ext uri="{FF2B5EF4-FFF2-40B4-BE49-F238E27FC236}">
                <a16:creationId xmlns:a16="http://schemas.microsoft.com/office/drawing/2014/main" id="{C5D98E5D-F847-45F6-9CF1-CB5C81FD7815}"/>
              </a:ext>
            </a:extLst>
          </p:cNvPr>
          <p:cNvSpPr/>
          <p:nvPr/>
        </p:nvSpPr>
        <p:spPr>
          <a:xfrm rot="10800000">
            <a:off x="849880" y="5418288"/>
            <a:ext cx="3543300" cy="15240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>
            <a:extLst>
              <a:ext uri="{FF2B5EF4-FFF2-40B4-BE49-F238E27FC236}">
                <a16:creationId xmlns:a16="http://schemas.microsoft.com/office/drawing/2014/main" id="{EDA06BEE-19CD-463B-B12E-D96CA59DB9FC}"/>
              </a:ext>
            </a:extLst>
          </p:cNvPr>
          <p:cNvSpPr/>
          <p:nvPr/>
        </p:nvSpPr>
        <p:spPr>
          <a:xfrm rot="10800000">
            <a:off x="4750822" y="5418289"/>
            <a:ext cx="3543300" cy="15240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吹き出し: 四角形 24">
            <a:extLst>
              <a:ext uri="{FF2B5EF4-FFF2-40B4-BE49-F238E27FC236}">
                <a16:creationId xmlns:a16="http://schemas.microsoft.com/office/drawing/2014/main" id="{D18CB227-6FC0-419D-85FA-0FE245BC8A22}"/>
              </a:ext>
            </a:extLst>
          </p:cNvPr>
          <p:cNvSpPr/>
          <p:nvPr/>
        </p:nvSpPr>
        <p:spPr>
          <a:xfrm>
            <a:off x="730075" y="5749847"/>
            <a:ext cx="3663103" cy="743027"/>
          </a:xfrm>
          <a:prstGeom prst="wedgeRectCallout">
            <a:avLst>
              <a:gd name="adj1" fmla="val -26537"/>
              <a:gd name="adj2" fmla="val 48259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表題とキッカーがあり、</a:t>
            </a:r>
            <a:br>
              <a:rPr kumimoji="1" lang="en-US" altLang="ja-JP" sz="1600" dirty="0">
                <a:solidFill>
                  <a:schemeClr val="tx1"/>
                </a:solidFill>
              </a:rPr>
            </a:br>
            <a:r>
              <a:rPr kumimoji="1" lang="ja-JP" altLang="en-US" sz="1600" dirty="0">
                <a:solidFill>
                  <a:schemeClr val="tx1"/>
                </a:solidFill>
              </a:rPr>
              <a:t>全体的にカラフルな仕上がり</a:t>
            </a:r>
          </a:p>
        </p:txBody>
      </p:sp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id="{15FBFB28-6347-4072-A708-A290DD00F7C0}"/>
              </a:ext>
            </a:extLst>
          </p:cNvPr>
          <p:cNvSpPr/>
          <p:nvPr/>
        </p:nvSpPr>
        <p:spPr>
          <a:xfrm>
            <a:off x="4750822" y="5749847"/>
            <a:ext cx="3663103" cy="743027"/>
          </a:xfrm>
          <a:prstGeom prst="wedgeRectCallout">
            <a:avLst>
              <a:gd name="adj1" fmla="val -26537"/>
              <a:gd name="adj2" fmla="val 48259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表題にはキーメッセージ</a:t>
            </a:r>
            <a:r>
              <a:rPr kumimoji="1" lang="en-US" altLang="ja-JP" sz="1600" dirty="0">
                <a:solidFill>
                  <a:schemeClr val="tx1"/>
                </a:solidFill>
              </a:rPr>
              <a:t>(</a:t>
            </a:r>
            <a:r>
              <a:rPr kumimoji="1" lang="ja-JP" altLang="en-US" sz="1600" dirty="0">
                <a:solidFill>
                  <a:schemeClr val="tx1"/>
                </a:solidFill>
              </a:rPr>
              <a:t>文章</a:t>
            </a:r>
            <a:r>
              <a:rPr kumimoji="1" lang="en-US" altLang="ja-JP" sz="1600" dirty="0">
                <a:solidFill>
                  <a:schemeClr val="tx1"/>
                </a:solidFill>
              </a:rPr>
              <a:t>)</a:t>
            </a:r>
            <a:r>
              <a:rPr kumimoji="1" lang="ja-JP" altLang="en-US" sz="1600" dirty="0">
                <a:solidFill>
                  <a:schemeClr val="tx1"/>
                </a:solidFill>
              </a:rPr>
              <a:t>が入り、</a:t>
            </a:r>
            <a:br>
              <a:rPr kumimoji="1" lang="en-US" altLang="ja-JP" sz="1600" dirty="0">
                <a:solidFill>
                  <a:schemeClr val="tx1"/>
                </a:solidFill>
              </a:rPr>
            </a:br>
            <a:r>
              <a:rPr kumimoji="1" lang="ja-JP" altLang="en-US" sz="1600" dirty="0">
                <a:solidFill>
                  <a:schemeClr val="tx1"/>
                </a:solidFill>
              </a:rPr>
              <a:t>全体的にシンプルな仕上がり</a:t>
            </a:r>
          </a:p>
        </p:txBody>
      </p:sp>
    </p:spTree>
    <p:extLst>
      <p:ext uri="{BB962C8B-B14F-4D97-AF65-F5344CB8AC3E}">
        <p14:creationId xmlns:p14="http://schemas.microsoft.com/office/powerpoint/2010/main" val="164941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1">
            <a:extLst>
              <a:ext uri="{FF2B5EF4-FFF2-40B4-BE49-F238E27FC236}">
                <a16:creationId xmlns:a16="http://schemas.microsoft.com/office/drawing/2014/main" id="{5DB85BDD-233C-4B66-90FC-BE8C21A1F6F4}"/>
              </a:ext>
            </a:extLst>
          </p:cNvPr>
          <p:cNvSpPr txBox="1">
            <a:spLocks/>
          </p:cNvSpPr>
          <p:nvPr/>
        </p:nvSpPr>
        <p:spPr>
          <a:xfrm>
            <a:off x="157432" y="288809"/>
            <a:ext cx="7886700" cy="526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○○の処理性能の計測と結果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3E2421D-84B3-45DC-BCC1-EDE30E9D785D}"/>
              </a:ext>
            </a:extLst>
          </p:cNvPr>
          <p:cNvSpPr/>
          <p:nvPr/>
        </p:nvSpPr>
        <p:spPr>
          <a:xfrm>
            <a:off x="0" y="911087"/>
            <a:ext cx="9144000" cy="807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F1854A02-3415-413E-8E40-0193CFB31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42" t="18153" r="31540" b="22751"/>
          <a:stretch/>
        </p:blipFill>
        <p:spPr>
          <a:xfrm>
            <a:off x="1374310" y="1536096"/>
            <a:ext cx="6157660" cy="3134830"/>
          </a:xfrm>
          <a:prstGeom prst="rect">
            <a:avLst/>
          </a:prstGeom>
        </p:spPr>
      </p:pic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87F844D8-0FAE-4C53-A8A3-C87376749591}"/>
              </a:ext>
            </a:extLst>
          </p:cNvPr>
          <p:cNvSpPr/>
          <p:nvPr/>
        </p:nvSpPr>
        <p:spPr>
          <a:xfrm>
            <a:off x="493862" y="5435277"/>
            <a:ext cx="8021488" cy="102404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sz="24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手法①と手法②は検知率が低く、手法③における</a:t>
            </a:r>
            <a:br>
              <a:rPr lang="en-US" altLang="ja-JP" sz="24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ja-JP" altLang="en-US" sz="24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評価項目</a:t>
            </a:r>
            <a:r>
              <a:rPr lang="en-US" altLang="ja-JP" sz="24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xx</a:t>
            </a:r>
            <a:r>
              <a:rPr lang="ja-JP" altLang="en-US" sz="24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では誤検知が多い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A8F74FAE-D931-42C0-B3C4-E96612FAEEFA}"/>
              </a:ext>
            </a:extLst>
          </p:cNvPr>
          <p:cNvGrpSpPr/>
          <p:nvPr/>
        </p:nvGrpSpPr>
        <p:grpSpPr>
          <a:xfrm>
            <a:off x="7531970" y="1471755"/>
            <a:ext cx="1282070" cy="903700"/>
            <a:chOff x="5894770" y="2274901"/>
            <a:chExt cx="1282070" cy="903700"/>
          </a:xfrm>
        </p:grpSpPr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9B78935A-F7C2-4248-980C-74FACD00E9CB}"/>
                </a:ext>
              </a:extLst>
            </p:cNvPr>
            <p:cNvSpPr txBox="1"/>
            <p:nvPr/>
          </p:nvSpPr>
          <p:spPr>
            <a:xfrm>
              <a:off x="5894770" y="2274901"/>
              <a:ext cx="1282070" cy="90370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kumimoji="1" lang="ja-JP" altLang="en-US" b="0" dirty="0"/>
                <a:t>①　　　</a:t>
              </a:r>
              <a:r>
                <a:rPr kumimoji="1" lang="en-US" altLang="ja-JP" b="0" dirty="0"/>
                <a:t>...</a:t>
              </a:r>
              <a:endParaRPr lang="en-US" altLang="ja-JP" b="0" dirty="0"/>
            </a:p>
            <a:p>
              <a:r>
                <a:rPr kumimoji="1" lang="ja-JP" altLang="en-US" b="0" dirty="0"/>
                <a:t>②             </a:t>
              </a:r>
              <a:r>
                <a:rPr kumimoji="1" lang="en-US" altLang="ja-JP" b="0" dirty="0"/>
                <a:t>...</a:t>
              </a:r>
              <a:endParaRPr lang="en-US" altLang="ja-JP" b="0" dirty="0"/>
            </a:p>
            <a:p>
              <a:r>
                <a:rPr kumimoji="1" lang="ja-JP" altLang="en-US" b="0" dirty="0"/>
                <a:t>③             </a:t>
              </a:r>
              <a:r>
                <a:rPr kumimoji="1" lang="en-US" altLang="ja-JP" b="0" dirty="0"/>
                <a:t>...</a:t>
              </a:r>
              <a:endParaRPr kumimoji="1" lang="ja-JP" altLang="en-US" b="0" dirty="0"/>
            </a:p>
          </p:txBody>
        </p: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91F299F2-346B-4DF5-B1A2-EEF077F550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0435" t="26669" r="25343" b="61127"/>
            <a:stretch/>
          </p:blipFill>
          <p:spPr>
            <a:xfrm>
              <a:off x="6176235" y="2339242"/>
              <a:ext cx="510316" cy="761454"/>
            </a:xfrm>
            <a:prstGeom prst="rect">
              <a:avLst/>
            </a:prstGeom>
          </p:spPr>
        </p:pic>
      </p:grpSp>
      <p:sp>
        <p:nvSpPr>
          <p:cNvPr id="21" name="円/楕円 15">
            <a:extLst>
              <a:ext uri="{FF2B5EF4-FFF2-40B4-BE49-F238E27FC236}">
                <a16:creationId xmlns:a16="http://schemas.microsoft.com/office/drawing/2014/main" id="{DB564DEF-B132-4AB6-AF5B-F37EEF257F7C}"/>
              </a:ext>
            </a:extLst>
          </p:cNvPr>
          <p:cNvSpPr/>
          <p:nvPr/>
        </p:nvSpPr>
        <p:spPr bwMode="auto">
          <a:xfrm>
            <a:off x="2092872" y="1367675"/>
            <a:ext cx="2512667" cy="113088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2" name="円/楕円 15">
            <a:extLst>
              <a:ext uri="{FF2B5EF4-FFF2-40B4-BE49-F238E27FC236}">
                <a16:creationId xmlns:a16="http://schemas.microsoft.com/office/drawing/2014/main" id="{BC155874-7FCF-4BCD-A3D5-C1ECB3D1AF47}"/>
              </a:ext>
            </a:extLst>
          </p:cNvPr>
          <p:cNvSpPr/>
          <p:nvPr/>
        </p:nvSpPr>
        <p:spPr bwMode="auto">
          <a:xfrm rot="1845501">
            <a:off x="4717992" y="3178048"/>
            <a:ext cx="2512667" cy="113088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4" name="角丸四角形吹き出し 11">
            <a:extLst>
              <a:ext uri="{FF2B5EF4-FFF2-40B4-BE49-F238E27FC236}">
                <a16:creationId xmlns:a16="http://schemas.microsoft.com/office/drawing/2014/main" id="{79C85947-C3A6-4CFD-A9A9-2193F80FA518}"/>
              </a:ext>
            </a:extLst>
          </p:cNvPr>
          <p:cNvSpPr/>
          <p:nvPr/>
        </p:nvSpPr>
        <p:spPr bwMode="auto">
          <a:xfrm>
            <a:off x="4716921" y="1253357"/>
            <a:ext cx="1970521" cy="565477"/>
          </a:xfrm>
          <a:prstGeom prst="wedgeRoundRectCallout">
            <a:avLst>
              <a:gd name="adj1" fmla="val -48543"/>
              <a:gd name="adj2" fmla="val 79391"/>
              <a:gd name="adj3" fmla="val 16667"/>
            </a:avLst>
          </a:prstGeom>
          <a:solidFill>
            <a:srgbClr val="CCFFFF"/>
          </a:solidFill>
          <a:ln w="28575" cap="flat" cmpd="sng" algn="ctr">
            <a:solidFill>
              <a:srgbClr val="000000"/>
            </a:solidFill>
            <a:prstDash val="solid"/>
            <a:headEnd w="lg" len="med"/>
            <a:tailEnd type="none" w="lg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評価項目</a:t>
            </a:r>
            <a:r>
              <a:rPr kumimoji="1" lang="en-US" altLang="ja-JP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xx</a:t>
            </a:r>
            <a:r>
              <a:rPr kumimoji="1" lang="ja-JP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では</a:t>
            </a:r>
            <a:endParaRPr kumimoji="1" lang="en-US" altLang="ja-JP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誤検知が多い</a:t>
            </a:r>
          </a:p>
        </p:txBody>
      </p:sp>
      <p:sp>
        <p:nvSpPr>
          <p:cNvPr id="25" name="角丸四角形吹き出し 11">
            <a:extLst>
              <a:ext uri="{FF2B5EF4-FFF2-40B4-BE49-F238E27FC236}">
                <a16:creationId xmlns:a16="http://schemas.microsoft.com/office/drawing/2014/main" id="{DD95C352-DAF1-49A8-95F1-7712D8559AA4}"/>
              </a:ext>
            </a:extLst>
          </p:cNvPr>
          <p:cNvSpPr/>
          <p:nvPr/>
        </p:nvSpPr>
        <p:spPr bwMode="auto">
          <a:xfrm>
            <a:off x="6746842" y="2642906"/>
            <a:ext cx="1901858" cy="678063"/>
          </a:xfrm>
          <a:prstGeom prst="wedgeRoundRectCallout">
            <a:avLst>
              <a:gd name="adj1" fmla="val -48543"/>
              <a:gd name="adj2" fmla="val 79391"/>
              <a:gd name="adj3" fmla="val 16667"/>
            </a:avLst>
          </a:prstGeom>
          <a:solidFill>
            <a:srgbClr val="CCFFFF"/>
          </a:solidFill>
          <a:ln w="28575" cap="flat" cmpd="sng" algn="ctr">
            <a:solidFill>
              <a:srgbClr val="000000"/>
            </a:solidFill>
            <a:prstDash val="solid"/>
            <a:headEnd w="lg" len="med"/>
            <a:tailEnd type="none" w="lg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評価項目</a:t>
            </a:r>
            <a:r>
              <a:rPr kumimoji="1" lang="en-US" altLang="ja-JP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yy</a:t>
            </a:r>
            <a:r>
              <a:rPr kumimoji="1" lang="ja-JP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では誤検知が低い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6582E1F-9C15-44F7-ABA5-39F9D818D6DB}"/>
              </a:ext>
            </a:extLst>
          </p:cNvPr>
          <p:cNvSpPr txBox="1"/>
          <p:nvPr/>
        </p:nvSpPr>
        <p:spPr>
          <a:xfrm rot="16200000">
            <a:off x="223124" y="2851971"/>
            <a:ext cx="192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ja-JP" altLang="en-US" b="1" kern="0" dirty="0">
                <a:solidFill>
                  <a:srgbClr val="000000"/>
                </a:solidFill>
                <a:latin typeface="Arial"/>
                <a:ea typeface="ＭＳ Ｐゴシック"/>
              </a:rPr>
              <a:t>誤検知知率</a:t>
            </a:r>
            <a:r>
              <a:rPr kumimoji="1" lang="en-US" altLang="ja-JP" b="1" kern="0" dirty="0">
                <a:solidFill>
                  <a:srgbClr val="000000"/>
                </a:solidFill>
                <a:latin typeface="Arial"/>
                <a:ea typeface="ＭＳ Ｐゴシック"/>
              </a:rPr>
              <a:t>(%)</a:t>
            </a:r>
            <a:endParaRPr kumimoji="1" lang="ja-JP" altLang="en-US" b="1" kern="0" dirty="0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6B934D5-2626-4384-8FF3-E45A01C3D726}"/>
              </a:ext>
            </a:extLst>
          </p:cNvPr>
          <p:cNvSpPr txBox="1"/>
          <p:nvPr/>
        </p:nvSpPr>
        <p:spPr>
          <a:xfrm>
            <a:off x="3736205" y="4654681"/>
            <a:ext cx="16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ja-JP" altLang="en-US" b="1" kern="0" dirty="0">
                <a:solidFill>
                  <a:srgbClr val="000000"/>
                </a:solidFill>
                <a:latin typeface="Arial"/>
                <a:ea typeface="ＭＳ Ｐゴシック"/>
              </a:rPr>
              <a:t>評価項目</a:t>
            </a:r>
          </a:p>
        </p:txBody>
      </p:sp>
      <p:sp>
        <p:nvSpPr>
          <p:cNvPr id="29" name="右矢印 16">
            <a:extLst>
              <a:ext uri="{FF2B5EF4-FFF2-40B4-BE49-F238E27FC236}">
                <a16:creationId xmlns:a16="http://schemas.microsoft.com/office/drawing/2014/main" id="{B443032F-A380-4143-9732-05950BC924D6}"/>
              </a:ext>
            </a:extLst>
          </p:cNvPr>
          <p:cNvSpPr/>
          <p:nvPr/>
        </p:nvSpPr>
        <p:spPr bwMode="auto">
          <a:xfrm rot="2178902">
            <a:off x="3992864" y="2758893"/>
            <a:ext cx="677837" cy="427647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366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  <p:bldP spid="24" grpId="1" animBg="1"/>
      <p:bldP spid="25" grpId="0" animBg="1"/>
      <p:bldP spid="25" grpId="1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>
            <a:extLst>
              <a:ext uri="{FF2B5EF4-FFF2-40B4-BE49-F238E27FC236}">
                <a16:creationId xmlns:a16="http://schemas.microsoft.com/office/drawing/2014/main" id="{F9B6813D-6D0E-402F-8486-3E5766C0A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65126"/>
            <a:ext cx="8056959" cy="956231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手法①と手法②は検知率が低く、手法③における評価項目</a:t>
            </a:r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xx</a:t>
            </a: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では誤検知が多い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CA2A2B86-F2FC-4041-89DC-E03FBBFA9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0" y="1656238"/>
            <a:ext cx="3868340" cy="460615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○○の処理性能の計測と結果</a:t>
            </a:r>
            <a:endParaRPr kumimoji="1" lang="ja-JP" altLang="en-US" sz="20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18D529B-F120-45BB-9FA9-BD1F05AC8D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42" t="18153" r="31540" b="22751"/>
          <a:stretch/>
        </p:blipFill>
        <p:spPr>
          <a:xfrm>
            <a:off x="1444250" y="2481400"/>
            <a:ext cx="6054943" cy="3082537"/>
          </a:xfrm>
          <a:prstGeom prst="rect">
            <a:avLst/>
          </a:prstGeom>
        </p:spPr>
      </p:pic>
      <p:sp>
        <p:nvSpPr>
          <p:cNvPr id="6" name="テキスト プレースホルダー 12">
            <a:extLst>
              <a:ext uri="{FF2B5EF4-FFF2-40B4-BE49-F238E27FC236}">
                <a16:creationId xmlns:a16="http://schemas.microsoft.com/office/drawing/2014/main" id="{4621995A-F047-4261-9469-02C5C4F39278}"/>
              </a:ext>
            </a:extLst>
          </p:cNvPr>
          <p:cNvSpPr txBox="1">
            <a:spLocks/>
          </p:cNvSpPr>
          <p:nvPr/>
        </p:nvSpPr>
        <p:spPr>
          <a:xfrm>
            <a:off x="2729957" y="2047406"/>
            <a:ext cx="3868340" cy="4606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600" dirty="0">
                <a:solidFill>
                  <a:schemeClr val="bg1">
                    <a:lumMod val="50000"/>
                  </a:schemeClr>
                </a:solidFill>
              </a:rPr>
              <a:t>○○の処理性能の計測結果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735200FE-DEE3-4179-9150-CBBF90E6C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134" y="2688444"/>
            <a:ext cx="1117698" cy="848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A16AABC-546F-474A-9B56-14DD618309CF}"/>
              </a:ext>
            </a:extLst>
          </p:cNvPr>
          <p:cNvSpPr txBox="1"/>
          <p:nvPr/>
        </p:nvSpPr>
        <p:spPr>
          <a:xfrm rot="16200000">
            <a:off x="491419" y="3853390"/>
            <a:ext cx="1604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1600" b="1" kern="0" dirty="0">
                <a:solidFill>
                  <a:srgbClr val="000000"/>
                </a:solidFill>
                <a:latin typeface="Arial"/>
                <a:ea typeface="ＭＳ Ｐゴシック"/>
              </a:rPr>
              <a:t>誤検知知率</a:t>
            </a:r>
            <a:r>
              <a:rPr kumimoji="1" lang="en-US" altLang="ja-JP" sz="1600" b="1" kern="0" dirty="0">
                <a:solidFill>
                  <a:srgbClr val="000000"/>
                </a:solidFill>
                <a:latin typeface="Arial"/>
                <a:ea typeface="ＭＳ Ｐゴシック"/>
              </a:rPr>
              <a:t>(%)</a:t>
            </a:r>
            <a:endParaRPr kumimoji="1" lang="ja-JP" altLang="en-US" sz="1600" b="1" kern="0" dirty="0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A3CC426-29A7-431F-91DE-AF29CEF704D7}"/>
              </a:ext>
            </a:extLst>
          </p:cNvPr>
          <p:cNvSpPr txBox="1"/>
          <p:nvPr/>
        </p:nvSpPr>
        <p:spPr>
          <a:xfrm>
            <a:off x="3913100" y="5501405"/>
            <a:ext cx="1604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1600" b="1" kern="0" dirty="0">
                <a:solidFill>
                  <a:srgbClr val="000000"/>
                </a:solidFill>
                <a:latin typeface="Arial"/>
                <a:ea typeface="ＭＳ Ｐゴシック"/>
              </a:rPr>
              <a:t>評価項目</a:t>
            </a:r>
          </a:p>
        </p:txBody>
      </p:sp>
      <p:sp>
        <p:nvSpPr>
          <p:cNvPr id="15" name="円/楕円 15">
            <a:extLst>
              <a:ext uri="{FF2B5EF4-FFF2-40B4-BE49-F238E27FC236}">
                <a16:creationId xmlns:a16="http://schemas.microsoft.com/office/drawing/2014/main" id="{639BA229-629F-4E5A-BEB7-03058B6F6A14}"/>
              </a:ext>
            </a:extLst>
          </p:cNvPr>
          <p:cNvSpPr/>
          <p:nvPr/>
        </p:nvSpPr>
        <p:spPr bwMode="auto">
          <a:xfrm>
            <a:off x="2079906" y="2656663"/>
            <a:ext cx="2512667" cy="418741"/>
          </a:xfrm>
          <a:prstGeom prst="roundRect">
            <a:avLst/>
          </a:prstGeom>
          <a:noFill/>
          <a:ln w="381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87354351-31D2-4908-BFE7-6345ECF62F5B}"/>
              </a:ext>
            </a:extLst>
          </p:cNvPr>
          <p:cNvSpPr/>
          <p:nvPr/>
        </p:nvSpPr>
        <p:spPr bwMode="auto">
          <a:xfrm>
            <a:off x="4883519" y="3767054"/>
            <a:ext cx="1766008" cy="1421044"/>
          </a:xfrm>
          <a:prstGeom prst="roundRect">
            <a:avLst>
              <a:gd name="adj" fmla="val 9160"/>
            </a:avLst>
          </a:prstGeom>
          <a:noFill/>
          <a:ln w="381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latin typeface="Arial" charset="0"/>
              <a:ea typeface="ＭＳ Ｐゴシック" pitchFamily="50" charset="-128"/>
            </a:endParaRP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2D641E92-05F0-46A4-866B-C590CF516E5B}"/>
              </a:ext>
            </a:extLst>
          </p:cNvPr>
          <p:cNvSpPr/>
          <p:nvPr/>
        </p:nvSpPr>
        <p:spPr>
          <a:xfrm>
            <a:off x="2398624" y="3299506"/>
            <a:ext cx="1657941" cy="581852"/>
          </a:xfrm>
          <a:prstGeom prst="wedgeRectCallout">
            <a:avLst>
              <a:gd name="adj1" fmla="val -16196"/>
              <a:gd name="adj2" fmla="val -79428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評価項目</a:t>
            </a:r>
            <a:r>
              <a:rPr kumimoji="1" lang="en-US" altLang="ja-JP" sz="1600" dirty="0">
                <a:solidFill>
                  <a:schemeClr val="tx1"/>
                </a:solidFill>
              </a:rPr>
              <a:t>xx</a:t>
            </a:r>
            <a:r>
              <a:rPr kumimoji="1" lang="ja-JP" altLang="en-US" sz="1600" dirty="0">
                <a:solidFill>
                  <a:schemeClr val="tx1"/>
                </a:solidFill>
              </a:rPr>
              <a:t>では</a:t>
            </a:r>
            <a:br>
              <a:rPr kumimoji="1" lang="en-US" altLang="ja-JP" sz="1600" dirty="0">
                <a:solidFill>
                  <a:schemeClr val="tx1"/>
                </a:solidFill>
              </a:rPr>
            </a:br>
            <a:r>
              <a:rPr kumimoji="1" lang="ja-JP" altLang="en-US" sz="1600" dirty="0">
                <a:solidFill>
                  <a:schemeClr val="tx1"/>
                </a:solidFill>
              </a:rPr>
              <a:t>誤検知が多い</a:t>
            </a:r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E7F9EB8C-6DB6-4740-9C87-6AD96B51B40D}"/>
              </a:ext>
            </a:extLst>
          </p:cNvPr>
          <p:cNvSpPr/>
          <p:nvPr/>
        </p:nvSpPr>
        <p:spPr>
          <a:xfrm>
            <a:off x="5711779" y="2954670"/>
            <a:ext cx="1657941" cy="581852"/>
          </a:xfrm>
          <a:prstGeom prst="wedgeRectCallout">
            <a:avLst>
              <a:gd name="adj1" fmla="val -29232"/>
              <a:gd name="adj2" fmla="val 69153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評価項目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yy</a:t>
            </a:r>
            <a:r>
              <a:rPr kumimoji="1" lang="ja-JP" altLang="en-US" sz="1600" dirty="0">
                <a:solidFill>
                  <a:schemeClr val="tx1"/>
                </a:solidFill>
              </a:rPr>
              <a:t>では</a:t>
            </a:r>
            <a:br>
              <a:rPr kumimoji="1" lang="en-US" altLang="ja-JP" sz="1600" dirty="0">
                <a:solidFill>
                  <a:schemeClr val="tx1"/>
                </a:solidFill>
              </a:rPr>
            </a:br>
            <a:r>
              <a:rPr kumimoji="1" lang="ja-JP" altLang="en-US" sz="1600" dirty="0">
                <a:solidFill>
                  <a:schemeClr val="tx1"/>
                </a:solidFill>
              </a:rPr>
              <a:t>誤検知が低い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236E1839-2703-4DBD-900B-E907A2CEB931}"/>
              </a:ext>
            </a:extLst>
          </p:cNvPr>
          <p:cNvSpPr/>
          <p:nvPr/>
        </p:nvSpPr>
        <p:spPr>
          <a:xfrm>
            <a:off x="596077" y="5953420"/>
            <a:ext cx="7992992" cy="70089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グラフィックス 20" descr="アイデアが浮かんだ人">
            <a:extLst>
              <a:ext uri="{FF2B5EF4-FFF2-40B4-BE49-F238E27FC236}">
                <a16:creationId xmlns:a16="http://schemas.microsoft.com/office/drawing/2014/main" id="{3F25A78D-ECBE-4CB0-9689-50814E17D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264" y="6014009"/>
            <a:ext cx="579711" cy="579711"/>
          </a:xfrm>
          <a:prstGeom prst="rect">
            <a:avLst/>
          </a:prstGeom>
        </p:spPr>
      </p:pic>
      <p:sp>
        <p:nvSpPr>
          <p:cNvPr id="23" name="テキスト プレースホルダー 12">
            <a:extLst>
              <a:ext uri="{FF2B5EF4-FFF2-40B4-BE49-F238E27FC236}">
                <a16:creationId xmlns:a16="http://schemas.microsoft.com/office/drawing/2014/main" id="{ACB2C005-AF75-4F5C-A8E2-D768B7583B91}"/>
              </a:ext>
            </a:extLst>
          </p:cNvPr>
          <p:cNvSpPr txBox="1">
            <a:spLocks/>
          </p:cNvSpPr>
          <p:nvPr/>
        </p:nvSpPr>
        <p:spPr>
          <a:xfrm>
            <a:off x="1266472" y="6032259"/>
            <a:ext cx="7234094" cy="4606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/>
              <a:t>いずれの手法においても評価項目</a:t>
            </a:r>
            <a:r>
              <a:rPr lang="en-US" altLang="ja-JP" sz="2000" dirty="0"/>
              <a:t>xx</a:t>
            </a:r>
            <a:r>
              <a:rPr lang="ja-JP" altLang="en-US" sz="2000" dirty="0"/>
              <a:t>を利用することで高い性能を発揮できる</a:t>
            </a:r>
          </a:p>
        </p:txBody>
      </p:sp>
    </p:spTree>
    <p:extLst>
      <p:ext uri="{BB962C8B-B14F-4D97-AF65-F5344CB8AC3E}">
        <p14:creationId xmlns:p14="http://schemas.microsoft.com/office/powerpoint/2010/main" val="306528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51294AB-E6EA-4802-BC04-43E2631B8563}"/>
              </a:ext>
            </a:extLst>
          </p:cNvPr>
          <p:cNvSpPr/>
          <p:nvPr/>
        </p:nvSpPr>
        <p:spPr>
          <a:xfrm>
            <a:off x="1666554" y="1667606"/>
            <a:ext cx="5575940" cy="41829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タイトル 11">
            <a:extLst>
              <a:ext uri="{FF2B5EF4-FFF2-40B4-BE49-F238E27FC236}">
                <a16:creationId xmlns:a16="http://schemas.microsoft.com/office/drawing/2014/main" id="{12579D49-47F4-4888-B136-B4DDB8778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175" y="1786506"/>
            <a:ext cx="4838699" cy="718431"/>
          </a:xfrm>
          <a:ln>
            <a:solidFill>
              <a:schemeClr val="bg1">
                <a:lumMod val="65000"/>
              </a:schemeClr>
            </a:solidFill>
          </a:ln>
        </p:spPr>
        <p:txBody>
          <a:bodyPr bIns="0">
            <a:normAutofit/>
          </a:bodyPr>
          <a:lstStyle/>
          <a:p>
            <a:pPr algn="ctr"/>
            <a:r>
              <a:rPr kumimoji="1"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キーメッセージ</a:t>
            </a:r>
          </a:p>
        </p:txBody>
      </p:sp>
      <p:sp>
        <p:nvSpPr>
          <p:cNvPr id="12" name="タイトル 11">
            <a:extLst>
              <a:ext uri="{FF2B5EF4-FFF2-40B4-BE49-F238E27FC236}">
                <a16:creationId xmlns:a16="http://schemas.microsoft.com/office/drawing/2014/main" id="{F150AD24-03C0-4563-819F-EB39A1691C8D}"/>
              </a:ext>
            </a:extLst>
          </p:cNvPr>
          <p:cNvSpPr txBox="1">
            <a:spLocks/>
          </p:cNvSpPr>
          <p:nvPr/>
        </p:nvSpPr>
        <p:spPr>
          <a:xfrm>
            <a:off x="2035174" y="2623837"/>
            <a:ext cx="2571751" cy="41146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b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スライドタイトル</a:t>
            </a:r>
          </a:p>
        </p:txBody>
      </p:sp>
      <p:pic>
        <p:nvPicPr>
          <p:cNvPr id="14" name="グラフィックス 13" descr="階層構造">
            <a:extLst>
              <a:ext uri="{FF2B5EF4-FFF2-40B4-BE49-F238E27FC236}">
                <a16:creationId xmlns:a16="http://schemas.microsoft.com/office/drawing/2014/main" id="{7577A4A7-885D-427B-8225-42C4F1924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6186" y="3461168"/>
            <a:ext cx="1609726" cy="1609726"/>
          </a:xfrm>
          <a:prstGeom prst="rect">
            <a:avLst/>
          </a:prstGeom>
        </p:spPr>
      </p:pic>
      <p:pic>
        <p:nvPicPr>
          <p:cNvPr id="16" name="グラフィックス 15" descr="チェックリスト">
            <a:extLst>
              <a:ext uri="{FF2B5EF4-FFF2-40B4-BE49-F238E27FC236}">
                <a16:creationId xmlns:a16="http://schemas.microsoft.com/office/drawing/2014/main" id="{FB3544FF-550A-4B6D-8CE3-8F7577920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51705" y="3568701"/>
            <a:ext cx="1502193" cy="1502193"/>
          </a:xfrm>
          <a:prstGeom prst="rect">
            <a:avLst/>
          </a:prstGeom>
        </p:spPr>
      </p:pic>
      <p:sp>
        <p:nvSpPr>
          <p:cNvPr id="17" name="タイトル 11">
            <a:extLst>
              <a:ext uri="{FF2B5EF4-FFF2-40B4-BE49-F238E27FC236}">
                <a16:creationId xmlns:a16="http://schemas.microsoft.com/office/drawing/2014/main" id="{E1844618-C36F-4B00-9167-A738FB377406}"/>
              </a:ext>
            </a:extLst>
          </p:cNvPr>
          <p:cNvSpPr txBox="1">
            <a:spLocks/>
          </p:cNvSpPr>
          <p:nvPr/>
        </p:nvSpPr>
        <p:spPr>
          <a:xfrm>
            <a:off x="2035174" y="3133800"/>
            <a:ext cx="4838699" cy="21113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コンテンツ</a:t>
            </a:r>
          </a:p>
        </p:txBody>
      </p:sp>
      <p:sp>
        <p:nvSpPr>
          <p:cNvPr id="18" name="タイトル 11">
            <a:extLst>
              <a:ext uri="{FF2B5EF4-FFF2-40B4-BE49-F238E27FC236}">
                <a16:creationId xmlns:a16="http://schemas.microsoft.com/office/drawing/2014/main" id="{087D4FAC-D212-48ED-B8CA-2C051CB960A7}"/>
              </a:ext>
            </a:extLst>
          </p:cNvPr>
          <p:cNvSpPr txBox="1">
            <a:spLocks/>
          </p:cNvSpPr>
          <p:nvPr/>
        </p:nvSpPr>
        <p:spPr>
          <a:xfrm>
            <a:off x="2035173" y="5342081"/>
            <a:ext cx="4838699" cy="41146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b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キッカー（必要に応じて）</a:t>
            </a: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909210DC-38C7-4E86-A773-7F62C8BBF8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4921" y="1279973"/>
            <a:ext cx="5694158" cy="429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6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TM02836342[[fn=イオン]]</Template>
  <TotalTime>164</TotalTime>
  <Words>204</Words>
  <Application>Microsoft Office PowerPoint</Application>
  <PresentationFormat>画面に合わせる 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 Medium</vt:lpstr>
      <vt:lpstr>Arial</vt:lpstr>
      <vt:lpstr>Calibri</vt:lpstr>
      <vt:lpstr>Calibri Light</vt:lpstr>
      <vt:lpstr>Office テーマ</vt:lpstr>
      <vt:lpstr>コンサルティングにおけるスライド作成法は、 研究発表スライドの作成法とは根本的に異なる</vt:lpstr>
      <vt:lpstr>PowerPoint プレゼンテーション</vt:lpstr>
      <vt:lpstr>手法①と手法②は検知率が低く、手法③における評価項目xxでは誤検知が多い</vt:lpstr>
      <vt:lpstr>キーメッセージ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コンサルティングにおけるスライド作成法は、 研究発表スライドの作成法とは根本的に異なる</dc:title>
  <dc:creator>Teshiba</dc:creator>
  <cp:lastModifiedBy>Teshiba</cp:lastModifiedBy>
  <cp:revision>13</cp:revision>
  <dcterms:created xsi:type="dcterms:W3CDTF">2019-12-18T15:47:52Z</dcterms:created>
  <dcterms:modified xsi:type="dcterms:W3CDTF">2019-12-18T18:32:32Z</dcterms:modified>
</cp:coreProperties>
</file>