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 showGuides="1">
      <p:cViewPr>
        <p:scale>
          <a:sx n="63" d="100"/>
          <a:sy n="63" d="100"/>
        </p:scale>
        <p:origin x="1904" y="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B093F-A544-1844-821D-363475516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2BB055-4555-7B4D-A178-AA9A469AE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35A5A-49BF-7148-BA37-66565F6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C55CA-B0C1-A540-B0B8-526BB1A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5CB066-AEF0-544C-8A23-E6A2FF6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114DF-8074-BB42-A353-8CC488AE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07233D-3D3F-3D42-90E8-D92332F3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809A4-2C24-294B-8DB5-9390CE73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9EA60-B31D-ED4C-97F3-63861606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69012-D9FF-2249-BC00-DF9E7995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0A7597-3F94-4D4F-B996-F444E6221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6E2134-36D6-F64A-835D-861C6FF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C3F5F-81FF-E049-AEAB-8CDD1BA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13B8B-FB36-E54B-BBB9-EFE49F87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F4E60-5986-8745-A312-A0CF4AF7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5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C0FA8-BD51-684F-BD51-89984A9F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24F2B-2838-874F-BBC4-2E121F4D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2854A-E785-4E49-BA6F-754BDBD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9C414-09D4-9841-B59F-AB62AA68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B74F68-B3B7-7C4C-8F08-135B0EB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02CD7-FA61-AE4C-ADF2-63722118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98A303-8E1B-0C43-9D63-08EB3515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8BA1E7-9750-804A-8F73-9C5B4BC4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BFA36-D447-4749-B478-372A051D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5E41B-B419-724D-A849-D2C052B1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CEACE-3566-4448-B7FF-D9DBB3B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FD452-EFF5-F643-ACA7-02F1DEEF1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7B19F-7D6F-A64C-AF82-6B2E6DEA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B0E89-8DF2-FC4B-A161-4AD1FAF9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80D363-A989-BC4E-8FD2-B5FDD5F8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EF75C-1AE2-3047-8C26-052211AE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521F2-EC76-4D4F-8663-046E9E00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76D98C-4F68-C440-A096-C874E836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43515-8F11-A343-98D2-691B76F4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6CDC7-1857-D14F-8147-0182C0C74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0DC3C2-81F2-6642-94E2-BD84515C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29906A-A020-F547-AAE6-DF7B8B22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07AEB0-85DF-BC41-8A7A-E2E6C9E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F5063-B0EC-9F42-8D54-368B8ED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6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BA652-783F-604A-9128-5019720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4707A3-108E-5F43-8340-A218C06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CE3F61-CF32-E54D-9A59-3AAFF36A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0914-7FBF-EA4B-8393-7EC8821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32C77-0795-C340-838D-869DB9A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16CD4-1922-7A46-A2CE-5804A9E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40F4C5-6C85-364F-946A-AA9FB3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E0BBA-6EA1-F343-AB08-98F6473B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3EBB7-FC05-F648-B19C-BDC75BBC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A8145-5A4D-9A48-A5C0-8DCDA67B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1A76F-9AEA-DA4D-90A4-38D40EB9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E0D7CF-3EB8-7840-8AC5-2BC4B184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26BF0-3899-0047-A6D7-1768EB0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8592C-6995-D045-8630-24971C8F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F8D918-F38D-524C-8C1E-0F6171A66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0DFBF-43C1-C744-8E55-F306AE34C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2D3FA-4FEF-CD4B-B1A7-BE10D50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ABC584-C4FC-8E43-9715-DFC8F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596E3-43E7-6743-9249-8FF8A7D1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E64BCD-4BC6-FA47-B505-C18377AE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C71D5-A553-3F4A-9735-498328C2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A467C0-3663-8F41-937B-AF691A60D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ED64-ED0B-224E-95C9-E7D893382583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C100C-CE2E-9E48-AAA4-CEF9ABE1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067FD-9EDF-2B46-82F1-B116D597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B880-4D26-8D47-9BF7-07DEE2093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D6861-2EAD-7648-ADC1-E0A8BCA5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08" y="1041400"/>
            <a:ext cx="9952383" cy="2387600"/>
          </a:xfrm>
        </p:spPr>
        <p:txBody>
          <a:bodyPr/>
          <a:lstStyle/>
          <a:p>
            <a:r>
              <a:rPr lang="ja-JP" altLang="en-US"/>
              <a:t>大学生活と就活を振り返る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6E913-A76C-DF4E-BCA7-39D75615C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8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>
            <a:extLst>
              <a:ext uri="{FF2B5EF4-FFF2-40B4-BE49-F238E27FC236}">
                <a16:creationId xmlns:a16="http://schemas.microsoft.com/office/drawing/2014/main" id="{A8C35B34-BF3E-7848-88D0-0B562E5F28FD}"/>
              </a:ext>
            </a:extLst>
          </p:cNvPr>
          <p:cNvSpPr/>
          <p:nvPr/>
        </p:nvSpPr>
        <p:spPr>
          <a:xfrm>
            <a:off x="3829878" y="4591880"/>
            <a:ext cx="7943023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2CA3DFB7-B0A8-5C4E-840B-6D85109CB382}"/>
              </a:ext>
            </a:extLst>
          </p:cNvPr>
          <p:cNvSpPr/>
          <p:nvPr/>
        </p:nvSpPr>
        <p:spPr>
          <a:xfrm>
            <a:off x="808383" y="4575316"/>
            <a:ext cx="3021496" cy="110655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2017</a:t>
            </a:r>
            <a:r>
              <a:rPr kumimoji="1" lang="ja-JP" altLang="en-US" sz="2400"/>
              <a:t>年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B01700-0E1E-B540-A29E-57DE3B9BE15B}"/>
              </a:ext>
            </a:extLst>
          </p:cNvPr>
          <p:cNvSpPr txBox="1"/>
          <p:nvPr/>
        </p:nvSpPr>
        <p:spPr>
          <a:xfrm>
            <a:off x="1325217" y="397565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前大学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808382" y="5698435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8BBFBC-B902-924C-8802-CFF4588530F8}"/>
              </a:ext>
            </a:extLst>
          </p:cNvPr>
          <p:cNvCxnSpPr>
            <a:cxnSpLocks/>
          </p:cNvCxnSpPr>
          <p:nvPr/>
        </p:nvCxnSpPr>
        <p:spPr>
          <a:xfrm>
            <a:off x="3829879" y="4238900"/>
            <a:ext cx="1" cy="6776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53A7F3-E17D-3541-8BDD-35F55493D15F}"/>
              </a:ext>
            </a:extLst>
          </p:cNvPr>
          <p:cNvSpPr txBox="1"/>
          <p:nvPr/>
        </p:nvSpPr>
        <p:spPr>
          <a:xfrm>
            <a:off x="3347280" y="3984688"/>
            <a:ext cx="9541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入学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BA0BAC4-B188-2544-9BDB-FED816830F42}"/>
              </a:ext>
            </a:extLst>
          </p:cNvPr>
          <p:cNvCxnSpPr>
            <a:cxnSpLocks/>
          </p:cNvCxnSpPr>
          <p:nvPr/>
        </p:nvCxnSpPr>
        <p:spPr>
          <a:xfrm>
            <a:off x="5194039" y="3664660"/>
            <a:ext cx="6629" cy="1227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5EE7CC-0B2E-EC4A-BB4D-71C7899A0F31}"/>
              </a:ext>
            </a:extLst>
          </p:cNvPr>
          <p:cNvSpPr txBox="1"/>
          <p:nvPr/>
        </p:nvSpPr>
        <p:spPr>
          <a:xfrm>
            <a:off x="2988367" y="3117061"/>
            <a:ext cx="25245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kumimoji="1" lang="ja-JP" altLang="en-US"/>
              <a:t>逆面接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169B64-0014-1040-9645-3D451D3433FF}"/>
              </a:ext>
            </a:extLst>
          </p:cNvPr>
          <p:cNvSpPr txBox="1"/>
          <p:nvPr/>
        </p:nvSpPr>
        <p:spPr>
          <a:xfrm>
            <a:off x="4678016" y="2025541"/>
            <a:ext cx="28359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インターンシップ</a:t>
            </a:r>
            <a:endParaRPr lang="en-US" altLang="ja-JP" dirty="0"/>
          </a:p>
          <a:p>
            <a:pPr algn="ctr"/>
            <a:r>
              <a:rPr lang="ja-JP" altLang="en-US"/>
              <a:t>面接，技術試験，</a:t>
            </a:r>
            <a:r>
              <a:rPr lang="en-US" altLang="ja-JP" dirty="0"/>
              <a:t>ES</a:t>
            </a:r>
            <a:r>
              <a:rPr lang="ja-JP" altLang="en-US"/>
              <a:t>など</a:t>
            </a:r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A47E498-4E92-F54E-B033-F4BC6115D69B}"/>
              </a:ext>
            </a:extLst>
          </p:cNvPr>
          <p:cNvCxnSpPr>
            <a:cxnSpLocks/>
          </p:cNvCxnSpPr>
          <p:nvPr/>
        </p:nvCxnSpPr>
        <p:spPr>
          <a:xfrm flipH="1">
            <a:off x="5500239" y="2873013"/>
            <a:ext cx="139361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9B6CD0D-50A0-E342-A872-C9286E74C18F}"/>
              </a:ext>
            </a:extLst>
          </p:cNvPr>
          <p:cNvCxnSpPr>
            <a:cxnSpLocks/>
          </p:cNvCxnSpPr>
          <p:nvPr/>
        </p:nvCxnSpPr>
        <p:spPr>
          <a:xfrm>
            <a:off x="7272131" y="4278437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A0E71EE-A2F4-BB43-8055-36CAF88AF76F}"/>
              </a:ext>
            </a:extLst>
          </p:cNvPr>
          <p:cNvSpPr txBox="1"/>
          <p:nvPr/>
        </p:nvSpPr>
        <p:spPr>
          <a:xfrm>
            <a:off x="5433392" y="390910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AWS</a:t>
            </a:r>
            <a:r>
              <a:rPr kumimoji="1" lang="ja-JP" altLang="en-US"/>
              <a:t>インターンシップ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4D8FEA-A8C5-0849-8E79-6A2247620ABF}"/>
              </a:ext>
            </a:extLst>
          </p:cNvPr>
          <p:cNvSpPr txBox="1"/>
          <p:nvPr/>
        </p:nvSpPr>
        <p:spPr>
          <a:xfrm>
            <a:off x="7513983" y="2720505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トヨタ自動車</a:t>
            </a:r>
            <a:endParaRPr kumimoji="1" lang="en-US" altLang="ja-JP" dirty="0"/>
          </a:p>
          <a:p>
            <a:pPr algn="ctr"/>
            <a:r>
              <a:rPr lang="ja-JP" altLang="en-US"/>
              <a:t>インターンシップ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511ADF-9D09-7F45-9162-C316899D7170}"/>
              </a:ext>
            </a:extLst>
          </p:cNvPr>
          <p:cNvSpPr txBox="1"/>
          <p:nvPr/>
        </p:nvSpPr>
        <p:spPr>
          <a:xfrm>
            <a:off x="9121789" y="1740410"/>
            <a:ext cx="24019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AWS </a:t>
            </a:r>
            <a:r>
              <a:rPr lang="ja-JP" altLang="en-US"/>
              <a:t>本選考</a:t>
            </a:r>
            <a:endParaRPr lang="en-US" altLang="ja-JP" dirty="0"/>
          </a:p>
          <a:p>
            <a:pPr algn="ctr"/>
            <a:r>
              <a:rPr kumimoji="1" lang="ja-JP" altLang="en-US"/>
              <a:t>最終面接</a:t>
            </a:r>
            <a:endParaRPr kumimoji="1"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076EF21-BEA1-544E-9078-22E0D13F0B9B}"/>
              </a:ext>
            </a:extLst>
          </p:cNvPr>
          <p:cNvCxnSpPr>
            <a:cxnSpLocks/>
          </p:cNvCxnSpPr>
          <p:nvPr/>
        </p:nvCxnSpPr>
        <p:spPr>
          <a:xfrm flipH="1">
            <a:off x="8269359" y="3552150"/>
            <a:ext cx="1180423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3850B9B-C8B5-C74E-B5B0-DED3C4D52619}"/>
              </a:ext>
            </a:extLst>
          </p:cNvPr>
          <p:cNvCxnSpPr>
            <a:cxnSpLocks/>
          </p:cNvCxnSpPr>
          <p:nvPr/>
        </p:nvCxnSpPr>
        <p:spPr>
          <a:xfrm flipH="1">
            <a:off x="9490305" y="2543463"/>
            <a:ext cx="162001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3B11BCD-0884-D54C-AADB-86D4B81DA0B3}"/>
              </a:ext>
            </a:extLst>
          </p:cNvPr>
          <p:cNvCxnSpPr>
            <a:cxnSpLocks/>
          </p:cNvCxnSpPr>
          <p:nvPr/>
        </p:nvCxnSpPr>
        <p:spPr>
          <a:xfrm>
            <a:off x="11521246" y="4270403"/>
            <a:ext cx="1" cy="5831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9CB9DA8-4405-0447-B81D-79CF9F1CD582}"/>
              </a:ext>
            </a:extLst>
          </p:cNvPr>
          <p:cNvSpPr txBox="1"/>
          <p:nvPr/>
        </p:nvSpPr>
        <p:spPr>
          <a:xfrm>
            <a:off x="9853542" y="3656192"/>
            <a:ext cx="19193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ギークフェスタ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0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矢印 5">
            <a:extLst>
              <a:ext uri="{FF2B5EF4-FFF2-40B4-BE49-F238E27FC236}">
                <a16:creationId xmlns:a16="http://schemas.microsoft.com/office/drawing/2014/main" id="{368F3C5A-0611-AF41-81AE-0ACFFF0DCC3F}"/>
              </a:ext>
            </a:extLst>
          </p:cNvPr>
          <p:cNvSpPr/>
          <p:nvPr/>
        </p:nvSpPr>
        <p:spPr>
          <a:xfrm>
            <a:off x="702366" y="4492488"/>
            <a:ext cx="11131826" cy="1106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2018</a:t>
            </a:r>
            <a:r>
              <a:rPr kumimoji="1" lang="ja-JP" altLang="en-US" sz="2400"/>
              <a:t>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1B2E6B-7D16-1041-ACB3-4A7327C2AA2E}"/>
              </a:ext>
            </a:extLst>
          </p:cNvPr>
          <p:cNvSpPr txBox="1"/>
          <p:nvPr/>
        </p:nvSpPr>
        <p:spPr>
          <a:xfrm>
            <a:off x="702366" y="5573301"/>
            <a:ext cx="1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	</a:t>
            </a:r>
            <a:r>
              <a:rPr kumimoji="1" lang="ja-JP" altLang="en-US"/>
              <a:t>２</a:t>
            </a:r>
            <a:r>
              <a:rPr kumimoji="1" lang="en-US" altLang="ja-JP" dirty="0"/>
              <a:t>	</a:t>
            </a:r>
            <a:r>
              <a:rPr kumimoji="1" lang="ja-JP" altLang="en-US"/>
              <a:t>３</a:t>
            </a:r>
            <a:r>
              <a:rPr kumimoji="1" lang="en-US" altLang="ja-JP" dirty="0"/>
              <a:t>	</a:t>
            </a:r>
            <a:r>
              <a:rPr kumimoji="1" lang="ja-JP" altLang="en-US"/>
              <a:t>４</a:t>
            </a:r>
            <a:r>
              <a:rPr kumimoji="1" lang="en-US" altLang="ja-JP" dirty="0"/>
              <a:t>	</a:t>
            </a:r>
            <a:r>
              <a:rPr kumimoji="1" lang="ja-JP" altLang="en-US"/>
              <a:t>５</a:t>
            </a:r>
            <a:r>
              <a:rPr kumimoji="1" lang="en-US" altLang="ja-JP" dirty="0"/>
              <a:t>	</a:t>
            </a:r>
            <a:r>
              <a:rPr kumimoji="1" lang="ja-JP" altLang="en-US"/>
              <a:t>６</a:t>
            </a:r>
            <a:r>
              <a:rPr kumimoji="1" lang="en-US" altLang="ja-JP" dirty="0"/>
              <a:t>	</a:t>
            </a:r>
            <a:r>
              <a:rPr kumimoji="1" lang="ja-JP" altLang="en-US"/>
              <a:t>７</a:t>
            </a:r>
            <a:r>
              <a:rPr kumimoji="1" lang="en-US" altLang="ja-JP" dirty="0"/>
              <a:t>	</a:t>
            </a:r>
            <a:r>
              <a:rPr kumimoji="1" lang="ja-JP" altLang="en-US"/>
              <a:t>８</a:t>
            </a:r>
            <a:r>
              <a:rPr kumimoji="1" lang="en-US" altLang="ja-JP" dirty="0"/>
              <a:t>	</a:t>
            </a:r>
            <a:r>
              <a:rPr kumimoji="1" lang="ja-JP" altLang="en-US"/>
              <a:t>９</a:t>
            </a:r>
            <a:r>
              <a:rPr kumimoji="1" lang="en-US" altLang="ja-JP" dirty="0"/>
              <a:t>	</a:t>
            </a:r>
            <a:r>
              <a:rPr kumimoji="1" lang="ja-JP" altLang="en-US"/>
              <a:t>１０</a:t>
            </a:r>
            <a:r>
              <a:rPr kumimoji="1" lang="en-US" altLang="ja-JP" dirty="0"/>
              <a:t>	</a:t>
            </a:r>
            <a:r>
              <a:rPr kumimoji="1" lang="ja-JP" altLang="en-US"/>
              <a:t>１１</a:t>
            </a:r>
            <a:r>
              <a:rPr kumimoji="1" lang="en-US" altLang="ja-JP" dirty="0"/>
              <a:t>	</a:t>
            </a:r>
            <a:r>
              <a:rPr kumimoji="1" lang="ja-JP" altLang="en-US"/>
              <a:t>１２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39F8CF-FF1B-E240-B291-2722471B6FCA}"/>
              </a:ext>
            </a:extLst>
          </p:cNvPr>
          <p:cNvSpPr txBox="1"/>
          <p:nvPr/>
        </p:nvSpPr>
        <p:spPr>
          <a:xfrm>
            <a:off x="960783" y="2599825"/>
            <a:ext cx="15626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Fi</a:t>
            </a:r>
            <a:r>
              <a:rPr lang="ja-JP" altLang="en-US"/>
              <a:t>社本選考</a:t>
            </a:r>
            <a:endParaRPr kumimoji="1"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505E98B-37E5-B441-803E-C23EF7D659F8}"/>
              </a:ext>
            </a:extLst>
          </p:cNvPr>
          <p:cNvCxnSpPr>
            <a:cxnSpLocks/>
          </p:cNvCxnSpPr>
          <p:nvPr/>
        </p:nvCxnSpPr>
        <p:spPr>
          <a:xfrm flipH="1">
            <a:off x="818908" y="3161384"/>
            <a:ext cx="1924292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55D917-AC64-A042-8B8C-B49C1FC3D0BC}"/>
              </a:ext>
            </a:extLst>
          </p:cNvPr>
          <p:cNvSpPr txBox="1"/>
          <p:nvPr/>
        </p:nvSpPr>
        <p:spPr>
          <a:xfrm>
            <a:off x="2633868" y="2451235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NTTCom</a:t>
            </a:r>
            <a:r>
              <a:rPr kumimoji="1" lang="ja-JP" altLang="en-US"/>
              <a:t>選考</a:t>
            </a:r>
            <a:endParaRPr kumimoji="1"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90D68C4-C843-514E-9FDA-DC765F9F1E8D}"/>
              </a:ext>
            </a:extLst>
          </p:cNvPr>
          <p:cNvCxnSpPr>
            <a:cxnSpLocks/>
          </p:cNvCxnSpPr>
          <p:nvPr/>
        </p:nvCxnSpPr>
        <p:spPr>
          <a:xfrm flipH="1">
            <a:off x="2949195" y="2996950"/>
            <a:ext cx="2411475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747A430-65EE-4546-A2C0-29AD45A2327A}"/>
              </a:ext>
            </a:extLst>
          </p:cNvPr>
          <p:cNvCxnSpPr>
            <a:cxnSpLocks/>
          </p:cNvCxnSpPr>
          <p:nvPr/>
        </p:nvCxnSpPr>
        <p:spPr>
          <a:xfrm>
            <a:off x="2378767" y="4353340"/>
            <a:ext cx="0" cy="4266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42B89B-6821-B04F-85EF-24E7641A9838}"/>
              </a:ext>
            </a:extLst>
          </p:cNvPr>
          <p:cNvCxnSpPr>
            <a:cxnSpLocks/>
          </p:cNvCxnSpPr>
          <p:nvPr/>
        </p:nvCxnSpPr>
        <p:spPr>
          <a:xfrm>
            <a:off x="3310025" y="3694258"/>
            <a:ext cx="1" cy="10737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D11B70-ABC1-7240-81FD-EBB2DC09E089}"/>
              </a:ext>
            </a:extLst>
          </p:cNvPr>
          <p:cNvSpPr txBox="1"/>
          <p:nvPr/>
        </p:nvSpPr>
        <p:spPr>
          <a:xfrm>
            <a:off x="2351041" y="3337752"/>
            <a:ext cx="19047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楽天</a:t>
            </a:r>
            <a:r>
              <a:rPr lang="en-US" altLang="ja-JP" dirty="0"/>
              <a:t>1days</a:t>
            </a:r>
            <a:r>
              <a:rPr lang="ja-JP" altLang="en-US"/>
              <a:t>選考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D63DB2-5602-6248-BAAF-C15A98A1D181}"/>
              </a:ext>
            </a:extLst>
          </p:cNvPr>
          <p:cNvSpPr txBox="1"/>
          <p:nvPr/>
        </p:nvSpPr>
        <p:spPr>
          <a:xfrm>
            <a:off x="960783" y="3968885"/>
            <a:ext cx="28359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逆求人</a:t>
            </a:r>
            <a:r>
              <a:rPr kumimoji="1" lang="en-US" altLang="ja-JP" dirty="0"/>
              <a:t>(</a:t>
            </a:r>
            <a:r>
              <a:rPr kumimoji="1" lang="ja-JP" altLang="en-US"/>
              <a:t>サポーターズ</a:t>
            </a:r>
            <a:r>
              <a:rPr kumimoji="1" lang="en-US" altLang="ja-JP" dirty="0"/>
              <a:t>)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7374D2F-5BAC-6645-B32D-8399204CBDD6}"/>
              </a:ext>
            </a:extLst>
          </p:cNvPr>
          <p:cNvCxnSpPr>
            <a:cxnSpLocks/>
          </p:cNvCxnSpPr>
          <p:nvPr/>
        </p:nvCxnSpPr>
        <p:spPr>
          <a:xfrm flipH="1">
            <a:off x="2743200" y="3161384"/>
            <a:ext cx="30975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023D03-553F-1441-BC6C-B79891BE1B96}"/>
              </a:ext>
            </a:extLst>
          </p:cNvPr>
          <p:cNvCxnSpPr>
            <a:cxnSpLocks/>
          </p:cNvCxnSpPr>
          <p:nvPr/>
        </p:nvCxnSpPr>
        <p:spPr>
          <a:xfrm flipH="1">
            <a:off x="3657599" y="2996950"/>
            <a:ext cx="326898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14AE045-A931-AF45-86DE-A9F2D962DC49}"/>
              </a:ext>
            </a:extLst>
          </p:cNvPr>
          <p:cNvCxnSpPr>
            <a:cxnSpLocks/>
          </p:cNvCxnSpPr>
          <p:nvPr/>
        </p:nvCxnSpPr>
        <p:spPr>
          <a:xfrm flipH="1">
            <a:off x="3310025" y="3850994"/>
            <a:ext cx="8191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D19E74-F90B-F747-A547-26F936D3D69B}"/>
              </a:ext>
            </a:extLst>
          </p:cNvPr>
          <p:cNvGrpSpPr/>
          <p:nvPr/>
        </p:nvGrpSpPr>
        <p:grpSpPr>
          <a:xfrm>
            <a:off x="8955405" y="2372705"/>
            <a:ext cx="2103120" cy="823571"/>
            <a:chOff x="8041005" y="644784"/>
            <a:chExt cx="2103120" cy="823571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1C44FEE-5623-2349-980A-87EDFBFB3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06791" y="1263560"/>
              <a:ext cx="971549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5604720-3451-2946-804A-A07312EE236D}"/>
                </a:ext>
              </a:extLst>
            </p:cNvPr>
            <p:cNvSpPr txBox="1"/>
            <p:nvPr/>
          </p:nvSpPr>
          <p:spPr>
            <a:xfrm>
              <a:off x="8303895" y="806217"/>
              <a:ext cx="15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内定保留期間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8D19B64-7C28-0743-9B48-C64180F0D5E5}"/>
                </a:ext>
              </a:extLst>
            </p:cNvPr>
            <p:cNvSpPr/>
            <p:nvPr/>
          </p:nvSpPr>
          <p:spPr>
            <a:xfrm>
              <a:off x="8041005" y="644784"/>
              <a:ext cx="2103120" cy="823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8ECF847-B51D-3248-A14A-11EC1EABEA55}"/>
              </a:ext>
            </a:extLst>
          </p:cNvPr>
          <p:cNvSpPr txBox="1"/>
          <p:nvPr/>
        </p:nvSpPr>
        <p:spPr>
          <a:xfrm>
            <a:off x="5133854" y="3325818"/>
            <a:ext cx="17374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</a:t>
            </a:r>
            <a:r>
              <a:rPr kumimoji="1" lang="ja-JP" altLang="en-US"/>
              <a:t>社選考</a:t>
            </a:r>
            <a:endParaRPr kumimoji="1"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0915F51-79BC-924D-955E-7F130DD4878D}"/>
              </a:ext>
            </a:extLst>
          </p:cNvPr>
          <p:cNvCxnSpPr>
            <a:cxnSpLocks/>
          </p:cNvCxnSpPr>
          <p:nvPr/>
        </p:nvCxnSpPr>
        <p:spPr>
          <a:xfrm flipH="1">
            <a:off x="5133854" y="3850994"/>
            <a:ext cx="1918456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61915E4-F455-264F-A055-F8759D9857AC}"/>
              </a:ext>
            </a:extLst>
          </p:cNvPr>
          <p:cNvCxnSpPr>
            <a:cxnSpLocks/>
          </p:cNvCxnSpPr>
          <p:nvPr/>
        </p:nvCxnSpPr>
        <p:spPr>
          <a:xfrm flipH="1">
            <a:off x="7045559" y="3850994"/>
            <a:ext cx="1009959" cy="945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1A3FD8-5056-5A43-B5C3-C90622960EF4}"/>
              </a:ext>
            </a:extLst>
          </p:cNvPr>
          <p:cNvSpPr txBox="1"/>
          <p:nvPr/>
        </p:nvSpPr>
        <p:spPr>
          <a:xfrm>
            <a:off x="7269075" y="3730454"/>
            <a:ext cx="12744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現在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F01BA6B-7857-4E48-8B08-DBBD82D5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300" y="-1676115"/>
            <a:ext cx="112141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D3C3A-AC0B-744A-A40A-BBC557CAEA82}"/>
              </a:ext>
            </a:extLst>
          </p:cNvPr>
          <p:cNvSpPr txBox="1"/>
          <p:nvPr/>
        </p:nvSpPr>
        <p:spPr>
          <a:xfrm>
            <a:off x="1941913" y="168844"/>
            <a:ext cx="1042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webES</a:t>
            </a:r>
            <a:r>
              <a:rPr lang="ja-JP" altLang="en-US" sz="2000" dirty="0"/>
              <a:t>　適性検査　 技術テスト　　面談　　 一次面接　　二次　　 三次　　 内定</a:t>
            </a:r>
            <a:endParaRPr kumimoji="1" lang="ja-JP" altLang="en-US" sz="20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DE5FE97-BCD2-FF40-82C4-477C2599F9E6}"/>
              </a:ext>
            </a:extLst>
          </p:cNvPr>
          <p:cNvCxnSpPr>
            <a:cxnSpLocks/>
          </p:cNvCxnSpPr>
          <p:nvPr/>
        </p:nvCxnSpPr>
        <p:spPr>
          <a:xfrm flipH="1">
            <a:off x="3018731" y="752768"/>
            <a:ext cx="10111" cy="610523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69AAF0-107E-F245-8258-321A44D19BD0}"/>
              </a:ext>
            </a:extLst>
          </p:cNvPr>
          <p:cNvCxnSpPr>
            <a:cxnSpLocks/>
          </p:cNvCxnSpPr>
          <p:nvPr/>
        </p:nvCxnSpPr>
        <p:spPr>
          <a:xfrm flipH="1">
            <a:off x="4248510" y="774564"/>
            <a:ext cx="4361" cy="608343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2DCA184-22DC-F641-A788-BB236C1C4DCB}"/>
              </a:ext>
            </a:extLst>
          </p:cNvPr>
          <p:cNvCxnSpPr>
            <a:cxnSpLocks/>
          </p:cNvCxnSpPr>
          <p:nvPr/>
        </p:nvCxnSpPr>
        <p:spPr>
          <a:xfrm flipH="1">
            <a:off x="5809882" y="793935"/>
            <a:ext cx="52247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B087A9-261E-A043-9B6A-AD390439168E}"/>
              </a:ext>
            </a:extLst>
          </p:cNvPr>
          <p:cNvCxnSpPr>
            <a:cxnSpLocks/>
          </p:cNvCxnSpPr>
          <p:nvPr/>
        </p:nvCxnSpPr>
        <p:spPr>
          <a:xfrm flipH="1">
            <a:off x="7171534" y="793935"/>
            <a:ext cx="21002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792DB0A-BE97-9F46-BBF3-3AE7D4B69393}"/>
              </a:ext>
            </a:extLst>
          </p:cNvPr>
          <p:cNvCxnSpPr>
            <a:cxnSpLocks/>
          </p:cNvCxnSpPr>
          <p:nvPr/>
        </p:nvCxnSpPr>
        <p:spPr>
          <a:xfrm>
            <a:off x="8546652" y="793935"/>
            <a:ext cx="0" cy="60640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9073672-B5C0-4345-BF98-4B88AF1BBFA0}"/>
              </a:ext>
            </a:extLst>
          </p:cNvPr>
          <p:cNvCxnSpPr>
            <a:cxnSpLocks/>
          </p:cNvCxnSpPr>
          <p:nvPr/>
        </p:nvCxnSpPr>
        <p:spPr>
          <a:xfrm>
            <a:off x="9766323" y="863674"/>
            <a:ext cx="31367" cy="599432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64577C-E80F-2B47-B9C5-6766E02C9BD0}"/>
              </a:ext>
            </a:extLst>
          </p:cNvPr>
          <p:cNvCxnSpPr>
            <a:cxnSpLocks/>
          </p:cNvCxnSpPr>
          <p:nvPr/>
        </p:nvCxnSpPr>
        <p:spPr>
          <a:xfrm>
            <a:off x="10823401" y="789392"/>
            <a:ext cx="0" cy="606860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5716C0E-35CD-7D42-8592-E379A59EC374}"/>
              </a:ext>
            </a:extLst>
          </p:cNvPr>
          <p:cNvCxnSpPr>
            <a:cxnSpLocks/>
          </p:cNvCxnSpPr>
          <p:nvPr/>
        </p:nvCxnSpPr>
        <p:spPr>
          <a:xfrm>
            <a:off x="11780011" y="790134"/>
            <a:ext cx="0" cy="6067866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2C2692-5AFF-C447-BC1A-D2A4CB54D234}"/>
              </a:ext>
            </a:extLst>
          </p:cNvPr>
          <p:cNvSpPr txBox="1"/>
          <p:nvPr/>
        </p:nvSpPr>
        <p:spPr>
          <a:xfrm>
            <a:off x="-778102" y="732655"/>
            <a:ext cx="254642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/>
              <a:t>Salesforce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/>
              <a:t>日産</a:t>
            </a:r>
            <a:r>
              <a:rPr lang="ja-JP" altLang="en-US" sz="2000" dirty="0"/>
              <a:t>自動車</a:t>
            </a:r>
            <a:r>
              <a:rPr lang="ja-JP" altLang="en-US" sz="2000"/>
              <a:t>株式会社</a:t>
            </a:r>
            <a:endParaRPr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Do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kumimoji="1" lang="en-US" altLang="ja-JP" sz="2000" dirty="0"/>
          </a:p>
          <a:p>
            <a:pPr algn="r"/>
            <a:r>
              <a:rPr kumimoji="1" lang="ja-JP" altLang="en-US" sz="2000" dirty="0"/>
              <a:t>株式会社</a:t>
            </a:r>
            <a:r>
              <a:rPr kumimoji="1" lang="en-US" altLang="ja-JP" sz="2000" dirty="0"/>
              <a:t>LINE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St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AWS</a:t>
            </a:r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Fi</a:t>
            </a:r>
            <a:r>
              <a:rPr kumimoji="1" lang="ja-JP" altLang="en-US" sz="2000" dirty="0"/>
              <a:t>社</a:t>
            </a:r>
            <a:r>
              <a:rPr kumimoji="1" lang="en-US" altLang="ja-JP" sz="2000" dirty="0"/>
              <a:t>*</a:t>
            </a:r>
          </a:p>
          <a:p>
            <a:pPr algn="r"/>
            <a:endParaRPr lang="en-US" altLang="ja-JP" sz="2000" dirty="0"/>
          </a:p>
          <a:p>
            <a:pPr algn="r"/>
            <a:r>
              <a:rPr lang="ja-JP" altLang="en-US" sz="2000" dirty="0"/>
              <a:t>楽天株式会社</a:t>
            </a:r>
            <a:endParaRPr lang="en-US" altLang="ja-JP" sz="2000" dirty="0"/>
          </a:p>
          <a:p>
            <a:pPr algn="r"/>
            <a:endParaRPr kumimoji="1" lang="en-US" altLang="ja-JP" sz="2000" dirty="0"/>
          </a:p>
          <a:p>
            <a:pPr algn="r"/>
            <a:r>
              <a:rPr kumimoji="1" lang="en-US" altLang="ja-JP" sz="2000" dirty="0" err="1"/>
              <a:t>NTTCom</a:t>
            </a:r>
            <a:r>
              <a:rPr kumimoji="1" lang="ja-JP" altLang="en-US" sz="2000" dirty="0"/>
              <a:t>株式会社</a:t>
            </a:r>
            <a:endParaRPr kumimoji="1" lang="en-US" altLang="ja-JP" sz="2000" dirty="0"/>
          </a:p>
          <a:p>
            <a:pPr algn="r"/>
            <a:endParaRPr lang="en-US" altLang="ja-JP" sz="2000" dirty="0"/>
          </a:p>
          <a:p>
            <a:pPr algn="r"/>
            <a:r>
              <a:rPr kumimoji="1" lang="en-US" altLang="ja-JP" sz="2000" dirty="0"/>
              <a:t>D</a:t>
            </a:r>
            <a:r>
              <a:rPr kumimoji="1" lang="ja-JP" altLang="en-US" sz="2000" dirty="0"/>
              <a:t>社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02C522-AE69-7042-AA96-BE37BB0313AA}"/>
              </a:ext>
            </a:extLst>
          </p:cNvPr>
          <p:cNvCxnSpPr>
            <a:cxnSpLocks/>
          </p:cNvCxnSpPr>
          <p:nvPr/>
        </p:nvCxnSpPr>
        <p:spPr>
          <a:xfrm flipH="1">
            <a:off x="1910588" y="774564"/>
            <a:ext cx="18753" cy="608343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矢印 4">
            <a:extLst>
              <a:ext uri="{FF2B5EF4-FFF2-40B4-BE49-F238E27FC236}">
                <a16:creationId xmlns:a16="http://schemas.microsoft.com/office/drawing/2014/main" id="{56335A29-A044-504A-A579-DB845335FE52}"/>
              </a:ext>
            </a:extLst>
          </p:cNvPr>
          <p:cNvSpPr/>
          <p:nvPr/>
        </p:nvSpPr>
        <p:spPr>
          <a:xfrm>
            <a:off x="1924694" y="1273654"/>
            <a:ext cx="52538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3FE90777-BA5F-3F42-AC7B-F21014D3C9EF}"/>
              </a:ext>
            </a:extLst>
          </p:cNvPr>
          <p:cNvSpPr/>
          <p:nvPr/>
        </p:nvSpPr>
        <p:spPr>
          <a:xfrm>
            <a:off x="1924694" y="2486367"/>
            <a:ext cx="4965919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1FEFA8FA-971D-2946-849E-EBE9F7FA14B5}"/>
              </a:ext>
            </a:extLst>
          </p:cNvPr>
          <p:cNvSpPr/>
          <p:nvPr/>
        </p:nvSpPr>
        <p:spPr>
          <a:xfrm>
            <a:off x="7156266" y="3047274"/>
            <a:ext cx="263958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2676F80F-DD70-6D4B-A654-DA85974D9F0A}"/>
              </a:ext>
            </a:extLst>
          </p:cNvPr>
          <p:cNvSpPr/>
          <p:nvPr/>
        </p:nvSpPr>
        <p:spPr>
          <a:xfrm>
            <a:off x="1959926" y="3040298"/>
            <a:ext cx="523260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027866BD-F1ED-124D-AD72-76C4960D4E9D}"/>
              </a:ext>
            </a:extLst>
          </p:cNvPr>
          <p:cNvSpPr/>
          <p:nvPr/>
        </p:nvSpPr>
        <p:spPr>
          <a:xfrm>
            <a:off x="1910588" y="3694762"/>
            <a:ext cx="891281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506CD809-B42D-9B4C-9CC5-659EB393B69B}"/>
              </a:ext>
            </a:extLst>
          </p:cNvPr>
          <p:cNvSpPr/>
          <p:nvPr/>
        </p:nvSpPr>
        <p:spPr>
          <a:xfrm>
            <a:off x="1910588" y="4318649"/>
            <a:ext cx="9850373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CEB4255B-2689-784A-9BFB-B7EBAD55DC01}"/>
              </a:ext>
            </a:extLst>
          </p:cNvPr>
          <p:cNvSpPr/>
          <p:nvPr/>
        </p:nvSpPr>
        <p:spPr>
          <a:xfrm>
            <a:off x="1924694" y="4973113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8F645A6B-EFE4-AF40-BDFE-5E593A68C51F}"/>
              </a:ext>
            </a:extLst>
          </p:cNvPr>
          <p:cNvSpPr/>
          <p:nvPr/>
        </p:nvSpPr>
        <p:spPr>
          <a:xfrm>
            <a:off x="1941913" y="5567587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F75286FA-5B2F-0A4B-B444-E6DE5D7C3840}"/>
              </a:ext>
            </a:extLst>
          </p:cNvPr>
          <p:cNvSpPr/>
          <p:nvPr/>
        </p:nvSpPr>
        <p:spPr>
          <a:xfrm>
            <a:off x="1912432" y="6148925"/>
            <a:ext cx="9819048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6B10384F-8E74-7C44-B874-55FB0BEB67FF}"/>
              </a:ext>
            </a:extLst>
          </p:cNvPr>
          <p:cNvSpPr/>
          <p:nvPr/>
        </p:nvSpPr>
        <p:spPr>
          <a:xfrm>
            <a:off x="4289140" y="4321362"/>
            <a:ext cx="2903394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6C1AB882-4F08-6941-A4A4-62D670291003}"/>
              </a:ext>
            </a:extLst>
          </p:cNvPr>
          <p:cNvSpPr/>
          <p:nvPr/>
        </p:nvSpPr>
        <p:spPr>
          <a:xfrm>
            <a:off x="5858413" y="4973113"/>
            <a:ext cx="129785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F0F408D3-560F-9B4E-B093-7FE67D977EDE}"/>
              </a:ext>
            </a:extLst>
          </p:cNvPr>
          <p:cNvSpPr/>
          <p:nvPr/>
        </p:nvSpPr>
        <p:spPr>
          <a:xfrm>
            <a:off x="4282035" y="5567587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0100D26A-43E2-D949-8809-1C003C4BA5DE}"/>
              </a:ext>
            </a:extLst>
          </p:cNvPr>
          <p:cNvSpPr/>
          <p:nvPr/>
        </p:nvSpPr>
        <p:spPr>
          <a:xfrm>
            <a:off x="4301402" y="6149882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F0FB8F-4020-9548-97C9-8CC7B13F50A6}"/>
              </a:ext>
            </a:extLst>
          </p:cNvPr>
          <p:cNvSpPr txBox="1"/>
          <p:nvPr/>
        </p:nvSpPr>
        <p:spPr>
          <a:xfrm>
            <a:off x="7038330" y="1362659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71E4398A-19E9-5E41-9F29-ED5101D30729}"/>
              </a:ext>
            </a:extLst>
          </p:cNvPr>
          <p:cNvSpPr/>
          <p:nvPr/>
        </p:nvSpPr>
        <p:spPr>
          <a:xfrm>
            <a:off x="8718333" y="7260368"/>
            <a:ext cx="1131766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C1944F-A2F2-0044-B2C4-EF2C89DDEFF5}"/>
              </a:ext>
            </a:extLst>
          </p:cNvPr>
          <p:cNvSpPr txBox="1"/>
          <p:nvPr/>
        </p:nvSpPr>
        <p:spPr>
          <a:xfrm>
            <a:off x="9814867" y="7375690"/>
            <a:ext cx="24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該当の選考段階なし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6A9B1-8E7B-1642-8E65-90412B0E7168}"/>
              </a:ext>
            </a:extLst>
          </p:cNvPr>
          <p:cNvSpPr txBox="1"/>
          <p:nvPr/>
        </p:nvSpPr>
        <p:spPr>
          <a:xfrm>
            <a:off x="6307435" y="7332375"/>
            <a:ext cx="26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＊ベンチャー企業</a:t>
            </a:r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E145230C-00BD-F240-92B2-4D3A14523F7C}"/>
              </a:ext>
            </a:extLst>
          </p:cNvPr>
          <p:cNvSpPr/>
          <p:nvPr/>
        </p:nvSpPr>
        <p:spPr>
          <a:xfrm>
            <a:off x="5880681" y="2487878"/>
            <a:ext cx="1297853" cy="508017"/>
          </a:xfrm>
          <a:prstGeom prst="rightArrow">
            <a:avLst>
              <a:gd name="adj1" fmla="val 50000"/>
              <a:gd name="adj2" fmla="val 53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46A8DECA-68BD-A942-B030-FB21D13441A6}"/>
              </a:ext>
            </a:extLst>
          </p:cNvPr>
          <p:cNvSpPr/>
          <p:nvPr/>
        </p:nvSpPr>
        <p:spPr>
          <a:xfrm>
            <a:off x="1925094" y="1871462"/>
            <a:ext cx="5253440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341720-CD48-C04A-A34D-9BB46191487D}"/>
              </a:ext>
            </a:extLst>
          </p:cNvPr>
          <p:cNvSpPr txBox="1"/>
          <p:nvPr/>
        </p:nvSpPr>
        <p:spPr>
          <a:xfrm>
            <a:off x="7075137" y="1924053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4271920" y="1273768"/>
            <a:ext cx="1576378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44444" y="1874264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CD9803F5-E117-B147-85AE-194BD03D1BB7}"/>
              </a:ext>
            </a:extLst>
          </p:cNvPr>
          <p:cNvSpPr/>
          <p:nvPr/>
        </p:nvSpPr>
        <p:spPr>
          <a:xfrm>
            <a:off x="3038110" y="4976265"/>
            <a:ext cx="1181263" cy="508017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7" name="右矢印 46">
            <a:extLst>
              <a:ext uri="{FF2B5EF4-FFF2-40B4-BE49-F238E27FC236}">
                <a16:creationId xmlns:a16="http://schemas.microsoft.com/office/drawing/2014/main" id="{E91AA58D-B3DE-AE4C-B605-898715921977}"/>
              </a:ext>
            </a:extLst>
          </p:cNvPr>
          <p:cNvSpPr/>
          <p:nvPr/>
        </p:nvSpPr>
        <p:spPr>
          <a:xfrm>
            <a:off x="1928323" y="702315"/>
            <a:ext cx="2320187" cy="508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4CCEDE-D7C9-174E-BEDB-B6F1C0BBF63C}"/>
              </a:ext>
            </a:extLst>
          </p:cNvPr>
          <p:cNvSpPr txBox="1"/>
          <p:nvPr/>
        </p:nvSpPr>
        <p:spPr>
          <a:xfrm>
            <a:off x="4125386" y="77897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辞退</a:t>
            </a:r>
          </a:p>
        </p:txBody>
      </p:sp>
    </p:spTree>
    <p:extLst>
      <p:ext uri="{BB962C8B-B14F-4D97-AF65-F5344CB8AC3E}">
        <p14:creationId xmlns:p14="http://schemas.microsoft.com/office/powerpoint/2010/main" val="4364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ED9D6-00DA-2C49-90DD-35E58B3F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840A6-594D-6649-8947-78B75054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83F876-0BD9-4F4C-83A2-87C03E1B7648}"/>
              </a:ext>
            </a:extLst>
          </p:cNvPr>
          <p:cNvSpPr txBox="1"/>
          <p:nvPr/>
        </p:nvSpPr>
        <p:spPr>
          <a:xfrm>
            <a:off x="114300" y="5253633"/>
            <a:ext cx="1292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本選考辞退</a:t>
            </a:r>
            <a:endParaRPr kumimoji="1" lang="en-US" altLang="ja-JP" dirty="0"/>
          </a:p>
          <a:p>
            <a:r>
              <a:rPr lang="ja-JP" altLang="en-US" dirty="0"/>
              <a:t>トヨタ自動車株式会社，</a:t>
            </a:r>
            <a:r>
              <a:rPr lang="en-US" altLang="ja-JP" dirty="0"/>
              <a:t>BE</a:t>
            </a:r>
            <a:r>
              <a:rPr lang="ja-JP" altLang="en-US" dirty="0"/>
              <a:t>社</a:t>
            </a:r>
            <a:r>
              <a:rPr lang="en-US" altLang="ja-JP" dirty="0"/>
              <a:t>*</a:t>
            </a:r>
            <a:r>
              <a:rPr lang="ja-JP" altLang="en-US" dirty="0" err="1"/>
              <a:t>，</a:t>
            </a:r>
            <a:r>
              <a:rPr lang="en-US" altLang="ja-JP" dirty="0"/>
              <a:t>Do</a:t>
            </a:r>
            <a:r>
              <a:rPr lang="ja-JP" altLang="en-US" dirty="0"/>
              <a:t>社</a:t>
            </a:r>
            <a:r>
              <a:rPr lang="en-US" altLang="ja-JP" dirty="0"/>
              <a:t>*</a:t>
            </a:r>
            <a:r>
              <a:rPr lang="ja-JP" altLang="en-US" dirty="0" err="1"/>
              <a:t>，</a:t>
            </a:r>
            <a:r>
              <a:rPr lang="en-US" altLang="ja-JP" dirty="0"/>
              <a:t>GMO</a:t>
            </a:r>
            <a:r>
              <a:rPr lang="ja-JP" altLang="en-US" dirty="0"/>
              <a:t>クラウド株式会社，パナソニックアドバンストテクノロジー株式</a:t>
            </a:r>
            <a:r>
              <a:rPr lang="ja-JP" altLang="en-US"/>
              <a:t>会社，</a:t>
            </a:r>
            <a:endParaRPr lang="en-US" altLang="ja-JP" dirty="0"/>
          </a:p>
          <a:p>
            <a:r>
              <a:rPr lang="ja-JP" altLang="en-US"/>
              <a:t>セールスフォース・ドットコム（</a:t>
            </a:r>
            <a:r>
              <a:rPr lang="en-US" altLang="ja-JP" dirty="0"/>
              <a:t>Salesforce)</a:t>
            </a:r>
          </a:p>
        </p:txBody>
      </p:sp>
    </p:spTree>
    <p:extLst>
      <p:ext uri="{BB962C8B-B14F-4D97-AF65-F5344CB8AC3E}">
        <p14:creationId xmlns:p14="http://schemas.microsoft.com/office/powerpoint/2010/main" val="1648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131</Words>
  <Application>Microsoft Macintosh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大学生活と就活を振り返る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大学生活と就活を振り返る</dc:title>
  <dc:creator>手柴ひみつ♪</dc:creator>
  <cp:lastModifiedBy>手柴ひみつ♪</cp:lastModifiedBy>
  <cp:revision>30</cp:revision>
  <dcterms:created xsi:type="dcterms:W3CDTF">2018-07-18T03:26:03Z</dcterms:created>
  <dcterms:modified xsi:type="dcterms:W3CDTF">2018-07-24T05:57:49Z</dcterms:modified>
</cp:coreProperties>
</file>