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3" r:id="rId3"/>
    <p:sldId id="259" r:id="rId4"/>
    <p:sldId id="264" r:id="rId5"/>
    <p:sldId id="271" r:id="rId6"/>
    <p:sldId id="265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318" r:id="rId31"/>
    <p:sldId id="319" r:id="rId32"/>
    <p:sldId id="320" r:id="rId33"/>
    <p:sldId id="321" r:id="rId34"/>
    <p:sldId id="325" r:id="rId35"/>
    <p:sldId id="326" r:id="rId36"/>
    <p:sldId id="324" r:id="rId37"/>
    <p:sldId id="322" r:id="rId38"/>
    <p:sldId id="328" r:id="rId39"/>
    <p:sldId id="327" r:id="rId40"/>
    <p:sldId id="323" r:id="rId41"/>
    <p:sldId id="329" r:id="rId42"/>
    <p:sldId id="330" r:id="rId43"/>
    <p:sldId id="295" r:id="rId44"/>
    <p:sldId id="296" r:id="rId45"/>
    <p:sldId id="298" r:id="rId46"/>
    <p:sldId id="299" r:id="rId47"/>
    <p:sldId id="300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7" r:id="rId59"/>
    <p:sldId id="26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" id="{77C2808F-3D35-7747-A2DD-84465AA082CE}">
          <p14:sldIdLst>
            <p14:sldId id="256"/>
            <p14:sldId id="263"/>
            <p14:sldId id="259"/>
            <p14:sldId id="264"/>
            <p14:sldId id="271"/>
            <p14:sldId id="265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318"/>
            <p14:sldId id="319"/>
            <p14:sldId id="320"/>
            <p14:sldId id="321"/>
            <p14:sldId id="325"/>
            <p14:sldId id="326"/>
            <p14:sldId id="324"/>
            <p14:sldId id="322"/>
            <p14:sldId id="328"/>
            <p14:sldId id="327"/>
            <p14:sldId id="323"/>
            <p14:sldId id="329"/>
            <p14:sldId id="330"/>
            <p14:sldId id="295"/>
            <p14:sldId id="296"/>
            <p14:sldId id="298"/>
            <p14:sldId id="299"/>
            <p14:sldId id="300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91">
          <p15:clr>
            <a:srgbClr val="A4A3A4"/>
          </p15:clr>
        </p15:guide>
        <p15:guide id="2" pos="4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91" d="100"/>
          <a:sy n="91" d="100"/>
        </p:scale>
        <p:origin x="1380" y="78"/>
      </p:cViewPr>
      <p:guideLst>
        <p:guide orient="horz" pos="3791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B6AA9-8601-BF4E-8535-ACBBCF48321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B166E1C-A3A2-0A43-86E9-45CF7F1F0522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4FE30E1E-80AE-5142-A610-0B727CF29F31}" type="parTrans" cxnId="{95DE78BB-9EEE-3941-B39B-E4B2FA24D665}">
      <dgm:prSet/>
      <dgm:spPr/>
      <dgm:t>
        <a:bodyPr/>
        <a:lstStyle/>
        <a:p>
          <a:endParaRPr lang="en-US"/>
        </a:p>
      </dgm:t>
    </dgm:pt>
    <dgm:pt modelId="{F29C0A8B-0339-2546-840C-D463CB562468}" type="sibTrans" cxnId="{95DE78BB-9EEE-3941-B39B-E4B2FA24D665}">
      <dgm:prSet/>
      <dgm:spPr/>
      <dgm:t>
        <a:bodyPr/>
        <a:lstStyle/>
        <a:p>
          <a:endParaRPr lang="en-US"/>
        </a:p>
      </dgm:t>
    </dgm:pt>
    <dgm:pt modelId="{389015A5-15D1-2F41-9C81-B09E938EF996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6E503081-74F8-674E-A794-5E007DCD2C22}" type="parTrans" cxnId="{0A14A75E-84A6-6A40-8E46-B9ABC80085CA}">
      <dgm:prSet/>
      <dgm:spPr/>
      <dgm:t>
        <a:bodyPr/>
        <a:lstStyle/>
        <a:p>
          <a:endParaRPr lang="en-US"/>
        </a:p>
      </dgm:t>
    </dgm:pt>
    <dgm:pt modelId="{6323F7EE-564C-3144-8F85-EFA4ED22E175}" type="sibTrans" cxnId="{0A14A75E-84A6-6A40-8E46-B9ABC80085CA}">
      <dgm:prSet/>
      <dgm:spPr/>
      <dgm:t>
        <a:bodyPr/>
        <a:lstStyle/>
        <a:p>
          <a:endParaRPr lang="en-US" dirty="0"/>
        </a:p>
      </dgm:t>
    </dgm:pt>
    <dgm:pt modelId="{E5E442A2-4E9E-C04B-ADCB-DA61B71B0E75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F5FED04E-E4B7-B247-AB4E-D025D680FB69}" type="parTrans" cxnId="{38DAB13E-15F4-2146-A32F-C20073A9A297}">
      <dgm:prSet/>
      <dgm:spPr/>
      <dgm:t>
        <a:bodyPr/>
        <a:lstStyle/>
        <a:p>
          <a:endParaRPr lang="en-US"/>
        </a:p>
      </dgm:t>
    </dgm:pt>
    <dgm:pt modelId="{6460ADC9-D786-B84A-9E0C-D7A49C00B7BB}" type="sibTrans" cxnId="{38DAB13E-15F4-2146-A32F-C20073A9A297}">
      <dgm:prSet/>
      <dgm:spPr/>
      <dgm:t>
        <a:bodyPr/>
        <a:lstStyle/>
        <a:p>
          <a:endParaRPr lang="en-US"/>
        </a:p>
      </dgm:t>
    </dgm:pt>
    <dgm:pt modelId="{DF66E459-FE96-984F-90A4-D460F4FB9953}">
      <dgm:prSet phldrT="[Text]"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B342EE5D-2C8D-824C-B10E-130FD7FB42B6}" type="parTrans" cxnId="{603ABC57-B42A-A944-B878-679D8E0F8DB9}">
      <dgm:prSet/>
      <dgm:spPr/>
      <dgm:t>
        <a:bodyPr/>
        <a:lstStyle/>
        <a:p>
          <a:endParaRPr lang="en-US"/>
        </a:p>
      </dgm:t>
    </dgm:pt>
    <dgm:pt modelId="{D3F49225-09B3-8445-9696-DC295309C4BB}" type="sibTrans" cxnId="{603ABC57-B42A-A944-B878-679D8E0F8DB9}">
      <dgm:prSet/>
      <dgm:spPr/>
      <dgm:t>
        <a:bodyPr/>
        <a:lstStyle/>
        <a:p>
          <a:endParaRPr lang="en-US"/>
        </a:p>
      </dgm:t>
    </dgm:pt>
    <dgm:pt modelId="{CD69B87B-E30C-8C4F-8204-5D7F26201C3E}" type="pres">
      <dgm:prSet presAssocID="{D02B6AA9-8601-BF4E-8535-ACBBCF48321B}" presName="Name0" presStyleCnt="0">
        <dgm:presLayoutVars>
          <dgm:dir/>
          <dgm:resizeHandles val="exact"/>
        </dgm:presLayoutVars>
      </dgm:prSet>
      <dgm:spPr/>
    </dgm:pt>
    <dgm:pt modelId="{724BEF31-9B16-314B-8DBE-3EA639306157}" type="pres">
      <dgm:prSet presAssocID="{1B166E1C-A3A2-0A43-86E9-45CF7F1F05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7E613-AC80-8A48-8859-BB9532581F52}" type="pres">
      <dgm:prSet presAssocID="{F29C0A8B-0339-2546-840C-D463CB56246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33F6ABC-A017-DD4E-804B-6B829793093F}" type="pres">
      <dgm:prSet presAssocID="{F29C0A8B-0339-2546-840C-D463CB56246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2D193ED-42C6-0B4E-B54B-85A12E130D66}" type="pres">
      <dgm:prSet presAssocID="{389015A5-15D1-2F41-9C81-B09E938EF9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5304-0B6F-4248-890B-387E76E82BC6}" type="pres">
      <dgm:prSet presAssocID="{6323F7EE-564C-3144-8F85-EFA4ED22E17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653CE93-3056-8240-B55D-81AF03783D2E}" type="pres">
      <dgm:prSet presAssocID="{6323F7EE-564C-3144-8F85-EFA4ED22E17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121ACC9-9920-DF4A-B5A5-81595712E46E}" type="pres">
      <dgm:prSet presAssocID="{E5E442A2-4E9E-C04B-ADCB-DA61B71B0E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685E5-0EA6-0744-9CC9-AD5ECC13A8E8}" type="pres">
      <dgm:prSet presAssocID="{6460ADC9-D786-B84A-9E0C-D7A49C00B7B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6F81CE7-E23A-384A-A1FA-03237ECEE635}" type="pres">
      <dgm:prSet presAssocID="{6460ADC9-D786-B84A-9E0C-D7A49C00B7B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B76736D-356D-E445-8730-40E64585FD0D}" type="pres">
      <dgm:prSet presAssocID="{DF66E459-FE96-984F-90A4-D460F4FB99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DAB13E-15F4-2146-A32F-C20073A9A297}" srcId="{D02B6AA9-8601-BF4E-8535-ACBBCF48321B}" destId="{E5E442A2-4E9E-C04B-ADCB-DA61B71B0E75}" srcOrd="2" destOrd="0" parTransId="{F5FED04E-E4B7-B247-AB4E-D025D680FB69}" sibTransId="{6460ADC9-D786-B84A-9E0C-D7A49C00B7BB}"/>
    <dgm:cxn modelId="{7C1894A6-97CD-C249-B617-F7C755D8242C}" type="presOf" srcId="{DF66E459-FE96-984F-90A4-D460F4FB9953}" destId="{DB76736D-356D-E445-8730-40E64585FD0D}" srcOrd="0" destOrd="0" presId="urn:microsoft.com/office/officeart/2005/8/layout/process1"/>
    <dgm:cxn modelId="{0A54E67C-0E30-3249-8B88-F55C6F511500}" type="presOf" srcId="{6460ADC9-D786-B84A-9E0C-D7A49C00B7BB}" destId="{F6F81CE7-E23A-384A-A1FA-03237ECEE635}" srcOrd="1" destOrd="0" presId="urn:microsoft.com/office/officeart/2005/8/layout/process1"/>
    <dgm:cxn modelId="{73E53955-C995-D84D-9051-BEDF91F5E197}" type="presOf" srcId="{389015A5-15D1-2F41-9C81-B09E938EF996}" destId="{82D193ED-42C6-0B4E-B54B-85A12E130D66}" srcOrd="0" destOrd="0" presId="urn:microsoft.com/office/officeart/2005/8/layout/process1"/>
    <dgm:cxn modelId="{E76A8772-171B-4E4C-BE2C-73ED47A550A5}" type="presOf" srcId="{F29C0A8B-0339-2546-840C-D463CB562468}" destId="{B5A7E613-AC80-8A48-8859-BB9532581F52}" srcOrd="0" destOrd="0" presId="urn:microsoft.com/office/officeart/2005/8/layout/process1"/>
    <dgm:cxn modelId="{1817C8D5-83EB-BF4E-AA72-880527EE482C}" type="presOf" srcId="{6460ADC9-D786-B84A-9E0C-D7A49C00B7BB}" destId="{15F685E5-0EA6-0744-9CC9-AD5ECC13A8E8}" srcOrd="0" destOrd="0" presId="urn:microsoft.com/office/officeart/2005/8/layout/process1"/>
    <dgm:cxn modelId="{5486A3DB-B87E-FC40-8D36-3B808D93A48A}" type="presOf" srcId="{D02B6AA9-8601-BF4E-8535-ACBBCF48321B}" destId="{CD69B87B-E30C-8C4F-8204-5D7F26201C3E}" srcOrd="0" destOrd="0" presId="urn:microsoft.com/office/officeart/2005/8/layout/process1"/>
    <dgm:cxn modelId="{0A14A75E-84A6-6A40-8E46-B9ABC80085CA}" srcId="{D02B6AA9-8601-BF4E-8535-ACBBCF48321B}" destId="{389015A5-15D1-2F41-9C81-B09E938EF996}" srcOrd="1" destOrd="0" parTransId="{6E503081-74F8-674E-A794-5E007DCD2C22}" sibTransId="{6323F7EE-564C-3144-8F85-EFA4ED22E175}"/>
    <dgm:cxn modelId="{80741D2D-2BBF-4142-B081-52EE1152538F}" type="presOf" srcId="{1B166E1C-A3A2-0A43-86E9-45CF7F1F0522}" destId="{724BEF31-9B16-314B-8DBE-3EA639306157}" srcOrd="0" destOrd="0" presId="urn:microsoft.com/office/officeart/2005/8/layout/process1"/>
    <dgm:cxn modelId="{95DE78BB-9EEE-3941-B39B-E4B2FA24D665}" srcId="{D02B6AA9-8601-BF4E-8535-ACBBCF48321B}" destId="{1B166E1C-A3A2-0A43-86E9-45CF7F1F0522}" srcOrd="0" destOrd="0" parTransId="{4FE30E1E-80AE-5142-A610-0B727CF29F31}" sibTransId="{F29C0A8B-0339-2546-840C-D463CB562468}"/>
    <dgm:cxn modelId="{603ABC57-B42A-A944-B878-679D8E0F8DB9}" srcId="{D02B6AA9-8601-BF4E-8535-ACBBCF48321B}" destId="{DF66E459-FE96-984F-90A4-D460F4FB9953}" srcOrd="3" destOrd="0" parTransId="{B342EE5D-2C8D-824C-B10E-130FD7FB42B6}" sibTransId="{D3F49225-09B3-8445-9696-DC295309C4BB}"/>
    <dgm:cxn modelId="{EC35A265-572E-2342-AA98-FA61A0E07400}" type="presOf" srcId="{6323F7EE-564C-3144-8F85-EFA4ED22E175}" destId="{ABB25304-0B6F-4248-890B-387E76E82BC6}" srcOrd="0" destOrd="0" presId="urn:microsoft.com/office/officeart/2005/8/layout/process1"/>
    <dgm:cxn modelId="{5960304E-BAE0-9B48-9A94-B6D7BC7A91C0}" type="presOf" srcId="{6323F7EE-564C-3144-8F85-EFA4ED22E175}" destId="{E653CE93-3056-8240-B55D-81AF03783D2E}" srcOrd="1" destOrd="0" presId="urn:microsoft.com/office/officeart/2005/8/layout/process1"/>
    <dgm:cxn modelId="{D210375B-9F07-C444-A265-7BEDD5536689}" type="presOf" srcId="{F29C0A8B-0339-2546-840C-D463CB562468}" destId="{333F6ABC-A017-DD4E-804B-6B829793093F}" srcOrd="1" destOrd="0" presId="urn:microsoft.com/office/officeart/2005/8/layout/process1"/>
    <dgm:cxn modelId="{39EEB800-91A2-0D4D-911E-57A6850FE0A2}" type="presOf" srcId="{E5E442A2-4E9E-C04B-ADCB-DA61B71B0E75}" destId="{4121ACC9-9920-DF4A-B5A5-81595712E46E}" srcOrd="0" destOrd="0" presId="urn:microsoft.com/office/officeart/2005/8/layout/process1"/>
    <dgm:cxn modelId="{D2DB8A26-D7C3-B041-AE32-32A266982A76}" type="presParOf" srcId="{CD69B87B-E30C-8C4F-8204-5D7F26201C3E}" destId="{724BEF31-9B16-314B-8DBE-3EA639306157}" srcOrd="0" destOrd="0" presId="urn:microsoft.com/office/officeart/2005/8/layout/process1"/>
    <dgm:cxn modelId="{D8D1FFC0-A0E1-3A4A-9817-29C4298088A2}" type="presParOf" srcId="{CD69B87B-E30C-8C4F-8204-5D7F26201C3E}" destId="{B5A7E613-AC80-8A48-8859-BB9532581F52}" srcOrd="1" destOrd="0" presId="urn:microsoft.com/office/officeart/2005/8/layout/process1"/>
    <dgm:cxn modelId="{3B974311-5A59-784D-BBF1-E161512A5CD9}" type="presParOf" srcId="{B5A7E613-AC80-8A48-8859-BB9532581F52}" destId="{333F6ABC-A017-DD4E-804B-6B829793093F}" srcOrd="0" destOrd="0" presId="urn:microsoft.com/office/officeart/2005/8/layout/process1"/>
    <dgm:cxn modelId="{099ADD42-894C-774D-85A1-2915F474E9E4}" type="presParOf" srcId="{CD69B87B-E30C-8C4F-8204-5D7F26201C3E}" destId="{82D193ED-42C6-0B4E-B54B-85A12E130D66}" srcOrd="2" destOrd="0" presId="urn:microsoft.com/office/officeart/2005/8/layout/process1"/>
    <dgm:cxn modelId="{B0699AB4-6E00-DA48-93BD-54FAF8FD11D8}" type="presParOf" srcId="{CD69B87B-E30C-8C4F-8204-5D7F26201C3E}" destId="{ABB25304-0B6F-4248-890B-387E76E82BC6}" srcOrd="3" destOrd="0" presId="urn:microsoft.com/office/officeart/2005/8/layout/process1"/>
    <dgm:cxn modelId="{B86D3417-20AC-B841-A7CE-333D4540636B}" type="presParOf" srcId="{ABB25304-0B6F-4248-890B-387E76E82BC6}" destId="{E653CE93-3056-8240-B55D-81AF03783D2E}" srcOrd="0" destOrd="0" presId="urn:microsoft.com/office/officeart/2005/8/layout/process1"/>
    <dgm:cxn modelId="{7CB3DCAD-7A43-3F47-BEF4-5C94BEFED6A9}" type="presParOf" srcId="{CD69B87B-E30C-8C4F-8204-5D7F26201C3E}" destId="{4121ACC9-9920-DF4A-B5A5-81595712E46E}" srcOrd="4" destOrd="0" presId="urn:microsoft.com/office/officeart/2005/8/layout/process1"/>
    <dgm:cxn modelId="{A4EEAD45-6563-E541-AE09-3D74A6EA355D}" type="presParOf" srcId="{CD69B87B-E30C-8C4F-8204-5D7F26201C3E}" destId="{15F685E5-0EA6-0744-9CC9-AD5ECC13A8E8}" srcOrd="5" destOrd="0" presId="urn:microsoft.com/office/officeart/2005/8/layout/process1"/>
    <dgm:cxn modelId="{1EAAADE3-018F-D245-B397-D6E42D03F704}" type="presParOf" srcId="{15F685E5-0EA6-0744-9CC9-AD5ECC13A8E8}" destId="{F6F81CE7-E23A-384A-A1FA-03237ECEE635}" srcOrd="0" destOrd="0" presId="urn:microsoft.com/office/officeart/2005/8/layout/process1"/>
    <dgm:cxn modelId="{0FF50821-7502-DB40-BFE4-B76909EDE9F2}" type="presParOf" srcId="{CD69B87B-E30C-8C4F-8204-5D7F26201C3E}" destId="{DB76736D-356D-E445-8730-40E64585FD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5F6C4-E98A-8447-B131-174C7F50220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5E0B0-D4F7-394A-9D3C-79B82FDC64EE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A8D4801F-C6C6-2F48-9702-366C26E5B3AC}" type="parTrans" cxnId="{732B1D6B-7151-F244-83C9-C435DC566321}">
      <dgm:prSet/>
      <dgm:spPr/>
      <dgm:t>
        <a:bodyPr/>
        <a:lstStyle/>
        <a:p>
          <a:endParaRPr lang="en-US"/>
        </a:p>
      </dgm:t>
    </dgm:pt>
    <dgm:pt modelId="{DA94974E-EAFD-BE41-A28B-CF65ABC7331A}" type="sibTrans" cxnId="{732B1D6B-7151-F244-83C9-C435DC566321}">
      <dgm:prSet/>
      <dgm:spPr/>
      <dgm:t>
        <a:bodyPr/>
        <a:lstStyle/>
        <a:p>
          <a:endParaRPr lang="en-US"/>
        </a:p>
      </dgm:t>
    </dgm:pt>
    <dgm:pt modelId="{0D8380BE-FF35-2242-9C7B-5AD810952B74}">
      <dgm:prSet phldrT="[Text]"/>
      <dgm:spPr/>
      <dgm:t>
        <a:bodyPr/>
        <a:lstStyle/>
        <a:p>
          <a:r>
            <a:rPr lang="en-US" dirty="0" smtClean="0"/>
            <a:t>mongos</a:t>
          </a:r>
          <a:endParaRPr lang="en-US" dirty="0"/>
        </a:p>
      </dgm:t>
    </dgm:pt>
    <dgm:pt modelId="{4809A289-0656-8345-A6F1-10EF4B3A96A1}" type="parTrans" cxnId="{AA072FD5-2739-3C4B-98BA-F7BA2B3EACAC}">
      <dgm:prSet/>
      <dgm:spPr/>
      <dgm:t>
        <a:bodyPr/>
        <a:lstStyle/>
        <a:p>
          <a:endParaRPr lang="en-US"/>
        </a:p>
      </dgm:t>
    </dgm:pt>
    <dgm:pt modelId="{8D2277D2-8C93-3445-AE5F-89B942D75B13}" type="sibTrans" cxnId="{AA072FD5-2739-3C4B-98BA-F7BA2B3EACAC}">
      <dgm:prSet/>
      <dgm:spPr/>
      <dgm:t>
        <a:bodyPr/>
        <a:lstStyle/>
        <a:p>
          <a:endParaRPr lang="en-US"/>
        </a:p>
      </dgm:t>
    </dgm:pt>
    <dgm:pt modelId="{897EFEA6-4DC7-B44C-8B49-66EA20C2E2BA}">
      <dgm:prSet phldrT="[Text]"/>
      <dgm:spPr/>
      <dgm:t>
        <a:bodyPr/>
        <a:lstStyle/>
        <a:p>
          <a:r>
            <a:rPr lang="en-US" dirty="0" smtClean="0"/>
            <a:t>Shard 1 (Primary)</a:t>
          </a:r>
          <a:br>
            <a:rPr lang="en-US" dirty="0" smtClean="0"/>
          </a:br>
          <a:r>
            <a:rPr lang="en-US" dirty="0" smtClean="0"/>
            <a:t>$match, $project, $group</a:t>
          </a:r>
          <a:endParaRPr lang="en-US" dirty="0"/>
        </a:p>
      </dgm:t>
    </dgm:pt>
    <dgm:pt modelId="{EEA2CAFE-EECA-EF4E-A8EF-081C0CA91BCA}" type="parTrans" cxnId="{D64A040B-010D-DA4C-8C16-913D064CC257}">
      <dgm:prSet/>
      <dgm:spPr/>
      <dgm:t>
        <a:bodyPr/>
        <a:lstStyle/>
        <a:p>
          <a:endParaRPr lang="en-US"/>
        </a:p>
      </dgm:t>
    </dgm:pt>
    <dgm:pt modelId="{30E905CB-A557-E84D-8D2F-EF59C111DB3C}" type="sibTrans" cxnId="{D64A040B-010D-DA4C-8C16-913D064CC257}">
      <dgm:prSet/>
      <dgm:spPr/>
      <dgm:t>
        <a:bodyPr/>
        <a:lstStyle/>
        <a:p>
          <a:endParaRPr lang="en-US"/>
        </a:p>
      </dgm:t>
    </dgm:pt>
    <dgm:pt modelId="{E6B7340C-ADD7-8749-9469-F9A249F12181}">
      <dgm:prSet phldrT="[Text]"/>
      <dgm:spPr/>
      <dgm:t>
        <a:bodyPr/>
        <a:lstStyle/>
        <a:p>
          <a:r>
            <a:rPr lang="en-US" dirty="0" smtClean="0"/>
            <a:t>Shard 2</a:t>
          </a:r>
          <a:br>
            <a:rPr lang="en-US" dirty="0" smtClean="0"/>
          </a:br>
          <a:r>
            <a:rPr lang="en-US" dirty="0" smtClean="0"/>
            <a:t>$match, $project, $group</a:t>
          </a:r>
          <a:endParaRPr lang="en-US" dirty="0"/>
        </a:p>
      </dgm:t>
    </dgm:pt>
    <dgm:pt modelId="{BE854595-52ED-2740-BEC6-2DCFF3AF192F}" type="parTrans" cxnId="{811B203A-3877-EC4D-A7F1-78120A6A9135}">
      <dgm:prSet/>
      <dgm:spPr/>
      <dgm:t>
        <a:bodyPr/>
        <a:lstStyle/>
        <a:p>
          <a:endParaRPr lang="en-US"/>
        </a:p>
      </dgm:t>
    </dgm:pt>
    <dgm:pt modelId="{A01B891F-F1E1-3743-9595-A5F0F48713AE}" type="sibTrans" cxnId="{811B203A-3877-EC4D-A7F1-78120A6A9135}">
      <dgm:prSet/>
      <dgm:spPr/>
      <dgm:t>
        <a:bodyPr/>
        <a:lstStyle/>
        <a:p>
          <a:endParaRPr lang="en-US"/>
        </a:p>
      </dgm:t>
    </dgm:pt>
    <dgm:pt modelId="{D1A0A017-39A6-1045-82F3-D4C9EC061F66}">
      <dgm:prSet phldrT="[Text]"/>
      <dgm:spPr/>
      <dgm:t>
        <a:bodyPr/>
        <a:lstStyle/>
        <a:p>
          <a:r>
            <a:rPr lang="en-US" dirty="0" smtClean="0"/>
            <a:t>Shard 3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excluded</a:t>
          </a:r>
          <a:endParaRPr lang="en-US" dirty="0"/>
        </a:p>
      </dgm:t>
    </dgm:pt>
    <dgm:pt modelId="{F62A36BF-9ED2-CE4A-8A86-59D0B445DC14}" type="parTrans" cxnId="{8773B5C6-D67C-AE49-95F6-720A2D8B806C}">
      <dgm:prSet/>
      <dgm:spPr/>
      <dgm:t>
        <a:bodyPr/>
        <a:lstStyle/>
        <a:p>
          <a:endParaRPr lang="en-US"/>
        </a:p>
      </dgm:t>
    </dgm:pt>
    <dgm:pt modelId="{4162CB3C-52CB-1C45-B307-68CDD3F85883}" type="sibTrans" cxnId="{8773B5C6-D67C-AE49-95F6-720A2D8B806C}">
      <dgm:prSet/>
      <dgm:spPr/>
      <dgm:t>
        <a:bodyPr/>
        <a:lstStyle/>
        <a:p>
          <a:endParaRPr lang="en-US"/>
        </a:p>
      </dgm:t>
    </dgm:pt>
    <dgm:pt modelId="{75B7B7E0-0C68-914C-B8F4-E3359813E556}">
      <dgm:prSet phldrT="[Text]"/>
      <dgm:spPr/>
      <dgm:t>
        <a:bodyPr/>
        <a:lstStyle/>
        <a:p>
          <a:r>
            <a:rPr lang="en-US" dirty="0" smtClean="0"/>
            <a:t>Shard 4</a:t>
          </a:r>
          <a:br>
            <a:rPr lang="en-US" dirty="0" smtClean="0"/>
          </a:br>
          <a:r>
            <a:rPr lang="en-US" dirty="0" smtClean="0"/>
            <a:t>$match, $project, $group</a:t>
          </a:r>
          <a:endParaRPr lang="en-US" dirty="0"/>
        </a:p>
      </dgm:t>
    </dgm:pt>
    <dgm:pt modelId="{FD221CA9-DAF4-8D44-B8A4-889642C87F72}" type="parTrans" cxnId="{DE78C3BD-43CA-F544-96BE-6AD54D46EB98}">
      <dgm:prSet/>
      <dgm:spPr/>
      <dgm:t>
        <a:bodyPr/>
        <a:lstStyle/>
        <a:p>
          <a:endParaRPr lang="en-US"/>
        </a:p>
      </dgm:t>
    </dgm:pt>
    <dgm:pt modelId="{19D52266-0DDB-D443-9AA9-AE61E4549731}" type="sibTrans" cxnId="{DE78C3BD-43CA-F544-96BE-6AD54D46EB98}">
      <dgm:prSet/>
      <dgm:spPr/>
      <dgm:t>
        <a:bodyPr/>
        <a:lstStyle/>
        <a:p>
          <a:endParaRPr lang="en-US"/>
        </a:p>
      </dgm:t>
    </dgm:pt>
    <dgm:pt modelId="{8CF3A3B3-1C26-9A41-90A8-B3CFDEA93C5A}" type="pres">
      <dgm:prSet presAssocID="{D9A5F6C4-E98A-8447-B131-174C7F5022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E64BE4-17A2-DB4B-9ED9-F548A0CCF624}" type="pres">
      <dgm:prSet presAssocID="{0FF5E0B0-D4F7-394A-9D3C-79B82FDC64EE}" presName="hierRoot1" presStyleCnt="0"/>
      <dgm:spPr/>
    </dgm:pt>
    <dgm:pt modelId="{A9BCA42C-9E35-8E4D-B822-08A745BDCA2F}" type="pres">
      <dgm:prSet presAssocID="{0FF5E0B0-D4F7-394A-9D3C-79B82FDC64EE}" presName="composite" presStyleCnt="0"/>
      <dgm:spPr/>
    </dgm:pt>
    <dgm:pt modelId="{FB442D28-93E2-684B-B428-177D86AD8F5B}" type="pres">
      <dgm:prSet presAssocID="{0FF5E0B0-D4F7-394A-9D3C-79B82FDC64EE}" presName="background" presStyleLbl="node0" presStyleIdx="0" presStyleCnt="1"/>
      <dgm:spPr/>
    </dgm:pt>
    <dgm:pt modelId="{950DE75F-FA80-3741-AC43-1FE8604D5FCB}" type="pres">
      <dgm:prSet presAssocID="{0FF5E0B0-D4F7-394A-9D3C-79B82FDC64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B3C98-A066-7740-A085-BECB09CFC5E5}" type="pres">
      <dgm:prSet presAssocID="{0FF5E0B0-D4F7-394A-9D3C-79B82FDC64EE}" presName="hierChild2" presStyleCnt="0"/>
      <dgm:spPr/>
    </dgm:pt>
    <dgm:pt modelId="{3EB3C91C-CB78-F747-97A7-63E4CAF6D38A}" type="pres">
      <dgm:prSet presAssocID="{4809A289-0656-8345-A6F1-10EF4B3A96A1}" presName="Name10" presStyleLbl="parChTrans1D2" presStyleIdx="0" presStyleCnt="1"/>
      <dgm:spPr/>
      <dgm:t>
        <a:bodyPr/>
        <a:lstStyle/>
        <a:p>
          <a:endParaRPr lang="en-US"/>
        </a:p>
      </dgm:t>
    </dgm:pt>
    <dgm:pt modelId="{CCABAE57-BA5B-8347-B29B-2A2C68D706EA}" type="pres">
      <dgm:prSet presAssocID="{0D8380BE-FF35-2242-9C7B-5AD810952B74}" presName="hierRoot2" presStyleCnt="0"/>
      <dgm:spPr/>
    </dgm:pt>
    <dgm:pt modelId="{3BD7C921-BB1C-CB41-9B2D-02DB71CB4554}" type="pres">
      <dgm:prSet presAssocID="{0D8380BE-FF35-2242-9C7B-5AD810952B74}" presName="composite2" presStyleCnt="0"/>
      <dgm:spPr/>
    </dgm:pt>
    <dgm:pt modelId="{797F0F4E-0703-5046-8B8E-F362A06C7E52}" type="pres">
      <dgm:prSet presAssocID="{0D8380BE-FF35-2242-9C7B-5AD810952B74}" presName="background2" presStyleLbl="node2" presStyleIdx="0" presStyleCnt="1"/>
      <dgm:spPr/>
    </dgm:pt>
    <dgm:pt modelId="{F1C112CC-BB7D-A742-9631-FA9B84DB641F}" type="pres">
      <dgm:prSet presAssocID="{0D8380BE-FF35-2242-9C7B-5AD810952B74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B35F1A-D5A8-9B4E-AF8E-FC4CA488F8A7}" type="pres">
      <dgm:prSet presAssocID="{0D8380BE-FF35-2242-9C7B-5AD810952B74}" presName="hierChild3" presStyleCnt="0"/>
      <dgm:spPr/>
    </dgm:pt>
    <dgm:pt modelId="{C55B6DE3-5841-9840-B2D8-DF3582E0CCCC}" type="pres">
      <dgm:prSet presAssocID="{EEA2CAFE-EECA-EF4E-A8EF-081C0CA91BCA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01B74FE-8C50-CB43-A8F0-B51E465E16A7}" type="pres">
      <dgm:prSet presAssocID="{897EFEA6-4DC7-B44C-8B49-66EA20C2E2BA}" presName="hierRoot3" presStyleCnt="0"/>
      <dgm:spPr/>
    </dgm:pt>
    <dgm:pt modelId="{FD0F4219-5BB0-2341-9614-45490C44A78C}" type="pres">
      <dgm:prSet presAssocID="{897EFEA6-4DC7-B44C-8B49-66EA20C2E2BA}" presName="composite3" presStyleCnt="0"/>
      <dgm:spPr/>
    </dgm:pt>
    <dgm:pt modelId="{36F12048-B498-FD4A-A0D7-3DDE68D3BEED}" type="pres">
      <dgm:prSet presAssocID="{897EFEA6-4DC7-B44C-8B49-66EA20C2E2BA}" presName="background3" presStyleLbl="node3" presStyleIdx="0" presStyleCnt="1"/>
      <dgm:spPr/>
    </dgm:pt>
    <dgm:pt modelId="{C1A8AC69-36D7-2043-9B51-D9A3808C8CFC}" type="pres">
      <dgm:prSet presAssocID="{897EFEA6-4DC7-B44C-8B49-66EA20C2E2BA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A237E2-176C-8341-B977-713C0BF439E8}" type="pres">
      <dgm:prSet presAssocID="{897EFEA6-4DC7-B44C-8B49-66EA20C2E2BA}" presName="hierChild4" presStyleCnt="0"/>
      <dgm:spPr/>
    </dgm:pt>
    <dgm:pt modelId="{E5CDD07A-E4A8-D64C-BDE4-87C1B2D6306A}" type="pres">
      <dgm:prSet presAssocID="{BE854595-52ED-2740-BEC6-2DCFF3AF192F}" presName="Name23" presStyleLbl="parChTrans1D4" presStyleIdx="0" presStyleCnt="3"/>
      <dgm:spPr/>
      <dgm:t>
        <a:bodyPr/>
        <a:lstStyle/>
        <a:p>
          <a:endParaRPr lang="en-US"/>
        </a:p>
      </dgm:t>
    </dgm:pt>
    <dgm:pt modelId="{BDA245C2-14B2-8B49-B385-EA8602F045E1}" type="pres">
      <dgm:prSet presAssocID="{E6B7340C-ADD7-8749-9469-F9A249F12181}" presName="hierRoot4" presStyleCnt="0"/>
      <dgm:spPr/>
    </dgm:pt>
    <dgm:pt modelId="{082FD6B8-1379-4A45-9B87-67A5157BE8DE}" type="pres">
      <dgm:prSet presAssocID="{E6B7340C-ADD7-8749-9469-F9A249F12181}" presName="composite4" presStyleCnt="0"/>
      <dgm:spPr/>
    </dgm:pt>
    <dgm:pt modelId="{3645DD01-0FCA-9148-9249-A8BB1E55C6CC}" type="pres">
      <dgm:prSet presAssocID="{E6B7340C-ADD7-8749-9469-F9A249F12181}" presName="background4" presStyleLbl="node4" presStyleIdx="0" presStyleCnt="3"/>
      <dgm:spPr/>
    </dgm:pt>
    <dgm:pt modelId="{9F070E26-EF86-244D-A96C-8D0958EF1862}" type="pres">
      <dgm:prSet presAssocID="{E6B7340C-ADD7-8749-9469-F9A249F12181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0E954-8371-D04B-BBCA-C2B739D99B7E}" type="pres">
      <dgm:prSet presAssocID="{E6B7340C-ADD7-8749-9469-F9A249F12181}" presName="hierChild5" presStyleCnt="0"/>
      <dgm:spPr/>
    </dgm:pt>
    <dgm:pt modelId="{40B16506-BD18-DC4C-9382-6A53758378F6}" type="pres">
      <dgm:prSet presAssocID="{F62A36BF-9ED2-CE4A-8A86-59D0B445DC14}" presName="Name23" presStyleLbl="parChTrans1D4" presStyleIdx="1" presStyleCnt="3"/>
      <dgm:spPr/>
      <dgm:t>
        <a:bodyPr/>
        <a:lstStyle/>
        <a:p>
          <a:endParaRPr lang="en-US"/>
        </a:p>
      </dgm:t>
    </dgm:pt>
    <dgm:pt modelId="{E3DD7929-3513-CD46-86E1-693E672AE5B5}" type="pres">
      <dgm:prSet presAssocID="{D1A0A017-39A6-1045-82F3-D4C9EC061F66}" presName="hierRoot4" presStyleCnt="0"/>
      <dgm:spPr/>
    </dgm:pt>
    <dgm:pt modelId="{DDB0EE4A-679D-AF45-AB72-092051909692}" type="pres">
      <dgm:prSet presAssocID="{D1A0A017-39A6-1045-82F3-D4C9EC061F66}" presName="composite4" presStyleCnt="0"/>
      <dgm:spPr/>
    </dgm:pt>
    <dgm:pt modelId="{C3ED56AF-C021-DB42-8012-580C69BDFFDA}" type="pres">
      <dgm:prSet presAssocID="{D1A0A017-39A6-1045-82F3-D4C9EC061F66}" presName="background4" presStyleLbl="node4" presStyleIdx="1" presStyleCnt="3"/>
      <dgm:spPr/>
    </dgm:pt>
    <dgm:pt modelId="{73FCB6E3-F431-394D-B25C-E97140C51004}" type="pres">
      <dgm:prSet presAssocID="{D1A0A017-39A6-1045-82F3-D4C9EC061F66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C1387-35F9-5341-9B5A-BC50DE0F6A91}" type="pres">
      <dgm:prSet presAssocID="{D1A0A017-39A6-1045-82F3-D4C9EC061F66}" presName="hierChild5" presStyleCnt="0"/>
      <dgm:spPr/>
    </dgm:pt>
    <dgm:pt modelId="{17935D45-66FC-394D-9597-1EF1666D772B}" type="pres">
      <dgm:prSet presAssocID="{FD221CA9-DAF4-8D44-B8A4-889642C87F72}" presName="Name23" presStyleLbl="parChTrans1D4" presStyleIdx="2" presStyleCnt="3"/>
      <dgm:spPr/>
      <dgm:t>
        <a:bodyPr/>
        <a:lstStyle/>
        <a:p>
          <a:endParaRPr lang="en-US"/>
        </a:p>
      </dgm:t>
    </dgm:pt>
    <dgm:pt modelId="{D7B1CD34-2E81-6647-8ED4-044EED1B4D30}" type="pres">
      <dgm:prSet presAssocID="{75B7B7E0-0C68-914C-B8F4-E3359813E556}" presName="hierRoot4" presStyleCnt="0"/>
      <dgm:spPr/>
    </dgm:pt>
    <dgm:pt modelId="{8EFD9CC4-8DD7-A142-8963-D2954B5909A6}" type="pres">
      <dgm:prSet presAssocID="{75B7B7E0-0C68-914C-B8F4-E3359813E556}" presName="composite4" presStyleCnt="0"/>
      <dgm:spPr/>
    </dgm:pt>
    <dgm:pt modelId="{7635F712-5BA1-AF4C-8664-A1E74E6F396D}" type="pres">
      <dgm:prSet presAssocID="{75B7B7E0-0C68-914C-B8F4-E3359813E556}" presName="background4" presStyleLbl="node4" presStyleIdx="2" presStyleCnt="3"/>
      <dgm:spPr/>
    </dgm:pt>
    <dgm:pt modelId="{68653533-EFAC-2B47-A53B-F74B20FD6F20}" type="pres">
      <dgm:prSet presAssocID="{75B7B7E0-0C68-914C-B8F4-E3359813E556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87CA18-6727-344F-B3FE-DB3659D3C676}" type="pres">
      <dgm:prSet presAssocID="{75B7B7E0-0C68-914C-B8F4-E3359813E556}" presName="hierChild5" presStyleCnt="0"/>
      <dgm:spPr/>
    </dgm:pt>
  </dgm:ptLst>
  <dgm:cxnLst>
    <dgm:cxn modelId="{ECCF2016-65DF-7F4F-8711-6B5D7159C750}" type="presOf" srcId="{897EFEA6-4DC7-B44C-8B49-66EA20C2E2BA}" destId="{C1A8AC69-36D7-2043-9B51-D9A3808C8CFC}" srcOrd="0" destOrd="0" presId="urn:microsoft.com/office/officeart/2005/8/layout/hierarchy1"/>
    <dgm:cxn modelId="{8A36B970-A872-5B44-92A2-E98F95968C55}" type="presOf" srcId="{FD221CA9-DAF4-8D44-B8A4-889642C87F72}" destId="{17935D45-66FC-394D-9597-1EF1666D772B}" srcOrd="0" destOrd="0" presId="urn:microsoft.com/office/officeart/2005/8/layout/hierarchy1"/>
    <dgm:cxn modelId="{18BECB71-AB8F-ED4D-A7D3-3C4DBE1404E3}" type="presOf" srcId="{EEA2CAFE-EECA-EF4E-A8EF-081C0CA91BCA}" destId="{C55B6DE3-5841-9840-B2D8-DF3582E0CCCC}" srcOrd="0" destOrd="0" presId="urn:microsoft.com/office/officeart/2005/8/layout/hierarchy1"/>
    <dgm:cxn modelId="{BA04BEB1-B3D0-E548-9F02-6FF5A8360C64}" type="presOf" srcId="{0D8380BE-FF35-2242-9C7B-5AD810952B74}" destId="{F1C112CC-BB7D-A742-9631-FA9B84DB641F}" srcOrd="0" destOrd="0" presId="urn:microsoft.com/office/officeart/2005/8/layout/hierarchy1"/>
    <dgm:cxn modelId="{DE78C3BD-43CA-F544-96BE-6AD54D46EB98}" srcId="{897EFEA6-4DC7-B44C-8B49-66EA20C2E2BA}" destId="{75B7B7E0-0C68-914C-B8F4-E3359813E556}" srcOrd="2" destOrd="0" parTransId="{FD221CA9-DAF4-8D44-B8A4-889642C87F72}" sibTransId="{19D52266-0DDB-D443-9AA9-AE61E4549731}"/>
    <dgm:cxn modelId="{3C038878-67F2-F04E-9A5E-C2F7BC718C87}" type="presOf" srcId="{F62A36BF-9ED2-CE4A-8A86-59D0B445DC14}" destId="{40B16506-BD18-DC4C-9382-6A53758378F6}" srcOrd="0" destOrd="0" presId="urn:microsoft.com/office/officeart/2005/8/layout/hierarchy1"/>
    <dgm:cxn modelId="{D64A040B-010D-DA4C-8C16-913D064CC257}" srcId="{0D8380BE-FF35-2242-9C7B-5AD810952B74}" destId="{897EFEA6-4DC7-B44C-8B49-66EA20C2E2BA}" srcOrd="0" destOrd="0" parTransId="{EEA2CAFE-EECA-EF4E-A8EF-081C0CA91BCA}" sibTransId="{30E905CB-A557-E84D-8D2F-EF59C111DB3C}"/>
    <dgm:cxn modelId="{DF9D8DCA-3669-7642-8FF4-9B0846FE9ABD}" type="presOf" srcId="{BE854595-52ED-2740-BEC6-2DCFF3AF192F}" destId="{E5CDD07A-E4A8-D64C-BDE4-87C1B2D6306A}" srcOrd="0" destOrd="0" presId="urn:microsoft.com/office/officeart/2005/8/layout/hierarchy1"/>
    <dgm:cxn modelId="{732B1D6B-7151-F244-83C9-C435DC566321}" srcId="{D9A5F6C4-E98A-8447-B131-174C7F502202}" destId="{0FF5E0B0-D4F7-394A-9D3C-79B82FDC64EE}" srcOrd="0" destOrd="0" parTransId="{A8D4801F-C6C6-2F48-9702-366C26E5B3AC}" sibTransId="{DA94974E-EAFD-BE41-A28B-CF65ABC7331A}"/>
    <dgm:cxn modelId="{7EDE9123-C52A-4348-BC2C-8C9F26BC627A}" type="presOf" srcId="{D1A0A017-39A6-1045-82F3-D4C9EC061F66}" destId="{73FCB6E3-F431-394D-B25C-E97140C51004}" srcOrd="0" destOrd="0" presId="urn:microsoft.com/office/officeart/2005/8/layout/hierarchy1"/>
    <dgm:cxn modelId="{1D0B536E-226C-AE43-9B80-6A9839AC62EF}" type="presOf" srcId="{4809A289-0656-8345-A6F1-10EF4B3A96A1}" destId="{3EB3C91C-CB78-F747-97A7-63E4CAF6D38A}" srcOrd="0" destOrd="0" presId="urn:microsoft.com/office/officeart/2005/8/layout/hierarchy1"/>
    <dgm:cxn modelId="{8BCA4D2B-9B7C-C04D-83B7-BEB4ADA699B3}" type="presOf" srcId="{0FF5E0B0-D4F7-394A-9D3C-79B82FDC64EE}" destId="{950DE75F-FA80-3741-AC43-1FE8604D5FCB}" srcOrd="0" destOrd="0" presId="urn:microsoft.com/office/officeart/2005/8/layout/hierarchy1"/>
    <dgm:cxn modelId="{8773B5C6-D67C-AE49-95F6-720A2D8B806C}" srcId="{897EFEA6-4DC7-B44C-8B49-66EA20C2E2BA}" destId="{D1A0A017-39A6-1045-82F3-D4C9EC061F66}" srcOrd="1" destOrd="0" parTransId="{F62A36BF-9ED2-CE4A-8A86-59D0B445DC14}" sibTransId="{4162CB3C-52CB-1C45-B307-68CDD3F85883}"/>
    <dgm:cxn modelId="{5B082F4A-958E-7940-80DC-19FE89FE794F}" type="presOf" srcId="{E6B7340C-ADD7-8749-9469-F9A249F12181}" destId="{9F070E26-EF86-244D-A96C-8D0958EF1862}" srcOrd="0" destOrd="0" presId="urn:microsoft.com/office/officeart/2005/8/layout/hierarchy1"/>
    <dgm:cxn modelId="{4868FAA9-AC28-9A43-8B09-BAE13CB1DEFD}" type="presOf" srcId="{75B7B7E0-0C68-914C-B8F4-E3359813E556}" destId="{68653533-EFAC-2B47-A53B-F74B20FD6F20}" srcOrd="0" destOrd="0" presId="urn:microsoft.com/office/officeart/2005/8/layout/hierarchy1"/>
    <dgm:cxn modelId="{AA072FD5-2739-3C4B-98BA-F7BA2B3EACAC}" srcId="{0FF5E0B0-D4F7-394A-9D3C-79B82FDC64EE}" destId="{0D8380BE-FF35-2242-9C7B-5AD810952B74}" srcOrd="0" destOrd="0" parTransId="{4809A289-0656-8345-A6F1-10EF4B3A96A1}" sibTransId="{8D2277D2-8C93-3445-AE5F-89B942D75B13}"/>
    <dgm:cxn modelId="{A6E5C52A-1A41-E64D-9789-F8F5DB2EAFC9}" type="presOf" srcId="{D9A5F6C4-E98A-8447-B131-174C7F502202}" destId="{8CF3A3B3-1C26-9A41-90A8-B3CFDEA93C5A}" srcOrd="0" destOrd="0" presId="urn:microsoft.com/office/officeart/2005/8/layout/hierarchy1"/>
    <dgm:cxn modelId="{811B203A-3877-EC4D-A7F1-78120A6A9135}" srcId="{897EFEA6-4DC7-B44C-8B49-66EA20C2E2BA}" destId="{E6B7340C-ADD7-8749-9469-F9A249F12181}" srcOrd="0" destOrd="0" parTransId="{BE854595-52ED-2740-BEC6-2DCFF3AF192F}" sibTransId="{A01B891F-F1E1-3743-9595-A5F0F48713AE}"/>
    <dgm:cxn modelId="{6225915D-3CAB-3942-8D7D-E42E122CB739}" type="presParOf" srcId="{8CF3A3B3-1C26-9A41-90A8-B3CFDEA93C5A}" destId="{FBE64BE4-17A2-DB4B-9ED9-F548A0CCF624}" srcOrd="0" destOrd="0" presId="urn:microsoft.com/office/officeart/2005/8/layout/hierarchy1"/>
    <dgm:cxn modelId="{9B47354A-9F49-8144-996D-AF7922722BFC}" type="presParOf" srcId="{FBE64BE4-17A2-DB4B-9ED9-F548A0CCF624}" destId="{A9BCA42C-9E35-8E4D-B822-08A745BDCA2F}" srcOrd="0" destOrd="0" presId="urn:microsoft.com/office/officeart/2005/8/layout/hierarchy1"/>
    <dgm:cxn modelId="{F1E267CA-3845-854B-B4E9-B41CB21DBE9B}" type="presParOf" srcId="{A9BCA42C-9E35-8E4D-B822-08A745BDCA2F}" destId="{FB442D28-93E2-684B-B428-177D86AD8F5B}" srcOrd="0" destOrd="0" presId="urn:microsoft.com/office/officeart/2005/8/layout/hierarchy1"/>
    <dgm:cxn modelId="{665246F0-54EC-F44F-BE3E-02B9AAD59045}" type="presParOf" srcId="{A9BCA42C-9E35-8E4D-B822-08A745BDCA2F}" destId="{950DE75F-FA80-3741-AC43-1FE8604D5FCB}" srcOrd="1" destOrd="0" presId="urn:microsoft.com/office/officeart/2005/8/layout/hierarchy1"/>
    <dgm:cxn modelId="{71C11A45-5784-4B40-BF9E-36A6A4703157}" type="presParOf" srcId="{FBE64BE4-17A2-DB4B-9ED9-F548A0CCF624}" destId="{446B3C98-A066-7740-A085-BECB09CFC5E5}" srcOrd="1" destOrd="0" presId="urn:microsoft.com/office/officeart/2005/8/layout/hierarchy1"/>
    <dgm:cxn modelId="{0704D927-ADD2-9944-97C8-4D0DDE3D0BF4}" type="presParOf" srcId="{446B3C98-A066-7740-A085-BECB09CFC5E5}" destId="{3EB3C91C-CB78-F747-97A7-63E4CAF6D38A}" srcOrd="0" destOrd="0" presId="urn:microsoft.com/office/officeart/2005/8/layout/hierarchy1"/>
    <dgm:cxn modelId="{53D86876-33AF-DE4C-B505-4D1618166E32}" type="presParOf" srcId="{446B3C98-A066-7740-A085-BECB09CFC5E5}" destId="{CCABAE57-BA5B-8347-B29B-2A2C68D706EA}" srcOrd="1" destOrd="0" presId="urn:microsoft.com/office/officeart/2005/8/layout/hierarchy1"/>
    <dgm:cxn modelId="{2B8FF731-917C-EC4C-91EB-65214DEB16A4}" type="presParOf" srcId="{CCABAE57-BA5B-8347-B29B-2A2C68D706EA}" destId="{3BD7C921-BB1C-CB41-9B2D-02DB71CB4554}" srcOrd="0" destOrd="0" presId="urn:microsoft.com/office/officeart/2005/8/layout/hierarchy1"/>
    <dgm:cxn modelId="{93D908AD-593D-B646-B4E4-3C43DB89AA53}" type="presParOf" srcId="{3BD7C921-BB1C-CB41-9B2D-02DB71CB4554}" destId="{797F0F4E-0703-5046-8B8E-F362A06C7E52}" srcOrd="0" destOrd="0" presId="urn:microsoft.com/office/officeart/2005/8/layout/hierarchy1"/>
    <dgm:cxn modelId="{140E3D73-8334-9540-8489-B40924A713A4}" type="presParOf" srcId="{3BD7C921-BB1C-CB41-9B2D-02DB71CB4554}" destId="{F1C112CC-BB7D-A742-9631-FA9B84DB641F}" srcOrd="1" destOrd="0" presId="urn:microsoft.com/office/officeart/2005/8/layout/hierarchy1"/>
    <dgm:cxn modelId="{61416A49-E450-D848-A687-51DA403470E6}" type="presParOf" srcId="{CCABAE57-BA5B-8347-B29B-2A2C68D706EA}" destId="{DAB35F1A-D5A8-9B4E-AF8E-FC4CA488F8A7}" srcOrd="1" destOrd="0" presId="urn:microsoft.com/office/officeart/2005/8/layout/hierarchy1"/>
    <dgm:cxn modelId="{B27DD968-96CE-0046-8D9D-753D9AB0F027}" type="presParOf" srcId="{DAB35F1A-D5A8-9B4E-AF8E-FC4CA488F8A7}" destId="{C55B6DE3-5841-9840-B2D8-DF3582E0CCCC}" srcOrd="0" destOrd="0" presId="urn:microsoft.com/office/officeart/2005/8/layout/hierarchy1"/>
    <dgm:cxn modelId="{1F01DD73-E088-0D45-BE71-3D2001C358B4}" type="presParOf" srcId="{DAB35F1A-D5A8-9B4E-AF8E-FC4CA488F8A7}" destId="{801B74FE-8C50-CB43-A8F0-B51E465E16A7}" srcOrd="1" destOrd="0" presId="urn:microsoft.com/office/officeart/2005/8/layout/hierarchy1"/>
    <dgm:cxn modelId="{9BD0978F-EBAA-1045-8DC7-3E6CE7BBA470}" type="presParOf" srcId="{801B74FE-8C50-CB43-A8F0-B51E465E16A7}" destId="{FD0F4219-5BB0-2341-9614-45490C44A78C}" srcOrd="0" destOrd="0" presId="urn:microsoft.com/office/officeart/2005/8/layout/hierarchy1"/>
    <dgm:cxn modelId="{E43E3752-A639-AD4D-AE23-B77E86D7B1E8}" type="presParOf" srcId="{FD0F4219-5BB0-2341-9614-45490C44A78C}" destId="{36F12048-B498-FD4A-A0D7-3DDE68D3BEED}" srcOrd="0" destOrd="0" presId="urn:microsoft.com/office/officeart/2005/8/layout/hierarchy1"/>
    <dgm:cxn modelId="{F2300A50-A786-DE49-AECE-8AA9140875D4}" type="presParOf" srcId="{FD0F4219-5BB0-2341-9614-45490C44A78C}" destId="{C1A8AC69-36D7-2043-9B51-D9A3808C8CFC}" srcOrd="1" destOrd="0" presId="urn:microsoft.com/office/officeart/2005/8/layout/hierarchy1"/>
    <dgm:cxn modelId="{AD45355C-3339-C148-9E7F-4F39F34CD703}" type="presParOf" srcId="{801B74FE-8C50-CB43-A8F0-B51E465E16A7}" destId="{75A237E2-176C-8341-B977-713C0BF439E8}" srcOrd="1" destOrd="0" presId="urn:microsoft.com/office/officeart/2005/8/layout/hierarchy1"/>
    <dgm:cxn modelId="{840B1884-1F50-2042-A010-FBEBA1403615}" type="presParOf" srcId="{75A237E2-176C-8341-B977-713C0BF439E8}" destId="{E5CDD07A-E4A8-D64C-BDE4-87C1B2D6306A}" srcOrd="0" destOrd="0" presId="urn:microsoft.com/office/officeart/2005/8/layout/hierarchy1"/>
    <dgm:cxn modelId="{7A3978FF-1087-A54E-9103-95EA66382FC4}" type="presParOf" srcId="{75A237E2-176C-8341-B977-713C0BF439E8}" destId="{BDA245C2-14B2-8B49-B385-EA8602F045E1}" srcOrd="1" destOrd="0" presId="urn:microsoft.com/office/officeart/2005/8/layout/hierarchy1"/>
    <dgm:cxn modelId="{D1978E10-B0D0-6B4D-8C6B-09C7F42A0DB4}" type="presParOf" srcId="{BDA245C2-14B2-8B49-B385-EA8602F045E1}" destId="{082FD6B8-1379-4A45-9B87-67A5157BE8DE}" srcOrd="0" destOrd="0" presId="urn:microsoft.com/office/officeart/2005/8/layout/hierarchy1"/>
    <dgm:cxn modelId="{491E49DD-5975-6B41-B011-7CF84F40B97E}" type="presParOf" srcId="{082FD6B8-1379-4A45-9B87-67A5157BE8DE}" destId="{3645DD01-0FCA-9148-9249-A8BB1E55C6CC}" srcOrd="0" destOrd="0" presId="urn:microsoft.com/office/officeart/2005/8/layout/hierarchy1"/>
    <dgm:cxn modelId="{76197BB0-7544-1E49-BC89-07389DD80E35}" type="presParOf" srcId="{082FD6B8-1379-4A45-9B87-67A5157BE8DE}" destId="{9F070E26-EF86-244D-A96C-8D0958EF1862}" srcOrd="1" destOrd="0" presId="urn:microsoft.com/office/officeart/2005/8/layout/hierarchy1"/>
    <dgm:cxn modelId="{8B7C062B-ECC4-ED4B-9951-D20EC1D5C1A1}" type="presParOf" srcId="{BDA245C2-14B2-8B49-B385-EA8602F045E1}" destId="{FCB0E954-8371-D04B-BBCA-C2B739D99B7E}" srcOrd="1" destOrd="0" presId="urn:microsoft.com/office/officeart/2005/8/layout/hierarchy1"/>
    <dgm:cxn modelId="{B621FDB6-02DD-8643-969C-2EFEC554759E}" type="presParOf" srcId="{75A237E2-176C-8341-B977-713C0BF439E8}" destId="{40B16506-BD18-DC4C-9382-6A53758378F6}" srcOrd="2" destOrd="0" presId="urn:microsoft.com/office/officeart/2005/8/layout/hierarchy1"/>
    <dgm:cxn modelId="{617EB529-3AE4-034B-BEBB-ED1EB978EC20}" type="presParOf" srcId="{75A237E2-176C-8341-B977-713C0BF439E8}" destId="{E3DD7929-3513-CD46-86E1-693E672AE5B5}" srcOrd="3" destOrd="0" presId="urn:microsoft.com/office/officeart/2005/8/layout/hierarchy1"/>
    <dgm:cxn modelId="{CE9CF45D-3A5C-DA4E-8544-E38B2BD761AF}" type="presParOf" srcId="{E3DD7929-3513-CD46-86E1-693E672AE5B5}" destId="{DDB0EE4A-679D-AF45-AB72-092051909692}" srcOrd="0" destOrd="0" presId="urn:microsoft.com/office/officeart/2005/8/layout/hierarchy1"/>
    <dgm:cxn modelId="{93A0B908-6BAB-BA4C-A722-12F9D5E14AAD}" type="presParOf" srcId="{DDB0EE4A-679D-AF45-AB72-092051909692}" destId="{C3ED56AF-C021-DB42-8012-580C69BDFFDA}" srcOrd="0" destOrd="0" presId="urn:microsoft.com/office/officeart/2005/8/layout/hierarchy1"/>
    <dgm:cxn modelId="{E80F6495-BD6F-6149-94CF-922D6B870F21}" type="presParOf" srcId="{DDB0EE4A-679D-AF45-AB72-092051909692}" destId="{73FCB6E3-F431-394D-B25C-E97140C51004}" srcOrd="1" destOrd="0" presId="urn:microsoft.com/office/officeart/2005/8/layout/hierarchy1"/>
    <dgm:cxn modelId="{E4A283F3-2C82-5E4B-BED6-45B6B2466BB3}" type="presParOf" srcId="{E3DD7929-3513-CD46-86E1-693E672AE5B5}" destId="{4D1C1387-35F9-5341-9B5A-BC50DE0F6A91}" srcOrd="1" destOrd="0" presId="urn:microsoft.com/office/officeart/2005/8/layout/hierarchy1"/>
    <dgm:cxn modelId="{00D63542-AA16-C14D-BF0E-C008E41B1895}" type="presParOf" srcId="{75A237E2-176C-8341-B977-713C0BF439E8}" destId="{17935D45-66FC-394D-9597-1EF1666D772B}" srcOrd="4" destOrd="0" presId="urn:microsoft.com/office/officeart/2005/8/layout/hierarchy1"/>
    <dgm:cxn modelId="{304B4176-01FD-DD47-89B6-9AB177A325CA}" type="presParOf" srcId="{75A237E2-176C-8341-B977-713C0BF439E8}" destId="{D7B1CD34-2E81-6647-8ED4-044EED1B4D30}" srcOrd="5" destOrd="0" presId="urn:microsoft.com/office/officeart/2005/8/layout/hierarchy1"/>
    <dgm:cxn modelId="{A07AB4A5-7A74-8D4A-850D-48377F613AC9}" type="presParOf" srcId="{D7B1CD34-2E81-6647-8ED4-044EED1B4D30}" destId="{8EFD9CC4-8DD7-A142-8963-D2954B5909A6}" srcOrd="0" destOrd="0" presId="urn:microsoft.com/office/officeart/2005/8/layout/hierarchy1"/>
    <dgm:cxn modelId="{E789EF92-F3DF-8B44-BEC9-08C81461F97B}" type="presParOf" srcId="{8EFD9CC4-8DD7-A142-8963-D2954B5909A6}" destId="{7635F712-5BA1-AF4C-8664-A1E74E6F396D}" srcOrd="0" destOrd="0" presId="urn:microsoft.com/office/officeart/2005/8/layout/hierarchy1"/>
    <dgm:cxn modelId="{00BAA43E-D9C7-4842-8EA9-D3DF3F077ABA}" type="presParOf" srcId="{8EFD9CC4-8DD7-A142-8963-D2954B5909A6}" destId="{68653533-EFAC-2B47-A53B-F74B20FD6F20}" srcOrd="1" destOrd="0" presId="urn:microsoft.com/office/officeart/2005/8/layout/hierarchy1"/>
    <dgm:cxn modelId="{BDEDFDB0-8EB7-634E-82A7-C1D2A4BF7AC2}" type="presParOf" srcId="{D7B1CD34-2E81-6647-8ED4-044EED1B4D30}" destId="{8687CA18-6727-344F-B3FE-DB3659D3C6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BEF31-9B16-314B-8DBE-3EA639306157}">
      <dsp:nvSpPr>
        <dsp:cNvPr id="0" name=""/>
        <dsp:cNvSpPr/>
      </dsp:nvSpPr>
      <dsp:spPr>
        <a:xfrm>
          <a:off x="2678" y="102202"/>
          <a:ext cx="1171277" cy="70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$match</a:t>
          </a:r>
          <a:endParaRPr lang="en-US" sz="2100" kern="1200" dirty="0"/>
        </a:p>
      </dsp:txBody>
      <dsp:txXfrm>
        <a:off x="23261" y="122785"/>
        <a:ext cx="1130111" cy="661600"/>
      </dsp:txXfrm>
    </dsp:sp>
    <dsp:sp modelId="{B5A7E613-AC80-8A48-8859-BB9532581F52}">
      <dsp:nvSpPr>
        <dsp:cNvPr id="0" name=""/>
        <dsp:cNvSpPr/>
      </dsp:nvSpPr>
      <dsp:spPr>
        <a:xfrm>
          <a:off x="1291083" y="308347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291083" y="366442"/>
        <a:ext cx="173817" cy="174286"/>
      </dsp:txXfrm>
    </dsp:sp>
    <dsp:sp modelId="{82D193ED-42C6-0B4E-B54B-85A12E130D66}">
      <dsp:nvSpPr>
        <dsp:cNvPr id="0" name=""/>
        <dsp:cNvSpPr/>
      </dsp:nvSpPr>
      <dsp:spPr>
        <a:xfrm>
          <a:off x="1642467" y="102202"/>
          <a:ext cx="1171277" cy="70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$project</a:t>
          </a:r>
          <a:endParaRPr lang="en-US" sz="2100" kern="1200" dirty="0"/>
        </a:p>
      </dsp:txBody>
      <dsp:txXfrm>
        <a:off x="1663050" y="122785"/>
        <a:ext cx="1130111" cy="661600"/>
      </dsp:txXfrm>
    </dsp:sp>
    <dsp:sp modelId="{ABB25304-0B6F-4248-890B-387E76E82BC6}">
      <dsp:nvSpPr>
        <dsp:cNvPr id="0" name=""/>
        <dsp:cNvSpPr/>
      </dsp:nvSpPr>
      <dsp:spPr>
        <a:xfrm>
          <a:off x="2930872" y="308347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30872" y="366442"/>
        <a:ext cx="173817" cy="174286"/>
      </dsp:txXfrm>
    </dsp:sp>
    <dsp:sp modelId="{4121ACC9-9920-DF4A-B5A5-81595712E46E}">
      <dsp:nvSpPr>
        <dsp:cNvPr id="0" name=""/>
        <dsp:cNvSpPr/>
      </dsp:nvSpPr>
      <dsp:spPr>
        <a:xfrm>
          <a:off x="3282255" y="102202"/>
          <a:ext cx="1171277" cy="70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$group</a:t>
          </a:r>
          <a:endParaRPr lang="en-US" sz="2100" kern="1200" dirty="0"/>
        </a:p>
      </dsp:txBody>
      <dsp:txXfrm>
        <a:off x="3302838" y="122785"/>
        <a:ext cx="1130111" cy="661600"/>
      </dsp:txXfrm>
    </dsp:sp>
    <dsp:sp modelId="{15F685E5-0EA6-0744-9CC9-AD5ECC13A8E8}">
      <dsp:nvSpPr>
        <dsp:cNvPr id="0" name=""/>
        <dsp:cNvSpPr/>
      </dsp:nvSpPr>
      <dsp:spPr>
        <a:xfrm>
          <a:off x="4570660" y="308347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70660" y="366442"/>
        <a:ext cx="173817" cy="174286"/>
      </dsp:txXfrm>
    </dsp:sp>
    <dsp:sp modelId="{DB76736D-356D-E445-8730-40E64585FD0D}">
      <dsp:nvSpPr>
        <dsp:cNvPr id="0" name=""/>
        <dsp:cNvSpPr/>
      </dsp:nvSpPr>
      <dsp:spPr>
        <a:xfrm>
          <a:off x="4922043" y="102202"/>
          <a:ext cx="1171277" cy="70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$sort</a:t>
          </a:r>
          <a:endParaRPr lang="en-US" sz="2100" kern="1200" dirty="0"/>
        </a:p>
      </dsp:txBody>
      <dsp:txXfrm>
        <a:off x="4942626" y="122785"/>
        <a:ext cx="1130111" cy="66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35D45-66FC-394D-9597-1EF1666D772B}">
      <dsp:nvSpPr>
        <dsp:cNvPr id="0" name=""/>
        <dsp:cNvSpPr/>
      </dsp:nvSpPr>
      <dsp:spPr>
        <a:xfrm>
          <a:off x="2492759" y="2872506"/>
          <a:ext cx="1411806" cy="33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37"/>
              </a:lnTo>
              <a:lnTo>
                <a:pt x="1411806" y="228937"/>
              </a:lnTo>
              <a:lnTo>
                <a:pt x="1411806" y="3359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6506-BD18-DC4C-9382-6A53758378F6}">
      <dsp:nvSpPr>
        <dsp:cNvPr id="0" name=""/>
        <dsp:cNvSpPr/>
      </dsp:nvSpPr>
      <dsp:spPr>
        <a:xfrm>
          <a:off x="2447039" y="2872506"/>
          <a:ext cx="91440" cy="33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9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DD07A-E4A8-D64C-BDE4-87C1B2D6306A}">
      <dsp:nvSpPr>
        <dsp:cNvPr id="0" name=""/>
        <dsp:cNvSpPr/>
      </dsp:nvSpPr>
      <dsp:spPr>
        <a:xfrm>
          <a:off x="1080953" y="2872506"/>
          <a:ext cx="1411806" cy="335945"/>
        </a:xfrm>
        <a:custGeom>
          <a:avLst/>
          <a:gdLst/>
          <a:ahLst/>
          <a:cxnLst/>
          <a:rect l="0" t="0" r="0" b="0"/>
          <a:pathLst>
            <a:path>
              <a:moveTo>
                <a:pt x="1411806" y="0"/>
              </a:moveTo>
              <a:lnTo>
                <a:pt x="1411806" y="228937"/>
              </a:lnTo>
              <a:lnTo>
                <a:pt x="0" y="228937"/>
              </a:lnTo>
              <a:lnTo>
                <a:pt x="0" y="3359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6DE3-5841-9840-B2D8-DF3582E0CCCC}">
      <dsp:nvSpPr>
        <dsp:cNvPr id="0" name=""/>
        <dsp:cNvSpPr/>
      </dsp:nvSpPr>
      <dsp:spPr>
        <a:xfrm>
          <a:off x="2447039" y="1803062"/>
          <a:ext cx="91440" cy="33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9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3C91C-CB78-F747-97A7-63E4CAF6D38A}">
      <dsp:nvSpPr>
        <dsp:cNvPr id="0" name=""/>
        <dsp:cNvSpPr/>
      </dsp:nvSpPr>
      <dsp:spPr>
        <a:xfrm>
          <a:off x="2447039" y="733619"/>
          <a:ext cx="91440" cy="335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9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2D28-93E2-684B-B428-177D86AD8F5B}">
      <dsp:nvSpPr>
        <dsp:cNvPr id="0" name=""/>
        <dsp:cNvSpPr/>
      </dsp:nvSpPr>
      <dsp:spPr>
        <a:xfrm>
          <a:off x="1915202" y="121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DE75F-FA80-3741-AC43-1FE8604D5FCB}">
      <dsp:nvSpPr>
        <dsp:cNvPr id="0" name=""/>
        <dsp:cNvSpPr/>
      </dsp:nvSpPr>
      <dsp:spPr>
        <a:xfrm>
          <a:off x="2043548" y="122050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</a:t>
          </a:r>
          <a:endParaRPr lang="en-US" sz="1100" kern="1200" dirty="0"/>
        </a:p>
      </dsp:txBody>
      <dsp:txXfrm>
        <a:off x="2065031" y="143533"/>
        <a:ext cx="1112148" cy="690531"/>
      </dsp:txXfrm>
    </dsp:sp>
    <dsp:sp modelId="{797F0F4E-0703-5046-8B8E-F362A06C7E52}">
      <dsp:nvSpPr>
        <dsp:cNvPr id="0" name=""/>
        <dsp:cNvSpPr/>
      </dsp:nvSpPr>
      <dsp:spPr>
        <a:xfrm>
          <a:off x="1915202" y="1069565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112CC-BB7D-A742-9631-FA9B84DB641F}">
      <dsp:nvSpPr>
        <dsp:cNvPr id="0" name=""/>
        <dsp:cNvSpPr/>
      </dsp:nvSpPr>
      <dsp:spPr>
        <a:xfrm>
          <a:off x="2043548" y="1191493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mongos</a:t>
          </a:r>
          <a:endParaRPr lang="en-US" sz="1100" kern="1200" dirty="0"/>
        </a:p>
      </dsp:txBody>
      <dsp:txXfrm>
        <a:off x="2065031" y="1212976"/>
        <a:ext cx="1112148" cy="690531"/>
      </dsp:txXfrm>
    </dsp:sp>
    <dsp:sp modelId="{36F12048-B498-FD4A-A0D7-3DDE68D3BEED}">
      <dsp:nvSpPr>
        <dsp:cNvPr id="0" name=""/>
        <dsp:cNvSpPr/>
      </dsp:nvSpPr>
      <dsp:spPr>
        <a:xfrm>
          <a:off x="1915202" y="2139008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8AC69-36D7-2043-9B51-D9A3808C8CFC}">
      <dsp:nvSpPr>
        <dsp:cNvPr id="0" name=""/>
        <dsp:cNvSpPr/>
      </dsp:nvSpPr>
      <dsp:spPr>
        <a:xfrm>
          <a:off x="2043548" y="2260937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Shard 1 (Primary)</a:t>
          </a:r>
          <a:br>
            <a:rPr lang="en-US" sz="1100" kern="1200" dirty="0" smtClean="0"/>
          </a:br>
          <a:r>
            <a:rPr lang="en-US" sz="1100" kern="1200" dirty="0" smtClean="0"/>
            <a:t>$match, $project, $group</a:t>
          </a:r>
          <a:endParaRPr lang="en-US" sz="1100" kern="1200" dirty="0"/>
        </a:p>
      </dsp:txBody>
      <dsp:txXfrm>
        <a:off x="2065031" y="2282420"/>
        <a:ext cx="1112148" cy="690531"/>
      </dsp:txXfrm>
    </dsp:sp>
    <dsp:sp modelId="{3645DD01-0FCA-9148-9249-A8BB1E55C6CC}">
      <dsp:nvSpPr>
        <dsp:cNvPr id="0" name=""/>
        <dsp:cNvSpPr/>
      </dsp:nvSpPr>
      <dsp:spPr>
        <a:xfrm>
          <a:off x="503396" y="3208451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70E26-EF86-244D-A96C-8D0958EF1862}">
      <dsp:nvSpPr>
        <dsp:cNvPr id="0" name=""/>
        <dsp:cNvSpPr/>
      </dsp:nvSpPr>
      <dsp:spPr>
        <a:xfrm>
          <a:off x="631742" y="3330380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Shard 2</a:t>
          </a:r>
          <a:br>
            <a:rPr lang="en-US" sz="1100" kern="1200" dirty="0" smtClean="0"/>
          </a:br>
          <a:r>
            <a:rPr lang="en-US" sz="1100" kern="1200" dirty="0" smtClean="0"/>
            <a:t>$match, $project, $group</a:t>
          </a:r>
          <a:endParaRPr lang="en-US" sz="1100" kern="1200" dirty="0"/>
        </a:p>
      </dsp:txBody>
      <dsp:txXfrm>
        <a:off x="653225" y="3351863"/>
        <a:ext cx="1112148" cy="690531"/>
      </dsp:txXfrm>
    </dsp:sp>
    <dsp:sp modelId="{C3ED56AF-C021-DB42-8012-580C69BDFFDA}">
      <dsp:nvSpPr>
        <dsp:cNvPr id="0" name=""/>
        <dsp:cNvSpPr/>
      </dsp:nvSpPr>
      <dsp:spPr>
        <a:xfrm>
          <a:off x="1915202" y="3208451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CB6E3-F431-394D-B25C-E97140C51004}">
      <dsp:nvSpPr>
        <dsp:cNvPr id="0" name=""/>
        <dsp:cNvSpPr/>
      </dsp:nvSpPr>
      <dsp:spPr>
        <a:xfrm>
          <a:off x="2043548" y="3330380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Shard 3</a:t>
          </a:r>
          <a:br>
            <a:rPr lang="en-US" sz="1100" kern="1200" dirty="0" smtClean="0"/>
          </a:b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excluded</a:t>
          </a:r>
          <a:endParaRPr lang="en-US" sz="1100" kern="1200" dirty="0"/>
        </a:p>
      </dsp:txBody>
      <dsp:txXfrm>
        <a:off x="2065031" y="3351863"/>
        <a:ext cx="1112148" cy="690531"/>
      </dsp:txXfrm>
    </dsp:sp>
    <dsp:sp modelId="{7635F712-5BA1-AF4C-8664-A1E74E6F396D}">
      <dsp:nvSpPr>
        <dsp:cNvPr id="0" name=""/>
        <dsp:cNvSpPr/>
      </dsp:nvSpPr>
      <dsp:spPr>
        <a:xfrm>
          <a:off x="3327009" y="3208451"/>
          <a:ext cx="1155114" cy="73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53533-EFAC-2B47-A53B-F74B20FD6F20}">
      <dsp:nvSpPr>
        <dsp:cNvPr id="0" name=""/>
        <dsp:cNvSpPr/>
      </dsp:nvSpPr>
      <dsp:spPr>
        <a:xfrm>
          <a:off x="3455355" y="3330380"/>
          <a:ext cx="1155114" cy="733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Shard 4</a:t>
          </a:r>
          <a:br>
            <a:rPr lang="en-US" sz="1100" kern="1200" dirty="0" smtClean="0"/>
          </a:br>
          <a:r>
            <a:rPr lang="en-US" sz="1100" kern="1200" dirty="0" smtClean="0"/>
            <a:t>$match, $project, $group</a:t>
          </a:r>
          <a:endParaRPr lang="en-US" sz="1100" kern="1200" dirty="0"/>
        </a:p>
      </dsp:txBody>
      <dsp:txXfrm>
        <a:off x="3476838" y="3351863"/>
        <a:ext cx="1112148" cy="690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Solutions Architect, 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Rick Houlihan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MongoDB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07864"/>
            <a:ext cx="7898954" cy="851683"/>
          </a:xfrm>
        </p:spPr>
        <p:txBody>
          <a:bodyPr/>
          <a:lstStyle/>
          <a:p>
            <a:r>
              <a:rPr lang="en-US" dirty="0" smtClean="0"/>
              <a:t>What is an Aggregation Pipeline?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8255" y="1187824"/>
            <a:ext cx="7899400" cy="3524772"/>
          </a:xfrm>
        </p:spPr>
        <p:txBody>
          <a:bodyPr/>
          <a:lstStyle/>
          <a:p>
            <a:r>
              <a:rPr lang="en-US" dirty="0" smtClean="0"/>
              <a:t>A Series of Document Transformations</a:t>
            </a:r>
          </a:p>
          <a:p>
            <a:pPr lvl="1"/>
            <a:r>
              <a:rPr lang="en-US" dirty="0" smtClean="0"/>
              <a:t>Executed in stages</a:t>
            </a:r>
            <a:endParaRPr lang="en-US" dirty="0"/>
          </a:p>
          <a:p>
            <a:pPr lvl="1"/>
            <a:r>
              <a:rPr lang="en-US" dirty="0"/>
              <a:t>Original input is a collection</a:t>
            </a:r>
          </a:p>
          <a:p>
            <a:pPr lvl="1"/>
            <a:r>
              <a:rPr lang="en-US" dirty="0" smtClean="0"/>
              <a:t>Output as a document, cursor or a collection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Rich Library of Functions</a:t>
            </a:r>
            <a:endParaRPr lang="en-US" dirty="0"/>
          </a:p>
          <a:p>
            <a:pPr lvl="1"/>
            <a:r>
              <a:rPr lang="en-US" dirty="0" smtClean="0"/>
              <a:t>Filter, compute, group, and summarize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Output of one stage sent to input of next</a:t>
            </a:r>
          </a:p>
          <a:p>
            <a:pPr lvl="1"/>
            <a:r>
              <a:rPr lang="en-US" dirty="0" smtClean="0"/>
              <a:t>Operations executed in sequential order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8834904"/>
              </p:ext>
            </p:extLst>
          </p:nvPr>
        </p:nvGraphicFramePr>
        <p:xfrm>
          <a:off x="1241754" y="2976023"/>
          <a:ext cx="6096000" cy="90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-102835"/>
            <a:ext cx="7898954" cy="851683"/>
          </a:xfrm>
        </p:spPr>
        <p:txBody>
          <a:bodyPr/>
          <a:lstStyle/>
          <a:p>
            <a:r>
              <a:rPr lang="en-US" dirty="0" smtClean="0"/>
              <a:t>Pipeline Operators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0019" y="909269"/>
            <a:ext cx="43638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latin typeface="+mj-lt"/>
              </a:rPr>
              <a:t>$</a:t>
            </a:r>
            <a:r>
              <a:rPr lang="en-US" sz="2000" dirty="0" smtClean="0">
                <a:latin typeface="+mj-lt"/>
              </a:rPr>
              <a:t>sort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latin typeface="+mj-lt"/>
              </a:rPr>
              <a:t>O</a:t>
            </a:r>
            <a:r>
              <a:rPr lang="en-US" sz="2000" dirty="0" smtClean="0">
                <a:latin typeface="+mj-lt"/>
              </a:rPr>
              <a:t>rder documents</a:t>
            </a:r>
          </a:p>
          <a:p>
            <a:pPr lvl="1">
              <a:buClr>
                <a:schemeClr val="accent1"/>
              </a:buClr>
            </a:pPr>
            <a:endParaRPr lang="en-US" sz="2000" dirty="0">
              <a:latin typeface="+mj-lt"/>
            </a:endParaRP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latin typeface="+mj-lt"/>
              </a:rPr>
              <a:t>$</a:t>
            </a:r>
            <a:r>
              <a:rPr lang="en-US" sz="2000" dirty="0" smtClean="0">
                <a:latin typeface="+mj-lt"/>
              </a:rPr>
              <a:t>limit / $skip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latin typeface="+mj-lt"/>
              </a:rPr>
              <a:t>Paginate documents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latin typeface="+mj-lt"/>
              </a:rPr>
              <a:t>$</a:t>
            </a:r>
            <a:r>
              <a:rPr lang="en-US" sz="2000" dirty="0" smtClean="0">
                <a:latin typeface="+mj-lt"/>
              </a:rPr>
              <a:t>redact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latin typeface="+mj-lt"/>
              </a:rPr>
              <a:t>Restrict documents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latin typeface="+mj-lt"/>
              </a:rPr>
              <a:t>$</a:t>
            </a:r>
            <a:r>
              <a:rPr lang="en-US" sz="2000" dirty="0" err="1" smtClean="0">
                <a:latin typeface="+mj-lt"/>
              </a:rPr>
              <a:t>geoNear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latin typeface="+mj-lt"/>
              </a:rPr>
              <a:t>Proximity sort documents</a:t>
            </a:r>
          </a:p>
          <a:p>
            <a:pPr lvl="1">
              <a:buClr>
                <a:schemeClr val="accent1"/>
              </a:buClr>
            </a:pPr>
            <a:r>
              <a:rPr lang="en-US" sz="2000" dirty="0" smtClean="0">
                <a:latin typeface="+mj-lt"/>
              </a:rPr>
              <a:t> </a:t>
            </a:r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latin typeface="+mj-lt"/>
              </a:rPr>
              <a:t>$let, $map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+mj-lt"/>
              </a:rPr>
              <a:t>Subexpression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variables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243" y="901592"/>
            <a:ext cx="4297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$</a:t>
            </a:r>
            <a:r>
              <a:rPr lang="en-US" sz="2400" dirty="0" smtClean="0"/>
              <a:t>match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Filter documents</a:t>
            </a:r>
          </a:p>
          <a:p>
            <a:pPr lvl="1">
              <a:buClr>
                <a:schemeClr val="accent1"/>
              </a:buClr>
            </a:pPr>
            <a:endParaRPr lang="en-US" sz="2400" dirty="0"/>
          </a:p>
          <a:p>
            <a:pPr marL="342900" indent="-3429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$</a:t>
            </a:r>
            <a:r>
              <a:rPr lang="en-US" sz="2400" dirty="0" smtClean="0"/>
              <a:t>project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Reshape documents</a:t>
            </a:r>
          </a:p>
          <a:p>
            <a:pPr lvl="1">
              <a:buClr>
                <a:schemeClr val="accent1"/>
              </a:buClr>
            </a:pPr>
            <a:endParaRPr lang="en-US" sz="2400" dirty="0"/>
          </a:p>
          <a:p>
            <a:pPr marL="342900" indent="-3429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$</a:t>
            </a:r>
            <a:r>
              <a:rPr lang="en-US" sz="2400" dirty="0" smtClean="0"/>
              <a:t>group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Summarize documents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$</a:t>
            </a:r>
            <a:r>
              <a:rPr lang="en-US" sz="2400" dirty="0" smtClean="0"/>
              <a:t>unwind</a:t>
            </a:r>
          </a:p>
          <a:p>
            <a:pPr marL="800100" lvl="1" indent="-342900"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Expand documents</a:t>
            </a:r>
            <a:endParaRPr lang="en-US" sz="2400" dirty="0"/>
          </a:p>
          <a:p>
            <a:pPr marL="342900" indent="-342900">
              <a:buClr>
                <a:schemeClr val="accent1"/>
              </a:buCl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_id: </a:t>
            </a:r>
            <a:r>
              <a:rPr lang="en-US" dirty="0">
                <a:solidFill>
                  <a:schemeClr val="accent6"/>
                </a:solidFill>
              </a:rPr>
              <a:t>375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title: </a:t>
            </a:r>
            <a:r>
              <a:rPr lang="en-US" dirty="0">
                <a:solidFill>
                  <a:srgbClr val="ECD898"/>
                </a:solidFill>
              </a:rPr>
              <a:t>"The Great Gatsby"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ISBN: </a:t>
            </a:r>
            <a:r>
              <a:rPr lang="en-US" dirty="0">
                <a:solidFill>
                  <a:srgbClr val="ECD898"/>
                </a:solidFill>
              </a:rPr>
              <a:t>"9781857150193"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A3A3A3"/>
                </a:solidFill>
              </a:rPr>
              <a:t>available: </a:t>
            </a:r>
            <a:r>
              <a:rPr lang="en-US" dirty="0">
                <a:solidFill>
                  <a:srgbClr val="00A49E"/>
                </a:solidFill>
              </a:rPr>
              <a:t>true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A3A3A3"/>
                </a:solidFill>
              </a:rPr>
              <a:t>pages: </a:t>
            </a:r>
            <a:r>
              <a:rPr lang="en-US" dirty="0">
                <a:solidFill>
                  <a:srgbClr val="157FF4"/>
                </a:solidFill>
              </a:rPr>
              <a:t>218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/>
                </a:solidFill>
              </a:rPr>
              <a:t>chapters: </a:t>
            </a:r>
            <a:r>
              <a:rPr lang="en-US" dirty="0">
                <a:solidFill>
                  <a:srgbClr val="157FF4"/>
                </a:solidFill>
              </a:rPr>
              <a:t>9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A3A3A3"/>
                </a:solidFill>
              </a:rPr>
              <a:t>subjects: [</a:t>
            </a:r>
          </a:p>
          <a:p>
            <a:pPr>
              <a:lnSpc>
                <a:spcPct val="70000"/>
              </a:lnSpc>
            </a:pP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 "Long Island",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</a:rPr>
              <a:t>    "New York",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</a:rPr>
              <a:t>    "1920s"</a:t>
            </a:r>
          </a:p>
          <a:p>
            <a:pPr>
              <a:lnSpc>
                <a:spcPct val="7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A3A3A3"/>
                </a:solidFill>
              </a:rPr>
              <a:t> ],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language: </a:t>
            </a:r>
            <a:r>
              <a:rPr lang="en-US" dirty="0">
                <a:solidFill>
                  <a:srgbClr val="ECD898"/>
                </a:solidFill>
              </a:rPr>
              <a:t>"English"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}</a:t>
            </a:r>
          </a:p>
          <a:p>
            <a:pPr>
              <a:lnSpc>
                <a:spcPct val="7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0250" y="1627293"/>
            <a:ext cx="5077883" cy="1866053"/>
          </a:xfrm>
        </p:spPr>
        <p:txBody>
          <a:bodyPr/>
          <a:lstStyle/>
          <a:p>
            <a:r>
              <a:rPr lang="en-US" dirty="0"/>
              <a:t>Filter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existing query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Can facilitate shard exclusion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smtClean="0"/>
              <a:t>$where (server side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5467" y="2748279"/>
            <a:ext cx="913669" cy="2091271"/>
            <a:chOff x="5918201" y="2155613"/>
            <a:chExt cx="913669" cy="20912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8201" y="2155613"/>
              <a:ext cx="913669" cy="1270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400" y="3535684"/>
              <a:ext cx="728134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Field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7533" y="3327400"/>
            <a:ext cx="3751651" cy="1667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7533" y="1524000"/>
            <a:ext cx="3751651" cy="102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394" y="3043767"/>
            <a:ext cx="3877740" cy="1575397"/>
          </a:xfrm>
          <a:prstGeom prst="rect">
            <a:avLst/>
          </a:prstGeom>
          <a:solidFill>
            <a:srgbClr val="ECD8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394" y="4679640"/>
            <a:ext cx="3877740" cy="1497413"/>
          </a:xfrm>
          <a:prstGeom prst="rect">
            <a:avLst/>
          </a:prstGeom>
          <a:solidFill>
            <a:srgbClr val="ECD8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0"/>
            <a:ext cx="3877740" cy="1435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270959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580024" y="4753430"/>
            <a:ext cx="3655730" cy="1242198"/>
          </a:xfrm>
        </p:spPr>
        <p:txBody>
          <a:bodyPr numCol="1"/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title: "Atlas Shrugged",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pages: 1088,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language: "English"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024" y="1524000"/>
            <a:ext cx="349607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title: "The Great Gatsby",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pages: 218,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language: "English"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latin typeface="Source Code Pro semiBold"/>
              <a:cs typeface="Source Code Pro semi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024" y="3139449"/>
            <a:ext cx="349607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{</a:t>
            </a:r>
            <a:endParaRPr lang="en-US" b="1" dirty="0">
              <a:latin typeface="Source Code Pro Semibold"/>
              <a:cs typeface="Source Code Pro Semibold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title: "War and Peace",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pages: 1440,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language: "Russian"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latin typeface="Source Code Pro Semibold"/>
              <a:cs typeface="Source Code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4554" y="1578520"/>
            <a:ext cx="374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$match: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6952" y="3398763"/>
            <a:ext cx="35804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"War and Peace",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584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with Query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7533" y="3242735"/>
            <a:ext cx="3751651" cy="1667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7533" y="1524000"/>
            <a:ext cx="3751651" cy="102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394" y="3043767"/>
            <a:ext cx="3877740" cy="1575397"/>
          </a:xfrm>
          <a:prstGeom prst="rect">
            <a:avLst/>
          </a:prstGeom>
          <a:solidFill>
            <a:srgbClr val="ECD8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394" y="4679640"/>
            <a:ext cx="3877740" cy="1497413"/>
          </a:xfrm>
          <a:prstGeom prst="rect">
            <a:avLst/>
          </a:prstGeom>
          <a:solidFill>
            <a:srgbClr val="ECD8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0"/>
            <a:ext cx="3877740" cy="1435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270959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580024" y="4753430"/>
            <a:ext cx="3655730" cy="1242198"/>
          </a:xfrm>
        </p:spPr>
        <p:txBody>
          <a:bodyPr numCol="1"/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title: "Atlas Shrugged",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pages: 1088,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language: "English"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024" y="1524000"/>
            <a:ext cx="349607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title: "The Great Gatsby",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pages: 218,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  language: "English"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latin typeface="Source Code Pro semiBold"/>
              <a:cs typeface="Source Code Pro semi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024" y="3139449"/>
            <a:ext cx="349607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 smtClean="0">
                <a:latin typeface="Source Code Pro Semibold"/>
                <a:cs typeface="Source Code Pro Semibold"/>
              </a:rPr>
              <a:t>{</a:t>
            </a:r>
            <a:endParaRPr lang="en-US" b="1" dirty="0">
              <a:latin typeface="Source Code Pro Semibold"/>
              <a:cs typeface="Source Code Pro Semibold"/>
            </a:endParaRP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title: "War and Peace",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pages: 1440,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  language: "Russian"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b="1" dirty="0"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latin typeface="Source Code Pro Semibold"/>
              <a:cs typeface="Source Code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4554" y="1578520"/>
            <a:ext cx="374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$match: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pages: {$gt:100}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6952" y="3302003"/>
            <a:ext cx="35804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"War and Peace",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4554" y="5026783"/>
            <a:ext cx="3751651" cy="1667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6952" y="5052011"/>
            <a:ext cx="35804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”Atlas Shrugged"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1088,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“English"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08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5450" y="1427480"/>
            <a:ext cx="4773083" cy="2026920"/>
          </a:xfrm>
        </p:spPr>
        <p:txBody>
          <a:bodyPr/>
          <a:lstStyle/>
          <a:p>
            <a:r>
              <a:rPr lang="en-US" dirty="0"/>
              <a:t>Reshape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Include</a:t>
            </a:r>
            <a:r>
              <a:rPr lang="en-US" dirty="0"/>
              <a:t>, exclude or rename fields</a:t>
            </a:r>
          </a:p>
          <a:p>
            <a:pPr lvl="1"/>
            <a:r>
              <a:rPr lang="en-US" dirty="0"/>
              <a:t>Inject computed fields</a:t>
            </a:r>
          </a:p>
          <a:p>
            <a:pPr lvl="1"/>
            <a:r>
              <a:rPr lang="en-US" dirty="0"/>
              <a:t>Create sub-document fields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30" y="3530606"/>
            <a:ext cx="4622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and Excluding Fields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7533" y="1523999"/>
            <a:ext cx="3751651" cy="16649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1"/>
            <a:ext cx="3877740" cy="3773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336272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24000"/>
            <a:ext cx="3496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375,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available: true,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"Long Island",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"New York",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"1920s"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],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latin typeface="Source Code Pro Semibold"/>
              <a:cs typeface="Source Code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006" y="1550082"/>
            <a:ext cx="3744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$project: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1,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1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1013" y="3982794"/>
            <a:ext cx="3751651" cy="14178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2006" y="4080782"/>
            <a:ext cx="3580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16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and Computing Fields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7533" y="1523999"/>
            <a:ext cx="3751651" cy="2155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1"/>
            <a:ext cx="3877740" cy="4247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379814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24000"/>
            <a:ext cx="3496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375,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available: true,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chapters: 9,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"Long Island",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"New York",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"1920s"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],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006" y="1514963"/>
            <a:ext cx="3744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$project: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avgChapterLength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$divide: ["$pages",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   "$chapters"]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},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lang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"$language"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1013" y="4406118"/>
            <a:ext cx="3751651" cy="15931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2006" y="4431537"/>
            <a:ext cx="3580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375,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avgChapterLength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24.2222,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lang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2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Sub-Document Fields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7533" y="1523999"/>
            <a:ext cx="3751651" cy="2155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1"/>
            <a:ext cx="3877740" cy="4247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379814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72380"/>
            <a:ext cx="3496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375,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available: true,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chapters: 9,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"Long Island",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"New York",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"1920s"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],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006" y="1599628"/>
            <a:ext cx="3744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$project: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1,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stats: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pages: "$pages",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language: "$language",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}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1013" y="4406118"/>
            <a:ext cx="3751651" cy="2343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2006" y="4431537"/>
            <a:ext cx="3580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375,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stats: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}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008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Note that the Expressions section is hidden by default in this deck, as the presentation is quite long. Please include only if time permits!</a:t>
            </a:r>
          </a:p>
          <a:p>
            <a:r>
              <a:rPr lang="en-US" sz="2000" dirty="0"/>
              <a:t>Themes for this presentation: </a:t>
            </a:r>
          </a:p>
          <a:p>
            <a:pPr marL="457200" indent="-457200"/>
            <a:r>
              <a:rPr lang="en-US" sz="2000" dirty="0"/>
              <a:t>Map Reduce is good and capable, but a hammer (everything looks like a nail)</a:t>
            </a:r>
          </a:p>
          <a:p>
            <a:pPr marL="457200" indent="-457200"/>
            <a:r>
              <a:rPr lang="en-US" sz="2000" dirty="0" err="1"/>
              <a:t>Agg</a:t>
            </a:r>
            <a:r>
              <a:rPr lang="en-US" sz="2000" dirty="0"/>
              <a:t> framework is a more elegant solution to address majority of needs</a:t>
            </a:r>
          </a:p>
          <a:p>
            <a:pPr marL="457200" indent="-457200"/>
            <a:r>
              <a:rPr lang="en-US" sz="2000" dirty="0" err="1"/>
              <a:t>Realtime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dirty="0" smtClean="0"/>
              <a:t>batch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4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46" y="3116106"/>
            <a:ext cx="4077411" cy="30522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2465" y="1207750"/>
            <a:ext cx="5019310" cy="30499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Group documents by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Field reference, object, constant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Other output fields are computed</a:t>
            </a:r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Source Code Pro"/>
              </a:rPr>
              <a:t>$max, $min, $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cs typeface="Source Code Pro"/>
              </a:rPr>
              <a:t>avg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Source Code Pro"/>
              </a:rPr>
              <a:t>, $sum</a:t>
            </a:r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Source Code Pro"/>
              </a:rPr>
              <a:t>$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cs typeface="Source Code Pro"/>
              </a:rPr>
              <a:t>addToSet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Source Code Pro"/>
              </a:rPr>
              <a:t>, $push</a:t>
            </a:r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Source Code Pro"/>
              </a:rPr>
              <a:t>$first, $last</a:t>
            </a:r>
            <a:endParaRPr lang="en-US" dirty="0">
              <a:solidFill>
                <a:schemeClr val="tx2">
                  <a:lumMod val="50000"/>
                </a:schemeClr>
              </a:solidFill>
              <a:cs typeface="Source Code Pro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Processes all data in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memory by defaul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An Average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7533" y="1523999"/>
            <a:ext cx="3751651" cy="1657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0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333853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72380"/>
            <a:ext cx="3496071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2006" y="1599628"/>
            <a:ext cx="374463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$group: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"$language",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avgPages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$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  "$pages" }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11013" y="3922318"/>
            <a:ext cx="3751651" cy="1187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2006" y="3693742"/>
            <a:ext cx="3580405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"Russian",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avgPages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1440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394" y="3345542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024" y="3382205"/>
            <a:ext cx="349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"War and Peace",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394" y="5092096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5834" y="5140476"/>
            <a:ext cx="34960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"Atlas Shrugged",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1088,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6649" y="5348039"/>
            <a:ext cx="3751651" cy="1187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02977" y="5337173"/>
            <a:ext cx="3580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"English",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avgPages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653</a:t>
            </a: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940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Fields </a:t>
            </a:r>
            <a:r>
              <a:rPr lang="en-US" dirty="0"/>
              <a:t>and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7533" y="1523999"/>
            <a:ext cx="3751651" cy="1657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0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333853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72380"/>
            <a:ext cx="3496071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2006" y="1599628"/>
            <a:ext cx="374463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$group: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"$language",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ages: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$sum: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"$pages"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books: { $sum: 1 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11013" y="3922318"/>
            <a:ext cx="3751651" cy="1414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62006" y="3693742"/>
            <a:ext cx="3580405" cy="19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"Russian",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books: 1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394" y="3345542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024" y="3382205"/>
            <a:ext cx="349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"War and Peace",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394" y="5092096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5834" y="5140476"/>
            <a:ext cx="34960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"Atlas Shrugged",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1088,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6649" y="5425007"/>
            <a:ext cx="3751651" cy="13211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46952" y="5337173"/>
            <a:ext cx="3580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"English",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pages: 1316,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books: 2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59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Distinct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7533" y="1524000"/>
            <a:ext cx="3751651" cy="12759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394" y="1524000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290311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72380"/>
            <a:ext cx="3496071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218,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2006" y="1551248"/>
            <a:ext cx="374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$group: 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"$language",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titles: { $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addToSet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"$title" }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11013" y="3498993"/>
            <a:ext cx="3751651" cy="1187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2006" y="3270417"/>
            <a:ext cx="3580405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"Russian",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titles: [“War and Peace”] 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394" y="3345542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024" y="3382205"/>
            <a:ext cx="349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"War and Peace",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1440,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"Russian"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394" y="5092096"/>
            <a:ext cx="3877740" cy="165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5834" y="5140476"/>
            <a:ext cx="34960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"Atlas Shrugged",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pages: 1088,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language: "English"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6649" y="4799058"/>
            <a:ext cx="3751651" cy="1804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02977" y="4802485"/>
            <a:ext cx="35804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_id: "English",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titles: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"Atlas Shrugged",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"The Great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Gatsby”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]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97" y="497014"/>
            <a:ext cx="7898954" cy="851683"/>
          </a:xfrm>
        </p:spPr>
        <p:txBody>
          <a:bodyPr/>
          <a:lstStyle/>
          <a:p>
            <a:r>
              <a:rPr lang="en-US" dirty="0" smtClean="0"/>
              <a:t>$unwind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76" y="3352810"/>
            <a:ext cx="3810000" cy="2540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6244" y="1664553"/>
            <a:ext cx="5721350" cy="2416387"/>
          </a:xfrm>
        </p:spPr>
        <p:txBody>
          <a:bodyPr/>
          <a:lstStyle/>
          <a:p>
            <a:r>
              <a:rPr lang="en-US" dirty="0"/>
              <a:t>Operate on an array field</a:t>
            </a:r>
          </a:p>
          <a:p>
            <a:pPr lvl="1"/>
            <a:r>
              <a:rPr lang="en-US" dirty="0" smtClean="0"/>
              <a:t>Create documents from array elements</a:t>
            </a:r>
            <a:endParaRPr lang="en-US" dirty="0"/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Array replaced by element value</a:t>
            </a:r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Missing/empty fields → no output</a:t>
            </a:r>
          </a:p>
          <a:p>
            <a:pPr lvl="2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Non-array fields → error</a:t>
            </a:r>
          </a:p>
          <a:p>
            <a:pPr lvl="1"/>
            <a:r>
              <a:rPr lang="en-US" dirty="0"/>
              <a:t>Pipe to </a:t>
            </a:r>
            <a:r>
              <a:rPr lang="en-US" dirty="0">
                <a:latin typeface="Source Code Pro"/>
                <a:cs typeface="Source Code Pro"/>
              </a:rPr>
              <a:t>$group</a:t>
            </a:r>
            <a:r>
              <a:rPr lang="en-US" dirty="0"/>
              <a:t> </a:t>
            </a:r>
            <a:r>
              <a:rPr lang="en-US" dirty="0" smtClean="0"/>
              <a:t>to aggregate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83" y="4868332"/>
            <a:ext cx="607972" cy="753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12" y="3166534"/>
            <a:ext cx="607964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925251" y="5390304"/>
            <a:ext cx="3751651" cy="1080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09219" y="3010876"/>
            <a:ext cx="3751651" cy="1080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9868" y="4193988"/>
            <a:ext cx="3751651" cy="1080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Distinct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394" y="1572380"/>
            <a:ext cx="3877740" cy="2757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3108" y="1897455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526881" y="2516070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024" y="1572380"/>
            <a:ext cx="3496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title: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"Long Island",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"New York",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"1920s"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]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9350" y="3083082"/>
            <a:ext cx="374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281E"/>
                </a:solidFill>
                <a:latin typeface="Source Code Pro"/>
                <a:cs typeface="Source Code Pro"/>
              </a:rPr>
              <a:t>{ </a:t>
            </a:r>
            <a:r>
              <a:rPr lang="en-US" b="1" dirty="0">
                <a:solidFill>
                  <a:srgbClr val="3A281E"/>
                </a:solidFill>
                <a:latin typeface="Source Code Pro"/>
                <a:cs typeface="Source Code Pro"/>
              </a:rPr>
              <a:t>title: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"/>
                <a:cs typeface="Source Code Pro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"/>
                <a:cs typeface="Source Code Pro"/>
              </a:rPr>
              <a:t>  subjects: "Long </a:t>
            </a:r>
            <a:r>
              <a:rPr lang="en-US" b="1" dirty="0" smtClean="0">
                <a:solidFill>
                  <a:srgbClr val="3A281E"/>
                </a:solidFill>
                <a:latin typeface="Source Code Pro"/>
                <a:cs typeface="Source Code Pro"/>
              </a:rPr>
              <a:t>Island” }</a:t>
            </a:r>
            <a:endParaRPr lang="en-US" b="1" dirty="0">
              <a:solidFill>
                <a:srgbClr val="3A281E"/>
              </a:solidFill>
              <a:latin typeface="Source Code Pro"/>
              <a:cs typeface="Source Code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7146" y="3971927"/>
            <a:ext cx="3580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title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"New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York” 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1832" y="5467710"/>
            <a:ext cx="3580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title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"The Great Gatsby",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ISBN: "9781857150193",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subjects: "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1920s” 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7124" y="1886853"/>
            <a:ext cx="3763746" cy="467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96497" y="1923138"/>
            <a:ext cx="358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A281E"/>
                </a:solidFill>
                <a:latin typeface="Source Code Pro"/>
                <a:cs typeface="Source Code Pro"/>
              </a:rPr>
              <a:t>{ $unwind: "$subjects" }</a:t>
            </a:r>
          </a:p>
        </p:txBody>
      </p:sp>
    </p:spTree>
    <p:extLst>
      <p:ext uri="{BB962C8B-B14F-4D97-AF65-F5344CB8AC3E}">
        <p14:creationId xmlns:p14="http://schemas.microsoft.com/office/powerpoint/2010/main" val="22183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$sort, $limit, $skip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03681"/>
            <a:ext cx="2023533" cy="1892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" y="3848487"/>
            <a:ext cx="2798233" cy="185682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28650" y="1503680"/>
            <a:ext cx="5949950" cy="16797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Sort documents by one or more fields</a:t>
            </a:r>
          </a:p>
          <a:p>
            <a:pPr lvl="1"/>
            <a:r>
              <a:rPr lang="en-US" dirty="0" smtClean="0"/>
              <a:t>Same order syntax as cursors</a:t>
            </a:r>
          </a:p>
          <a:p>
            <a:pPr lvl="1"/>
            <a:r>
              <a:rPr lang="en-US" dirty="0" smtClean="0"/>
              <a:t>Waits for earlier pipeline operator to return</a:t>
            </a:r>
          </a:p>
          <a:p>
            <a:pPr lvl="1"/>
            <a:r>
              <a:rPr lang="en-US" dirty="0" smtClean="0"/>
              <a:t>In-memory unless early and indexed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341157" y="4257044"/>
            <a:ext cx="5540376" cy="5198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Limit and skip follow cursor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All the Documents in the Pipeline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17533" y="262163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“Animal Farm” } 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7533" y="1667935"/>
            <a:ext cx="3751651" cy="300565"/>
          </a:xfrm>
          <a:prstGeom prst="rect">
            <a:avLst/>
          </a:prstGeom>
          <a:solidFill>
            <a:srgbClr val="2122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$sort: {title: 1}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316087" y="1570568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388996" y="1990623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4793" y="330621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“Brave New World”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17533" y="3987798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“Great Gatsby”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24793" y="4671782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</a:t>
            </a:r>
            <a:r>
              <a:rPr lang="en-US" b="1" dirty="0">
                <a:latin typeface="Source Code Pro Bold"/>
                <a:cs typeface="Source Code Pro Bold"/>
              </a:rPr>
              <a:t>: “Grapes of Wrath, The” </a:t>
            </a:r>
            <a:r>
              <a:rPr lang="en-US" b="1" dirty="0" smtClean="0">
                <a:latin typeface="Source Code Pro Bold"/>
                <a:cs typeface="Source Code Pro Bold"/>
              </a:rPr>
              <a:t>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24793" y="5358955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504" y="169545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“Great Gatsby, The” } 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7764" y="238003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“Brave New World”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0504" y="3061612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“Grapes of Wrath”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7764" y="3745596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“Animal Farm”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764" y="4432769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22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Documents Through the Pipeline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17533" y="262163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“Great Gatsby, The” } 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7533" y="1667935"/>
            <a:ext cx="3751651" cy="300565"/>
          </a:xfrm>
          <a:prstGeom prst="rect">
            <a:avLst/>
          </a:prstGeom>
          <a:solidFill>
            <a:srgbClr val="2122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$limit: 5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316087" y="1570568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388996" y="1990623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4793" y="330621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“Brave New World”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17533" y="3987798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“Grapes of Wrath”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24793" y="4671782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“Animal Farm”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24793" y="5358955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504" y="169545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“Great Gatsby, The” } 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7764" y="238003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“Brave New World”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0504" y="3061612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“Grapes of Wrath”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7764" y="3745596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“Animal Farm”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764" y="4432769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504" y="5121588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“Fathers and Sons”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0504" y="5808761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“Invisible Man”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968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Documents</a:t>
            </a:r>
            <a:r>
              <a:rPr lang="en-US" dirty="0"/>
              <a:t> </a:t>
            </a:r>
            <a:r>
              <a:rPr lang="en-US" dirty="0" smtClean="0"/>
              <a:t>in the Pipeline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17533" y="262163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“Animal Farm” } 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17533" y="1667935"/>
            <a:ext cx="3751651" cy="300565"/>
          </a:xfrm>
          <a:prstGeom prst="rect">
            <a:avLst/>
          </a:prstGeom>
          <a:solidFill>
            <a:srgbClr val="2122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$skip: </a:t>
            </a:r>
            <a:r>
              <a:rPr lang="en-US" b="1" dirty="0">
                <a:latin typeface="Source Code Pro Bold"/>
                <a:cs typeface="Source Code Pro Bold"/>
              </a:rPr>
              <a:t>3</a:t>
            </a:r>
            <a:r>
              <a:rPr lang="en-US" b="1" dirty="0" smtClean="0">
                <a:latin typeface="Source Code Pro Bold"/>
                <a:cs typeface="Source Code Pro Bold"/>
              </a:rPr>
              <a:t>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316087" y="1570568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388996" y="1990623"/>
            <a:ext cx="501446" cy="457200"/>
          </a:xfrm>
          <a:prstGeom prst="rightArrow">
            <a:avLst/>
          </a:prstGeom>
          <a:solidFill>
            <a:srgbClr val="43B0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ource Code Pro Bold"/>
              <a:cs typeface="Source Code Pro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4793" y="3306219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17533" y="3987798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“Fathers and Sons”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24793" y="4671782"/>
            <a:ext cx="3751651" cy="664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Code Pro Bold"/>
                <a:cs typeface="Source Code Pro Bold"/>
              </a:rPr>
              <a:t>{ title: “Invisible Man” }</a:t>
            </a:r>
            <a:endParaRPr lang="en-US" b="1" dirty="0">
              <a:latin typeface="Source Code Pro Bold"/>
              <a:cs typeface="Source Code Pro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504" y="169545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“Great Gatsby, The” } 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7764" y="2380033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“Brave New World”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0504" y="3061612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“Grapes of Wrath”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7764" y="3745596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“Animal Farm”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764" y="4432769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“Lord of the Flies”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504" y="5121588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“Fathers and Sons”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0504" y="5808761"/>
            <a:ext cx="3751651" cy="664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ource Code Pro Bold"/>
                <a:cs typeface="Source Code Pro Bold"/>
              </a:rPr>
              <a:t>{ title: “Invisible Man” }</a:t>
            </a:r>
            <a:endParaRPr lang="en-US" b="1" dirty="0">
              <a:solidFill>
                <a:schemeClr val="tx1"/>
              </a:solidFill>
              <a:latin typeface="Source Code Pro Bold"/>
              <a:cs typeface="Source Code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452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Aggregation Framework?</a:t>
            </a:r>
            <a:endParaRPr lang="en-US" dirty="0"/>
          </a:p>
          <a:p>
            <a:r>
              <a:rPr lang="en-US" dirty="0" smtClean="0"/>
              <a:t>The Aggregation Pipeline</a:t>
            </a:r>
            <a:endParaRPr lang="en-US" dirty="0"/>
          </a:p>
          <a:p>
            <a:r>
              <a:rPr lang="en-US" dirty="0"/>
              <a:t>Usage and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Aggregation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$redact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49767" y="1673013"/>
            <a:ext cx="5949950" cy="16797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Restrict access to Documents</a:t>
            </a:r>
          </a:p>
          <a:p>
            <a:pPr lvl="1"/>
            <a:r>
              <a:rPr lang="en-US" dirty="0" smtClean="0"/>
              <a:t>Use document fields to define privileges</a:t>
            </a:r>
          </a:p>
          <a:p>
            <a:pPr lvl="1"/>
            <a:r>
              <a:rPr lang="en-US" dirty="0" smtClean="0"/>
              <a:t>Apply conditional queries to validate users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341157" y="4257044"/>
            <a:ext cx="5540376" cy="1542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32" lvl="1">
              <a:lnSpc>
                <a:spcPts val="3540"/>
              </a:lnSpc>
              <a:spcBef>
                <a:spcPts val="1272"/>
              </a:spcBef>
              <a:buSzPct val="85000"/>
              <a:buFont typeface="Arial"/>
              <a:buChar char="•"/>
            </a:pPr>
            <a:r>
              <a:rPr lang="en-US" dirty="0"/>
              <a:t>Field Level Access Control</a:t>
            </a:r>
          </a:p>
          <a:p>
            <a:pPr lvl="1"/>
            <a:r>
              <a:rPr lang="en-US" dirty="0" smtClean="0"/>
              <a:t>$$DESCEND, $$PRUNE, $$KEEP</a:t>
            </a:r>
          </a:p>
          <a:p>
            <a:pPr lvl="1"/>
            <a:r>
              <a:rPr lang="en-US" dirty="0" smtClean="0"/>
              <a:t>Applies to root and subdocument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1371600"/>
            <a:ext cx="1672828" cy="2379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" y="3805764"/>
            <a:ext cx="2943111" cy="2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162" y="1415017"/>
            <a:ext cx="7887195" cy="531598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{ 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    _id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>
                <a:solidFill>
                  <a:schemeClr val="accent6"/>
                </a:solidFill>
              </a:rPr>
              <a:t>375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</a:t>
            </a:r>
            <a:r>
              <a:rPr lang="en-US" dirty="0" smtClean="0">
                <a:solidFill>
                  <a:srgbClr val="A3A3A3"/>
                </a:solidFill>
              </a:rPr>
              <a:t>  item: </a:t>
            </a:r>
            <a:r>
              <a:rPr lang="en-US" dirty="0">
                <a:solidFill>
                  <a:srgbClr val="ECD898"/>
                </a:solidFill>
              </a:rPr>
              <a:t>"</a:t>
            </a:r>
            <a:r>
              <a:rPr lang="en-US" dirty="0" smtClean="0">
                <a:solidFill>
                  <a:srgbClr val="ECD898"/>
                </a:solidFill>
              </a:rPr>
              <a:t>Sony </a:t>
            </a:r>
            <a:r>
              <a:rPr lang="en-US" dirty="0">
                <a:solidFill>
                  <a:srgbClr val="ECD898"/>
                </a:solidFill>
              </a:rPr>
              <a:t>XBR55X900A 55Inch 4K Ultra High Definition </a:t>
            </a:r>
            <a:r>
              <a:rPr lang="en-US" dirty="0" smtClean="0">
                <a:solidFill>
                  <a:srgbClr val="ECD898"/>
                </a:solidFill>
              </a:rPr>
              <a:t>TV</a:t>
            </a:r>
            <a:r>
              <a:rPr lang="en-US" dirty="0">
                <a:solidFill>
                  <a:srgbClr val="ECD898"/>
                </a:solidFill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 </a:t>
            </a:r>
            <a:r>
              <a:rPr lang="en-US" dirty="0" smtClean="0">
                <a:solidFill>
                  <a:srgbClr val="A3A3A3"/>
                </a:solidFill>
              </a:rPr>
              <a:t>  Manufacturer: </a:t>
            </a:r>
            <a:r>
              <a:rPr lang="en-US" dirty="0">
                <a:solidFill>
                  <a:srgbClr val="ECD898"/>
                </a:solidFill>
              </a:rPr>
              <a:t>"Sony</a:t>
            </a:r>
            <a:r>
              <a:rPr lang="en-US" dirty="0" smtClean="0">
                <a:solidFill>
                  <a:srgbClr val="ECD898"/>
                </a:solidFill>
              </a:rPr>
              <a:t>"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A3A3A3"/>
                </a:solidFill>
              </a:rPr>
              <a:t>security: </a:t>
            </a:r>
            <a:r>
              <a:rPr lang="en-US" dirty="0" smtClean="0">
                <a:solidFill>
                  <a:srgbClr val="00A49E"/>
                </a:solidFill>
              </a:rPr>
              <a:t>0</a:t>
            </a:r>
            <a:r>
              <a:rPr lang="en-US" dirty="0" smtClean="0"/>
              <a:t>, 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</a:t>
            </a:r>
            <a:r>
              <a:rPr lang="en-US" dirty="0" smtClean="0">
                <a:solidFill>
                  <a:srgbClr val="A3A3A3"/>
                </a:solidFill>
              </a:rPr>
              <a:t>   quantity: </a:t>
            </a:r>
            <a:r>
              <a:rPr lang="en-US" dirty="0">
                <a:solidFill>
                  <a:srgbClr val="ECD898"/>
                </a:solidFill>
              </a:rPr>
              <a:t>12,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ECD898"/>
                </a:solidFill>
              </a:rPr>
              <a:t>    </a:t>
            </a:r>
            <a:r>
              <a:rPr lang="en-US" dirty="0" smtClean="0">
                <a:solidFill>
                  <a:srgbClr val="A3A3A3"/>
                </a:solidFill>
              </a:rPr>
              <a:t>list</a:t>
            </a:r>
            <a:r>
              <a:rPr lang="en-US" dirty="0">
                <a:solidFill>
                  <a:srgbClr val="A3A3A3"/>
                </a:solidFill>
              </a:rPr>
              <a:t>:</a:t>
            </a:r>
            <a:r>
              <a:rPr lang="en-US" dirty="0">
                <a:solidFill>
                  <a:srgbClr val="ECD898"/>
                </a:solidFill>
              </a:rPr>
              <a:t> 4999</a:t>
            </a:r>
            <a:r>
              <a:rPr lang="en-US" dirty="0" smtClean="0">
                <a:solidFill>
                  <a:srgbClr val="ECD898"/>
                </a:solidFill>
              </a:rPr>
              <a:t>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ECD898"/>
                </a:solidFill>
              </a:rPr>
              <a:t> </a:t>
            </a:r>
            <a:r>
              <a:rPr lang="en-US" dirty="0" smtClean="0">
                <a:solidFill>
                  <a:srgbClr val="ECD898"/>
                </a:solidFill>
              </a:rPr>
              <a:t>   </a:t>
            </a:r>
            <a:r>
              <a:rPr lang="en-US" dirty="0" smtClean="0">
                <a:solidFill>
                  <a:srgbClr val="A3A3A3"/>
                </a:solidFill>
              </a:rPr>
              <a:t>pricing: {</a:t>
            </a:r>
            <a:endParaRPr lang="en-US" dirty="0" smtClean="0">
              <a:solidFill>
                <a:srgbClr val="ECD898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ECD898"/>
                </a:solidFill>
              </a:rPr>
              <a:t>        </a:t>
            </a:r>
            <a:r>
              <a:rPr lang="en-US" dirty="0" smtClean="0">
                <a:solidFill>
                  <a:srgbClr val="A3A3A3"/>
                </a:solidFill>
              </a:rPr>
              <a:t>security:</a:t>
            </a:r>
            <a:r>
              <a:rPr lang="en-US" dirty="0" smtClean="0">
                <a:solidFill>
                  <a:srgbClr val="ECD898"/>
                </a:solidFill>
              </a:rPr>
              <a:t> </a:t>
            </a:r>
            <a:r>
              <a:rPr lang="en-US" dirty="0" smtClean="0">
                <a:solidFill>
                  <a:srgbClr val="00A49E"/>
                </a:solidFill>
              </a:rPr>
              <a:t>1,</a:t>
            </a:r>
            <a:r>
              <a:rPr lang="en-US" dirty="0" smtClean="0">
                <a:solidFill>
                  <a:srgbClr val="ECD898"/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ECD898"/>
                </a:solidFill>
              </a:rPr>
              <a:t>        </a:t>
            </a:r>
            <a:r>
              <a:rPr lang="en-US" dirty="0" smtClean="0">
                <a:solidFill>
                  <a:srgbClr val="A3A3A3"/>
                </a:solidFill>
              </a:rPr>
              <a:t>sale: </a:t>
            </a:r>
            <a:r>
              <a:rPr lang="en-US" dirty="0" smtClean="0">
                <a:solidFill>
                  <a:srgbClr val="ECD898"/>
                </a:solidFill>
              </a:rPr>
              <a:t>2698,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ECD898"/>
                </a:solidFill>
              </a:rPr>
              <a:t> </a:t>
            </a:r>
            <a:r>
              <a:rPr lang="en-US" dirty="0" smtClean="0">
                <a:solidFill>
                  <a:srgbClr val="ECD898"/>
                </a:solidFill>
              </a:rPr>
              <a:t>       </a:t>
            </a:r>
            <a:r>
              <a:rPr lang="en-US" dirty="0" smtClean="0">
                <a:solidFill>
                  <a:srgbClr val="A3A3A3"/>
                </a:solidFill>
              </a:rPr>
              <a:t>wholesale: { 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 </a:t>
            </a:r>
            <a:r>
              <a:rPr lang="en-US" dirty="0" smtClean="0">
                <a:solidFill>
                  <a:srgbClr val="A3A3A3"/>
                </a:solidFill>
              </a:rPr>
              <a:t>           security: </a:t>
            </a:r>
            <a:r>
              <a:rPr lang="en-US" dirty="0" smtClean="0">
                <a:solidFill>
                  <a:srgbClr val="00A49E"/>
                </a:solidFill>
              </a:rPr>
              <a:t>2,</a:t>
            </a:r>
            <a:endParaRPr lang="en-US" dirty="0">
              <a:solidFill>
                <a:srgbClr val="ECD898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ECD898"/>
                </a:solidFill>
              </a:rPr>
              <a:t>            </a:t>
            </a:r>
            <a:r>
              <a:rPr lang="en-US" dirty="0" smtClean="0">
                <a:solidFill>
                  <a:srgbClr val="A3A3A3"/>
                </a:solidFill>
              </a:rPr>
              <a:t>amount</a:t>
            </a:r>
            <a:r>
              <a:rPr lang="en-US" dirty="0">
                <a:solidFill>
                  <a:srgbClr val="A3A3A3"/>
                </a:solidFill>
              </a:rPr>
              <a:t>:</a:t>
            </a:r>
            <a:r>
              <a:rPr lang="en-US" dirty="0">
                <a:solidFill>
                  <a:srgbClr val="ECD898"/>
                </a:solidFill>
              </a:rPr>
              <a:t> </a:t>
            </a:r>
            <a:r>
              <a:rPr lang="en-US" dirty="0" smtClean="0">
                <a:solidFill>
                  <a:srgbClr val="ECD898"/>
                </a:solidFill>
              </a:rPr>
              <a:t>2300 </a:t>
            </a: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 smtClean="0">
              <a:solidFill>
                <a:srgbClr val="ECD898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ECD898"/>
                </a:solidFill>
              </a:rPr>
              <a:t> </a:t>
            </a:r>
            <a:r>
              <a:rPr lang="en-US" dirty="0" smtClean="0">
                <a:solidFill>
                  <a:srgbClr val="ECD898"/>
                </a:solidFill>
              </a:rPr>
              <a:t>   </a:t>
            </a: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 smtClean="0">
              <a:solidFill>
                <a:srgbClr val="ECD898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>
              <a:solidFill>
                <a:srgbClr val="A3A3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$redact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by Security Level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21149" y="2272535"/>
            <a:ext cx="982135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security = 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4725853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57" y="1736357"/>
            <a:ext cx="2827874" cy="2886443"/>
            <a:chOff x="135459" y="1550082"/>
            <a:chExt cx="2827874" cy="2556781"/>
          </a:xfrm>
        </p:grpSpPr>
        <p:sp>
          <p:nvSpPr>
            <p:cNvPr id="8" name="Rectangle 7"/>
            <p:cNvSpPr/>
            <p:nvPr/>
          </p:nvSpPr>
          <p:spPr>
            <a:xfrm>
              <a:off x="135459" y="1550082"/>
              <a:ext cx="2827874" cy="25567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460" y="1613873"/>
              <a:ext cx="282787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db.catalog.aggregate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([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 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$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match: {item: /^.*XBR55X900A*/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 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$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redact: {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$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cond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{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    if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{ $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lte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[ "$security",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?? ] },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    then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"$$DESCEND",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    else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"$$PRUNE"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}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}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}])</a:t>
              </a:r>
              <a:endParaRPr lang="en-US" sz="1200" b="1" dirty="0">
                <a:latin typeface="Source Code Pro Semibold"/>
                <a:cs typeface="Source Code Pro Semibol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4086" y="1778689"/>
            <a:ext cx="5030647" cy="1688127"/>
            <a:chOff x="4824553" y="1613873"/>
            <a:chExt cx="5030647" cy="1688127"/>
          </a:xfrm>
        </p:grpSpPr>
        <p:sp>
          <p:nvSpPr>
            <p:cNvPr id="5" name="Rectangle 4"/>
            <p:cNvSpPr/>
            <p:nvPr/>
          </p:nvSpPr>
          <p:spPr>
            <a:xfrm>
              <a:off x="4824554" y="1613873"/>
              <a:ext cx="5030646" cy="16881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553" y="1613873"/>
              <a:ext cx="50306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_id" : 375,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item" : "Sony XBR55X900A 55Inch 4K Ultra High Definition TV",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Manufacturer" : "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Sony”,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security" : 0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quantity" : 12,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"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list" :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4999</a:t>
              </a:r>
              <a:endPara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054087" y="3703323"/>
            <a:ext cx="5030646" cy="30954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4086" y="3703323"/>
            <a:ext cx="5030647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"_id" : 375,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"item" : "Sony XBR55X900A 55Inch 4K Ultra High Definition TV",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"Manufacturer" : "Sony",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"security" : 0,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"quantity" : 12,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"list" : 4999,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"pricing" 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"security" : 1,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"sale" : 2698,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"wholesale" 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	"security" : 2,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	"amount" : 2300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	}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}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021149" y="4008201"/>
            <a:ext cx="982135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security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geoNear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42900" y="1867746"/>
            <a:ext cx="5949950" cy="16797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Order/Filter Documents by Location</a:t>
            </a:r>
          </a:p>
          <a:p>
            <a:pPr lvl="1"/>
            <a:r>
              <a:rPr lang="en-US" dirty="0" smtClean="0"/>
              <a:t>Requires a geospatial index</a:t>
            </a:r>
          </a:p>
          <a:p>
            <a:pPr lvl="1"/>
            <a:r>
              <a:rPr lang="en-US" dirty="0" smtClean="0"/>
              <a:t>Output includes physical distance</a:t>
            </a:r>
          </a:p>
          <a:p>
            <a:pPr lvl="1"/>
            <a:r>
              <a:rPr lang="en-US" dirty="0" smtClean="0"/>
              <a:t>Must be first aggregation stage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57" y="3733800"/>
            <a:ext cx="3098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8404" y="2185485"/>
            <a:ext cx="4637864" cy="3749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"_id" : </a:t>
            </a:r>
            <a:r>
              <a:rPr lang="en-US" dirty="0">
                <a:solidFill>
                  <a:srgbClr val="ECD898"/>
                </a:solidFill>
              </a:rPr>
              <a:t>10021,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"city" : </a:t>
            </a:r>
            <a:r>
              <a:rPr lang="en-US" dirty="0" smtClean="0">
                <a:solidFill>
                  <a:srgbClr val="ECD898"/>
                </a:solidFill>
              </a:rPr>
              <a:t>“NEW YORK”,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</a:t>
            </a:r>
            <a:r>
              <a:rPr lang="en-US" dirty="0" err="1">
                <a:solidFill>
                  <a:srgbClr val="A3A3A3"/>
                </a:solidFill>
              </a:rPr>
              <a:t>loc</a:t>
            </a:r>
            <a:r>
              <a:rPr lang="en-US" dirty="0">
                <a:solidFill>
                  <a:srgbClr val="A3A3A3"/>
                </a:solidFill>
              </a:rPr>
              <a:t>" : </a:t>
            </a:r>
            <a:r>
              <a:rPr lang="en-US" dirty="0">
                <a:solidFill>
                  <a:schemeClr val="accent2"/>
                </a:solidFill>
              </a:rPr>
              <a:t>[	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	-</a:t>
            </a:r>
            <a:r>
              <a:rPr lang="en-US" dirty="0">
                <a:solidFill>
                  <a:schemeClr val="accent2"/>
                </a:solidFill>
              </a:rPr>
              <a:t>73.958805,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</a:rPr>
              <a:t>		40.768476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</a:rPr>
              <a:t>	],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"pop" : </a:t>
            </a:r>
            <a:r>
              <a:rPr lang="en-US" dirty="0">
                <a:solidFill>
                  <a:schemeClr val="accent2"/>
                </a:solidFill>
              </a:rPr>
              <a:t>106564,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"state" : </a:t>
            </a:r>
            <a:r>
              <a:rPr lang="en-US" dirty="0" smtClean="0">
                <a:solidFill>
                  <a:schemeClr val="accent2"/>
                </a:solidFill>
              </a:rPr>
              <a:t>”NY”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>
              <a:solidFill>
                <a:srgbClr val="A3A3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geonear</a:t>
            </a:r>
            <a:r>
              <a:rPr lang="en-US" dirty="0" smtClean="0"/>
              <a:t>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by Proximity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87089" y="3723796"/>
            <a:ext cx="982135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418026" y="4725853"/>
            <a:ext cx="501446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403" y="2930156"/>
            <a:ext cx="2548476" cy="2030187"/>
            <a:chOff x="135459" y="1550082"/>
            <a:chExt cx="2827874" cy="2556781"/>
          </a:xfrm>
        </p:grpSpPr>
        <p:sp>
          <p:nvSpPr>
            <p:cNvPr id="8" name="Rectangle 7"/>
            <p:cNvSpPr/>
            <p:nvPr/>
          </p:nvSpPr>
          <p:spPr>
            <a:xfrm>
              <a:off x="135459" y="1550082"/>
              <a:ext cx="2827874" cy="25567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460" y="1613873"/>
              <a:ext cx="2827873" cy="24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db.catalog.aggregate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([ </a:t>
              </a:r>
              <a:endPara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 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$</a:t>
              </a:r>
              <a:r>
                <a:rPr lang="en-US" sz="1200" b="1" dirty="0" err="1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geoNear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: {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near: [ -86.000, 33.000 ]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 </a:t>
              </a:r>
              <a:r>
                <a:rPr lang="en-US" sz="1200" b="1" dirty="0" err="1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distanceField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dist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maxDistance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.050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spherical: true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    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num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: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3 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   }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}])</a:t>
              </a:r>
              <a:endParaRPr lang="en-US" sz="1200" b="1" dirty="0">
                <a:latin typeface="Source Code Pro Semibold"/>
                <a:cs typeface="Source Code Pro Semibold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47028" y="1638143"/>
            <a:ext cx="3241950" cy="4613647"/>
            <a:chOff x="4547028" y="1638143"/>
            <a:chExt cx="2981713" cy="4613647"/>
          </a:xfrm>
        </p:grpSpPr>
        <p:sp>
          <p:nvSpPr>
            <p:cNvPr id="15" name="Rectangle 14"/>
            <p:cNvSpPr/>
            <p:nvPr/>
          </p:nvSpPr>
          <p:spPr>
            <a:xfrm>
              <a:off x="4547028" y="1638143"/>
              <a:ext cx="2981713" cy="46136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47028" y="1638143"/>
              <a:ext cx="2905514" cy="452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"_id" : "35089",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"city" : "KELLYTON",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loc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[ -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86.048397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 32.979068 ]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"pop" : 1584,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"state" : "AL",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dist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0.0007971432165364155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},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</a:t>
              </a:r>
              <a:endPara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"_id" : "35010",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"city" : "NEW SITE",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loc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[ -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85.951086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 32.941445 ]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"pop" : 19942,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"state" : "AL",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dist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0.0012479615347306806</a:t>
              </a:r>
            </a:p>
            <a:p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},</a:t>
              </a:r>
              <a:endPara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endParaRP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{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"_id" : "35072",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"city" : "GOODWATER",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loc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[ -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86.078149</a:t>
              </a:r>
              <a:r>
                <a:rPr lang="en-US" sz="1200" b="1" dirty="0" smtClean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 33.074642 ]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"pop" : 3813,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"state" : "AL",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	"</a:t>
              </a:r>
              <a:r>
                <a:rPr lang="en-US" sz="1200" b="1" dirty="0" err="1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dist</a:t>
              </a:r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" : 0.0017333719627032555</a:t>
              </a:r>
            </a:p>
            <a:p>
              <a:r>
                <a:rPr lang="en-US" sz="1200" b="1" dirty="0">
                  <a:solidFill>
                    <a:srgbClr val="3A281E"/>
                  </a:solidFill>
                  <a:latin typeface="Source Code Pro Semibold"/>
                  <a:cs typeface="Source Code Pro Semibold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2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$let / $map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866" y="1783926"/>
            <a:ext cx="5949950" cy="16797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Bind variables to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Apply conditional logic</a:t>
            </a:r>
          </a:p>
          <a:p>
            <a:pPr lvl="1"/>
            <a:r>
              <a:rPr lang="en-US" dirty="0" smtClean="0"/>
              <a:t>Define complex calculations</a:t>
            </a:r>
          </a:p>
          <a:p>
            <a:pPr lvl="1"/>
            <a:r>
              <a:rPr lang="en-US" dirty="0" smtClean="0"/>
              <a:t>Operate on array field values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866" y="3424767"/>
            <a:ext cx="3302000" cy="18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8404" y="2185485"/>
            <a:ext cx="4637864" cy="3749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"_id" : </a:t>
            </a:r>
            <a:r>
              <a:rPr lang="en-US" dirty="0" smtClean="0">
                <a:solidFill>
                  <a:srgbClr val="ECD898"/>
                </a:solidFill>
              </a:rPr>
              <a:t>1,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”price"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rgbClr val="ECD898"/>
                </a:solidFill>
              </a:rPr>
              <a:t>10,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”tax"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0.50,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”discount"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>
              <a:solidFill>
                <a:srgbClr val="A3A3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$let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Subexpression</a:t>
            </a:r>
            <a:r>
              <a:rPr lang="en-US" dirty="0" smtClean="0"/>
              <a:t> Calculations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420023" y="3752804"/>
            <a:ext cx="982135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4733" y="2442008"/>
            <a:ext cx="3962401" cy="3020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733" y="2519291"/>
            <a:ext cx="3962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db.sales.aggregate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( [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  <a:endParaRPr lang="en-US" sz="1200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project: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sz="1200" b="1" dirty="0" err="1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let: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sz="1200" b="1" dirty="0" err="1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vars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total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$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cond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if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'$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applyDiscount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',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then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multiply: [0.9, '$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price’] }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else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'$price'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} 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}</a:t>
            </a:r>
            <a:endParaRPr lang="en-US" sz="1200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in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$add: [ "$$total", '$tax']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}}}}])</a:t>
            </a:r>
            <a:endParaRPr lang="en-US" sz="1200" b="1" dirty="0">
              <a:latin typeface="Source Code Pro Semibold"/>
              <a:cs typeface="Source Code Pro Semi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80047" y="3599674"/>
            <a:ext cx="3006753" cy="838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6829" y="3748339"/>
            <a:ext cx="277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"_id" : 1, "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" : 9.5 }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{ "_id" : 2, "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" : 10.25 }</a:t>
            </a:r>
          </a:p>
        </p:txBody>
      </p:sp>
    </p:spTree>
    <p:extLst>
      <p:ext uri="{BB962C8B-B14F-4D97-AF65-F5344CB8AC3E}">
        <p14:creationId xmlns:p14="http://schemas.microsoft.com/office/powerpoint/2010/main" val="25959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8404" y="2185485"/>
            <a:ext cx="4845296" cy="3749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"_id" : </a:t>
            </a:r>
            <a:r>
              <a:rPr lang="en-US" dirty="0" smtClean="0">
                <a:solidFill>
                  <a:srgbClr val="ECD898"/>
                </a:solidFill>
              </a:rPr>
              <a:t>1,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”price"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rgbClr val="ECD898"/>
                </a:solidFill>
              </a:rPr>
              <a:t>10,</a:t>
            </a:r>
            <a:endParaRPr lang="en-US" dirty="0">
              <a:solidFill>
                <a:srgbClr val="A3A3A3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”tax"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0.50,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”discount"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A3A3"/>
                </a:solidFill>
              </a:rPr>
              <a:t>	</a:t>
            </a:r>
            <a:r>
              <a:rPr lang="en-US" dirty="0" smtClean="0">
                <a:solidFill>
                  <a:srgbClr val="A3A3A3"/>
                </a:solidFill>
              </a:rPr>
              <a:t>”units" </a:t>
            </a:r>
            <a:r>
              <a:rPr lang="en-US" dirty="0">
                <a:solidFill>
                  <a:srgbClr val="A3A3A3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[ 1</a:t>
            </a:r>
            <a:r>
              <a:rPr lang="en-US" dirty="0">
                <a:solidFill>
                  <a:schemeClr val="accent2"/>
                </a:solidFill>
              </a:rPr>
              <a:t>, 0, 3, 4, 0, 0, 10, 12, 6, 5 ]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A3A3A3"/>
                </a:solidFill>
              </a:rPr>
              <a:t>}</a:t>
            </a:r>
            <a:endParaRPr lang="en-US" dirty="0">
              <a:solidFill>
                <a:srgbClr val="A3A3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$map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Aggregation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Subexpressions</a:t>
            </a:r>
            <a:r>
              <a:rPr lang="en-US" dirty="0" smtClean="0"/>
              <a:t> on Arrays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78723" y="3752804"/>
            <a:ext cx="596477" cy="457200"/>
          </a:xfrm>
          <a:prstGeom prst="rightArrow">
            <a:avLst/>
          </a:prstGeom>
          <a:solidFill>
            <a:srgbClr val="6BA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33" y="2374900"/>
            <a:ext cx="4034367" cy="30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33" y="2519291"/>
            <a:ext cx="4034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db.sales.aggregate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(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[ { 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project: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</a:t>
            </a:r>
            <a:r>
              <a:rPr lang="en-US" sz="1200" b="1" dirty="0" err="1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map: {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input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"$units"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as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"unit"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,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in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multiply: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[ “$$unit”, 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$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cond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{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  if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'$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applyDiscount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', then: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   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add 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[ 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	{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multiply: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[ 0.9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 '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$price'] }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 '$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tax’ ] }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        else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$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add: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[ '$price'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, '$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tax’ ] }</a:t>
            </a: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 } ] } }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 }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 ] )</a:t>
            </a:r>
            <a:endParaRPr lang="en-US" sz="1200" b="1" dirty="0">
              <a:latin typeface="Source Code Pro Semibold"/>
              <a:cs typeface="Source Code Pro Semi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02200" y="2374900"/>
            <a:ext cx="4089400" cy="280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65700" y="2389439"/>
            <a:ext cx="408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_id" : 1,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"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"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: 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[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9.5, 0, 28.5, 38, 0, 0, 95, 114, 57, 47.5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]</a:t>
            </a: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}</a:t>
            </a:r>
          </a:p>
          <a:p>
            <a:endParaRPr lang="en-US" sz="1200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"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_id" : 2,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"</a:t>
            </a:r>
            <a:r>
              <a:rPr lang="en-US" sz="1200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finalPrice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" :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 </a:t>
            </a:r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     [ </a:t>
            </a:r>
            <a:r>
              <a:rPr lang="en-US" sz="1200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51.25, 30.75, 20.5, 51.25, 0, 0, 0, 30.75, 41, 71.75 ] </a:t>
            </a:r>
            <a:endParaRPr lang="en-US" sz="1200" b="1" dirty="0" smtClean="0">
              <a:solidFill>
                <a:srgbClr val="3A281E"/>
              </a:solidFill>
              <a:latin typeface="Source Code Pro Semibold"/>
              <a:cs typeface="Source Code Pro Semibold"/>
            </a:endParaRPr>
          </a:p>
          <a:p>
            <a:r>
              <a:rPr lang="en-US" sz="1200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sz="1200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8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</a:t>
            </a:r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80996054"/>
              </p:ext>
            </p:extLst>
          </p:nvPr>
        </p:nvGraphicFramePr>
        <p:xfrm>
          <a:off x="4148668" y="1630680"/>
          <a:ext cx="511386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8383" y="1622212"/>
            <a:ext cx="4917017" cy="3330787"/>
          </a:xfrm>
        </p:spPr>
        <p:txBody>
          <a:bodyPr/>
          <a:lstStyle/>
          <a:p>
            <a:r>
              <a:rPr lang="en-US" sz="2400" dirty="0" smtClean="0"/>
              <a:t>Workload split between shards</a:t>
            </a:r>
            <a:endParaRPr lang="en-US" sz="2400" dirty="0">
              <a:latin typeface="Source Code Pro"/>
              <a:cs typeface="Source Code Pro"/>
            </a:endParaRPr>
          </a:p>
          <a:p>
            <a:pPr lvl="1"/>
            <a:r>
              <a:rPr lang="en-US" sz="2000" dirty="0"/>
              <a:t>Shards execute pipeline up to </a:t>
            </a:r>
            <a:r>
              <a:rPr lang="en-US" sz="2000" dirty="0" smtClean="0"/>
              <a:t>a point</a:t>
            </a:r>
            <a:endParaRPr lang="en-US" sz="2000" dirty="0"/>
          </a:p>
          <a:p>
            <a:pPr lvl="1"/>
            <a:r>
              <a:rPr lang="en-US" sz="2000" dirty="0" smtClean="0">
                <a:latin typeface="Source Code Pro"/>
                <a:cs typeface="Source Code Pro"/>
              </a:rPr>
              <a:t>Primary shard </a:t>
            </a:r>
            <a:r>
              <a:rPr lang="en-US" sz="2000" dirty="0" smtClean="0"/>
              <a:t>merges cursors </a:t>
            </a:r>
            <a:r>
              <a:rPr lang="en-US" sz="2000" dirty="0"/>
              <a:t>and </a:t>
            </a:r>
            <a:r>
              <a:rPr lang="en-US" sz="2000" dirty="0" smtClean="0"/>
              <a:t>continues processing*</a:t>
            </a:r>
          </a:p>
          <a:p>
            <a:pPr lvl="1"/>
            <a:r>
              <a:rPr lang="en-US" sz="2000" dirty="0" smtClean="0"/>
              <a:t>Use explain to analyze pipeline split</a:t>
            </a:r>
            <a:endParaRPr lang="en-US" sz="2000" dirty="0"/>
          </a:p>
          <a:p>
            <a:pPr lvl="1"/>
            <a:r>
              <a:rPr lang="en-US" sz="2000" dirty="0"/>
              <a:t>Early </a:t>
            </a:r>
            <a:r>
              <a:rPr lang="en-US" sz="2000" dirty="0">
                <a:latin typeface="Source Code Pro"/>
                <a:cs typeface="Source Code Pro"/>
              </a:rPr>
              <a:t>$match</a:t>
            </a:r>
            <a:r>
              <a:rPr lang="en-US" sz="2000" dirty="0"/>
              <a:t> may excuse shards</a:t>
            </a:r>
          </a:p>
          <a:p>
            <a:pPr lvl="1"/>
            <a:r>
              <a:rPr lang="en-US" sz="2000" dirty="0" smtClean="0"/>
              <a:t>Potential CPU </a:t>
            </a:r>
            <a:r>
              <a:rPr lang="en-US" sz="2000" dirty="0"/>
              <a:t>and memory implications for </a:t>
            </a:r>
            <a:r>
              <a:rPr lang="en-US" sz="2000" dirty="0" smtClean="0">
                <a:latin typeface="Source Code Pro"/>
                <a:cs typeface="Source Code Pro"/>
              </a:rPr>
              <a:t>primary shard host</a:t>
            </a:r>
            <a:endParaRPr lang="en-US" sz="2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1100" dirty="0" smtClean="0"/>
              <a:t>*  Prior to v2.6 second stage pipeline processing was done by mongos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23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533" y="1503680"/>
            <a:ext cx="8525934" cy="4371094"/>
          </a:xfrm>
        </p:spPr>
        <p:txBody>
          <a:bodyPr/>
          <a:lstStyle/>
          <a:p>
            <a:r>
              <a:rPr lang="en-US" dirty="0" err="1" smtClean="0">
                <a:latin typeface="Source Code Pro"/>
                <a:cs typeface="Source Code Pro"/>
              </a:rPr>
              <a:t>collection.aggregate</a:t>
            </a:r>
            <a:r>
              <a:rPr lang="en-US" dirty="0" smtClean="0">
                <a:latin typeface="Source Code Pro"/>
                <a:cs typeface="Source Code Pro"/>
              </a:rPr>
              <a:t>([…], {&lt;options&gt;})</a:t>
            </a:r>
            <a:endParaRPr lang="en-US" dirty="0"/>
          </a:p>
          <a:p>
            <a:pPr lvl="1"/>
            <a:r>
              <a:rPr lang="en-US" dirty="0" smtClean="0"/>
              <a:t>Returns a cursor</a:t>
            </a:r>
          </a:p>
          <a:p>
            <a:pPr lvl="1"/>
            <a:r>
              <a:rPr lang="en-US" dirty="0" smtClean="0"/>
              <a:t>Takes an optional document to specify aggregation options</a:t>
            </a:r>
          </a:p>
          <a:p>
            <a:pPr lvl="2"/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allowDiskUse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explain</a:t>
            </a:r>
          </a:p>
          <a:p>
            <a:pPr lvl="1"/>
            <a:r>
              <a:rPr lang="en-US" dirty="0" smtClean="0"/>
              <a:t>Use $out to send results to a Collection</a:t>
            </a:r>
            <a:endParaRPr lang="en-US" dirty="0"/>
          </a:p>
          <a:p>
            <a:r>
              <a:rPr lang="en-US" dirty="0" err="1" smtClean="0">
                <a:latin typeface="Source Code Pro"/>
                <a:cs typeface="Source Code Pro"/>
              </a:rPr>
              <a:t>db.runCommand</a:t>
            </a:r>
            <a:r>
              <a:rPr lang="en-US" dirty="0" smtClean="0">
                <a:latin typeface="Source Code Pro"/>
                <a:cs typeface="Source Code Pro"/>
              </a:rPr>
              <a:t>({aggregate:&lt;collection&gt;, pipeline:[…]})</a:t>
            </a:r>
            <a:endParaRPr lang="en-US" dirty="0"/>
          </a:p>
          <a:p>
            <a:pPr lvl="1"/>
            <a:r>
              <a:rPr lang="en-US" dirty="0" smtClean="0"/>
              <a:t>Returns a document, limited to 16 MB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1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894" y="2023549"/>
            <a:ext cx="7759706" cy="1666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894" y="4496718"/>
            <a:ext cx="7766297" cy="844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245078" y="3856307"/>
            <a:ext cx="501446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37259" y="2088736"/>
            <a:ext cx="6217502" cy="15864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A281E"/>
                </a:solidFill>
              </a:rPr>
              <a:t>db.books.aggregate</a:t>
            </a:r>
            <a:r>
              <a:rPr lang="en-US" dirty="0">
                <a:solidFill>
                  <a:srgbClr val="3A281E"/>
                </a:solidFill>
              </a:rPr>
              <a:t>([</a:t>
            </a:r>
          </a:p>
          <a:p>
            <a:r>
              <a:rPr lang="en-US" dirty="0">
                <a:solidFill>
                  <a:srgbClr val="3A281E"/>
                </a:solidFill>
              </a:rPr>
              <a:t>  { $project: { language: 1 }},</a:t>
            </a:r>
          </a:p>
          <a:p>
            <a:r>
              <a:rPr lang="en-US" dirty="0">
                <a:solidFill>
                  <a:srgbClr val="3A281E"/>
                </a:solidFill>
              </a:rPr>
              <a:t>  { $group: { _id: "$language", </a:t>
            </a:r>
            <a:r>
              <a:rPr lang="en-US" dirty="0" err="1">
                <a:solidFill>
                  <a:srgbClr val="3A281E"/>
                </a:solidFill>
              </a:rPr>
              <a:t>numTitles</a:t>
            </a:r>
            <a:r>
              <a:rPr lang="en-US" dirty="0">
                <a:solidFill>
                  <a:srgbClr val="3A281E"/>
                </a:solidFill>
              </a:rPr>
              <a:t>: { $sum: 1 }}}</a:t>
            </a:r>
          </a:p>
          <a:p>
            <a:r>
              <a:rPr lang="en-US" dirty="0">
                <a:solidFill>
                  <a:srgbClr val="3A281E"/>
                </a:solidFill>
              </a:rPr>
              <a:t>]</a:t>
            </a:r>
            <a:r>
              <a:rPr lang="en-US" dirty="0" smtClean="0">
                <a:solidFill>
                  <a:srgbClr val="3A281E"/>
                </a:solidFill>
              </a:rPr>
              <a:t>)</a:t>
            </a:r>
            <a:endParaRPr lang="en-US" dirty="0">
              <a:solidFill>
                <a:srgbClr val="3A281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495" y="4569288"/>
            <a:ext cx="754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_id: "Russian",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numTitles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1 },</a:t>
            </a: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_id: "English",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numTitles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2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  <a:endParaRPr lang="en-US" b="1" dirty="0">
              <a:solidFill>
                <a:srgbClr val="3A281E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73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894" y="1659467"/>
            <a:ext cx="7759706" cy="2534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0303" y="4767892"/>
            <a:ext cx="7766297" cy="2031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101356" y="4288569"/>
            <a:ext cx="501446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49904" y="1733619"/>
            <a:ext cx="6217502" cy="2460386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dirty="0" err="1">
                <a:solidFill>
                  <a:srgbClr val="3A281E"/>
                </a:solidFill>
              </a:rPr>
              <a:t>db.runCommand</a:t>
            </a:r>
            <a:r>
              <a:rPr lang="en-US" dirty="0">
                <a:solidFill>
                  <a:srgbClr val="3A281E"/>
                </a:solidFill>
              </a:rPr>
              <a:t>({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  aggregate: "books",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  pipeline: [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    { $project: { language: 1 }},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    { $group: { _id: "$language", </a:t>
            </a:r>
            <a:r>
              <a:rPr lang="en-US" dirty="0" err="1">
                <a:solidFill>
                  <a:srgbClr val="3A281E"/>
                </a:solidFill>
              </a:rPr>
              <a:t>numTitles</a:t>
            </a:r>
            <a:r>
              <a:rPr lang="en-US" dirty="0">
                <a:solidFill>
                  <a:srgbClr val="3A281E"/>
                </a:solidFill>
              </a:rPr>
              <a:t>: { $sum: 1 }}}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 </a:t>
            </a:r>
            <a:r>
              <a:rPr lang="en-US" dirty="0" smtClean="0">
                <a:solidFill>
                  <a:srgbClr val="3A281E"/>
                </a:solidFill>
              </a:rPr>
              <a:t>	]</a:t>
            </a:r>
            <a:endParaRPr lang="en-US" dirty="0">
              <a:solidFill>
                <a:srgbClr val="3A281E"/>
              </a:solidFill>
            </a:endParaRP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3A281E"/>
                </a:solidFill>
              </a:rPr>
              <a:t>}</a:t>
            </a:r>
            <a:r>
              <a:rPr lang="en-US" dirty="0" smtClean="0">
                <a:solidFill>
                  <a:srgbClr val="3A281E"/>
                </a:solidFill>
              </a:rPr>
              <a:t>)</a:t>
            </a:r>
            <a:endParaRPr lang="en-US" dirty="0">
              <a:solidFill>
                <a:srgbClr val="3A281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894" y="4767892"/>
            <a:ext cx="7759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{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result : [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	{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_id: "Russian",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numTitles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1 },</a:t>
            </a: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		{ 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_id: "English", </a:t>
            </a:r>
            <a:r>
              <a:rPr lang="en-US" b="1" dirty="0" err="1">
                <a:solidFill>
                  <a:srgbClr val="3A281E"/>
                </a:solidFill>
                <a:latin typeface="Source Code Pro Semibold"/>
                <a:cs typeface="Source Code Pro Semibold"/>
              </a:rPr>
              <a:t>numTitles</a:t>
            </a:r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: 2 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  <a:p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	],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	</a:t>
            </a:r>
            <a:r>
              <a:rPr lang="en-US" b="1" dirty="0" smtClean="0">
                <a:solidFill>
                  <a:srgbClr val="3A281E"/>
                </a:solidFill>
                <a:latin typeface="Source Code Pro Semibold"/>
                <a:cs typeface="Source Code Pro Semibold"/>
              </a:rPr>
              <a:t>“ok” : 1</a:t>
            </a:r>
          </a:p>
          <a:p>
            <a:r>
              <a:rPr lang="en-US" b="1" dirty="0">
                <a:solidFill>
                  <a:srgbClr val="3A281E"/>
                </a:solidFill>
                <a:latin typeface="Source Code Pro Semibold"/>
                <a:cs typeface="Source Code Pro Semibol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9" y="1503680"/>
            <a:ext cx="8041217" cy="4371094"/>
          </a:xfrm>
        </p:spPr>
        <p:txBody>
          <a:bodyPr/>
          <a:lstStyle/>
          <a:p>
            <a:r>
              <a:rPr lang="en-US" dirty="0" smtClean="0"/>
              <a:t>Pipeline </a:t>
            </a:r>
            <a:r>
              <a:rPr lang="en-US" dirty="0"/>
              <a:t>operator memory </a:t>
            </a:r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Stages limited to 100 MB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allowDiskUse</a:t>
            </a:r>
            <a:r>
              <a:rPr lang="en-US" dirty="0" smtClean="0"/>
              <a:t>”  for larger data sets</a:t>
            </a:r>
            <a:endParaRPr lang="en-US" dirty="0"/>
          </a:p>
          <a:p>
            <a:r>
              <a:rPr lang="en-US" dirty="0"/>
              <a:t>Some BSON types unsupported</a:t>
            </a:r>
          </a:p>
          <a:p>
            <a:pPr lvl="1"/>
            <a:r>
              <a:rPr lang="en-US" dirty="0"/>
              <a:t>Symbol, </a:t>
            </a:r>
            <a:r>
              <a:rPr lang="en-US" dirty="0" err="1"/>
              <a:t>MinKey</a:t>
            </a:r>
            <a:r>
              <a:rPr lang="en-US" dirty="0"/>
              <a:t>, </a:t>
            </a:r>
            <a:r>
              <a:rPr lang="en-US" dirty="0" err="1"/>
              <a:t>MaxKey</a:t>
            </a:r>
            <a:r>
              <a:rPr lang="en-US" dirty="0"/>
              <a:t>, </a:t>
            </a:r>
            <a:r>
              <a:rPr lang="en-US" dirty="0" err="1"/>
              <a:t>DBRef</a:t>
            </a:r>
            <a:r>
              <a:rPr lang="en-US" dirty="0"/>
              <a:t>, Code, and </a:t>
            </a:r>
            <a:r>
              <a:rPr lang="en-US" dirty="0" err="1"/>
              <a:t>CodeWScope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Return computed values</a:t>
            </a:r>
          </a:p>
          <a:p>
            <a:r>
              <a:rPr lang="en-US" dirty="0"/>
              <a:t>Used with </a:t>
            </a:r>
            <a:r>
              <a:rPr lang="en-US" dirty="0">
                <a:latin typeface="Source Code Pro"/>
                <a:cs typeface="Source Code Pro"/>
              </a:rPr>
              <a:t>$project</a:t>
            </a:r>
            <a:r>
              <a:rPr lang="en-US" dirty="0"/>
              <a:t> and </a:t>
            </a:r>
            <a:r>
              <a:rPr lang="en-US" dirty="0">
                <a:latin typeface="Source Code Pro"/>
                <a:cs typeface="Source Code Pro"/>
              </a:rPr>
              <a:t>$group</a:t>
            </a:r>
          </a:p>
          <a:p>
            <a:r>
              <a:rPr lang="en-US" dirty="0"/>
              <a:t>Reference fields using $ (e.g. "$x")</a:t>
            </a:r>
          </a:p>
          <a:p>
            <a:r>
              <a:rPr lang="en-US" dirty="0"/>
              <a:t>Expressions may be nested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82" y="107864"/>
            <a:ext cx="7898954" cy="851683"/>
          </a:xfrm>
        </p:spPr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37" y="944098"/>
            <a:ext cx="4430679" cy="516912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28650" y="1265300"/>
            <a:ext cx="7899400" cy="4286885"/>
            <a:chOff x="628650" y="1265300"/>
            <a:chExt cx="7899400" cy="4286885"/>
          </a:xfrm>
        </p:grpSpPr>
        <p:pic>
          <p:nvPicPr>
            <p:cNvPr id="4" name="Content Placeholder 4" descr="aggregation_aggframework_victorinoxswissarmy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" r="101"/>
            <a:stretch>
              <a:fillRect/>
            </a:stretch>
          </p:blipFill>
          <p:spPr>
            <a:xfrm>
              <a:off x="628650" y="1265300"/>
              <a:ext cx="7899400" cy="428688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166" y="5289877"/>
              <a:ext cx="32258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Input array of one or more values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$and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$or</a:t>
            </a:r>
          </a:p>
          <a:p>
            <a:pPr lvl="1"/>
            <a:r>
              <a:rPr lang="en-US" dirty="0"/>
              <a:t>Short-circuit logic</a:t>
            </a:r>
          </a:p>
          <a:p>
            <a:r>
              <a:rPr lang="en-US" dirty="0"/>
              <a:t>Invert values with </a:t>
            </a:r>
            <a:r>
              <a:rPr lang="en-US" dirty="0">
                <a:latin typeface="Source Code Pro"/>
                <a:cs typeface="Source Code Pro"/>
              </a:rPr>
              <a:t>$not</a:t>
            </a:r>
          </a:p>
          <a:p>
            <a:r>
              <a:rPr lang="en-US" dirty="0"/>
              <a:t>Evaluation of non-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null, undefined</a:t>
            </a:r>
            <a:r>
              <a:rPr lang="en-US" dirty="0"/>
              <a:t>, zero </a:t>
            </a:r>
            <a:r>
              <a:rPr lang="nb-NO" dirty="0">
                <a:latin typeface="Source Code Pro"/>
                <a:cs typeface="Source Code Pro"/>
              </a:rPr>
              <a:t>► </a:t>
            </a:r>
            <a:r>
              <a:rPr lang="en-US" dirty="0"/>
              <a:t>false</a:t>
            </a:r>
          </a:p>
          <a:p>
            <a:pPr lvl="1"/>
            <a:r>
              <a:rPr lang="en-US" dirty="0"/>
              <a:t>Non-zero, strings, dates, objects </a:t>
            </a:r>
            <a:r>
              <a:rPr lang="nb-NO" dirty="0">
                <a:latin typeface="Source Code Pro"/>
                <a:cs typeface="Source Code Pro"/>
              </a:rPr>
              <a:t>►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79" y="4926682"/>
            <a:ext cx="760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Source Code Pro"/>
                <a:cs typeface="Source Code Pro"/>
              </a:rPr>
              <a:t>{ $and: [true, false] } ► false</a:t>
            </a:r>
          </a:p>
          <a:p>
            <a:r>
              <a:rPr lang="nb-NO" dirty="0">
                <a:latin typeface="Source Code Pro"/>
                <a:cs typeface="Source Code Pro"/>
              </a:rPr>
              <a:t>{ $or:  [</a:t>
            </a:r>
            <a:r>
              <a:rPr lang="nb-NO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b-NO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b-NO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b-NO" dirty="0">
                <a:latin typeface="Source Code Pro"/>
                <a:cs typeface="Source Code Pro"/>
              </a:rPr>
              <a:t>, </a:t>
            </a:r>
            <a:r>
              <a:rPr lang="nb-NO" dirty="0">
                <a:solidFill>
                  <a:srgbClr val="00A49E"/>
                </a:solidFill>
                <a:latin typeface="Source Code Pro"/>
                <a:cs typeface="Source Code Pro"/>
              </a:rPr>
              <a:t>0</a:t>
            </a:r>
            <a:r>
              <a:rPr lang="nb-NO" dirty="0">
                <a:latin typeface="Source Code Pro"/>
                <a:cs typeface="Source Code Pro"/>
              </a:rPr>
              <a:t>]    } ► true</a:t>
            </a:r>
          </a:p>
          <a:p>
            <a:r>
              <a:rPr lang="nb-NO" dirty="0">
                <a:latin typeface="Source Code Pro"/>
                <a:cs typeface="Source Code Pro"/>
              </a:rPr>
              <a:t>{ $not: null          } ► true</a:t>
            </a:r>
            <a:endParaRPr lang="en-US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330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Compare numbers, strings, and dates</a:t>
            </a:r>
          </a:p>
          <a:p>
            <a:r>
              <a:rPr lang="en-US" dirty="0"/>
              <a:t>Input array with two operands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cmp</a:t>
            </a:r>
            <a:r>
              <a:rPr lang="en-US" dirty="0">
                <a:latin typeface="Source Code Pro"/>
                <a:cs typeface="Source Code Pro"/>
              </a:rPr>
              <a:t>, $</a:t>
            </a:r>
            <a:r>
              <a:rPr lang="en-US" dirty="0" err="1">
                <a:latin typeface="Source Code Pro"/>
                <a:cs typeface="Source Code Pro"/>
              </a:rPr>
              <a:t>eq</a:t>
            </a:r>
            <a:r>
              <a:rPr lang="en-US" dirty="0">
                <a:latin typeface="Source Code Pro"/>
                <a:cs typeface="Source Code Pro"/>
              </a:rPr>
              <a:t>, $ne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gt</a:t>
            </a:r>
            <a:r>
              <a:rPr lang="en-US" dirty="0">
                <a:latin typeface="Source Code Pro"/>
                <a:cs typeface="Source Code Pro"/>
              </a:rPr>
              <a:t>, $</a:t>
            </a:r>
            <a:r>
              <a:rPr lang="en-US" dirty="0" err="1">
                <a:latin typeface="Source Code Pro"/>
                <a:cs typeface="Source Code Pro"/>
              </a:rPr>
              <a:t>gte</a:t>
            </a:r>
            <a:r>
              <a:rPr lang="en-US" dirty="0">
                <a:latin typeface="Source Code Pro"/>
                <a:cs typeface="Source Code Pro"/>
              </a:rPr>
              <a:t>, $</a:t>
            </a:r>
            <a:r>
              <a:rPr lang="en-US" dirty="0" err="1">
                <a:latin typeface="Source Code Pro"/>
                <a:cs typeface="Source Code Pro"/>
              </a:rPr>
              <a:t>lt</a:t>
            </a:r>
            <a:r>
              <a:rPr lang="en-US" dirty="0">
                <a:latin typeface="Source Code Pro"/>
                <a:cs typeface="Source Code Pro"/>
              </a:rPr>
              <a:t>, $</a:t>
            </a:r>
            <a:r>
              <a:rPr lang="en-US" dirty="0" err="1">
                <a:latin typeface="Source Code Pro"/>
                <a:cs typeface="Source Code Pro"/>
              </a:rPr>
              <a:t>lte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82466"/>
            <a:ext cx="760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>
                <a:latin typeface="Source Code Pro"/>
                <a:cs typeface="Source Code Pro"/>
              </a:rPr>
              <a:t>cmp</a:t>
            </a:r>
            <a:r>
              <a:rPr lang="nl-NL" dirty="0">
                <a:latin typeface="Source Code Pro"/>
                <a:cs typeface="Source Code Pro"/>
              </a:rPr>
              <a:t>: [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3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4</a:t>
            </a:r>
            <a:r>
              <a:rPr lang="nl-NL" dirty="0">
                <a:latin typeface="Source Code Pro"/>
                <a:cs typeface="Source Code Pro"/>
              </a:rPr>
              <a:t>]         } ► -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1</a:t>
            </a:r>
          </a:p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>
                <a:latin typeface="Source Code Pro"/>
                <a:cs typeface="Source Code Pro"/>
              </a:rPr>
              <a:t>eq</a:t>
            </a:r>
            <a:r>
              <a:rPr lang="nl-NL" dirty="0">
                <a:latin typeface="Source Code Pro"/>
                <a:cs typeface="Source Code Pro"/>
              </a:rPr>
              <a:t>:  [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"bar"</a:t>
            </a:r>
            <a:r>
              <a:rPr lang="nl-NL" dirty="0">
                <a:latin typeface="Source Code Pro"/>
                <a:cs typeface="Source Code Pro"/>
              </a:rPr>
              <a:t>] } ► </a:t>
            </a:r>
            <a:r>
              <a:rPr lang="nl-NL" dirty="0" err="1">
                <a:latin typeface="Source Code Pro"/>
                <a:cs typeface="Source Code Pro"/>
              </a:rPr>
              <a:t>false</a:t>
            </a:r>
            <a:endParaRPr lang="nl-NL" dirty="0">
              <a:latin typeface="Source Code Pro"/>
              <a:cs typeface="Source Code Pro"/>
            </a:endParaRPr>
          </a:p>
          <a:p>
            <a:r>
              <a:rPr lang="nl-NL" dirty="0">
                <a:latin typeface="Source Code Pro"/>
                <a:cs typeface="Source Code Pro"/>
              </a:rPr>
              <a:t>{ $ne:  [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"bar"</a:t>
            </a:r>
            <a:r>
              <a:rPr lang="nl-NL" dirty="0">
                <a:latin typeface="Source Code Pro"/>
                <a:cs typeface="Source Code Pro"/>
              </a:rPr>
              <a:t>] } ► </a:t>
            </a:r>
            <a:r>
              <a:rPr lang="nl-NL" dirty="0" err="1">
                <a:latin typeface="Source Code Pro"/>
                <a:cs typeface="Source Code Pro"/>
              </a:rPr>
              <a:t>true</a:t>
            </a:r>
            <a:endParaRPr lang="nl-NL" dirty="0">
              <a:latin typeface="Source Code Pro"/>
              <a:cs typeface="Source Code Pro"/>
            </a:endParaRPr>
          </a:p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 smtClean="0">
                <a:latin typeface="Source Code Pro"/>
                <a:cs typeface="Source Code Pro"/>
              </a:rPr>
              <a:t>gt</a:t>
            </a:r>
            <a:r>
              <a:rPr lang="nl-NL" dirty="0" smtClean="0">
                <a:latin typeface="Source Code Pro"/>
                <a:cs typeface="Source Code Pro"/>
              </a:rPr>
              <a:t>:  </a:t>
            </a:r>
            <a:r>
              <a:rPr lang="nl-NL" dirty="0">
                <a:latin typeface="Source Code Pro"/>
                <a:cs typeface="Source Code Pro"/>
              </a:rPr>
              <a:t>[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9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7</a:t>
            </a:r>
            <a:r>
              <a:rPr lang="nl-NL" dirty="0">
                <a:latin typeface="Source Code Pro"/>
                <a:cs typeface="Source Code Pro"/>
              </a:rPr>
              <a:t>]         } ► </a:t>
            </a:r>
            <a:r>
              <a:rPr lang="nl-NL" dirty="0" err="1">
                <a:latin typeface="Source Code Pro"/>
                <a:cs typeface="Source Code Pro"/>
              </a:rPr>
              <a:t>true</a:t>
            </a:r>
            <a:endParaRPr lang="en-US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01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Input array of one or more numbers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$add, $multiply</a:t>
            </a:r>
          </a:p>
          <a:p>
            <a:r>
              <a:rPr lang="en-US" dirty="0"/>
              <a:t>Input array of two operands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$subtract, $divide, $mod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3715702"/>
            <a:ext cx="7607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/>
                <a:cs typeface="Source Code Pro"/>
              </a:rPr>
              <a:t>{ $add:     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1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3</a:t>
            </a:r>
            <a:r>
              <a:rPr lang="en-US" dirty="0">
                <a:latin typeface="Source Code Pro"/>
                <a:cs typeface="Source Code Pro"/>
              </a:rPr>
              <a:t>]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6</a:t>
            </a:r>
          </a:p>
          <a:p>
            <a:r>
              <a:rPr lang="en-US" dirty="0">
                <a:latin typeface="Source Code Pro"/>
                <a:cs typeface="Source Code Pro"/>
              </a:rPr>
              <a:t>{ $multiply: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]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8</a:t>
            </a:r>
          </a:p>
          <a:p>
            <a:r>
              <a:rPr lang="en-US" dirty="0">
                <a:latin typeface="Source Code Pro"/>
                <a:cs typeface="Source Code Pro"/>
              </a:rPr>
              <a:t>{ $subtract: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10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7</a:t>
            </a:r>
            <a:r>
              <a:rPr lang="en-US" dirty="0">
                <a:latin typeface="Source Code Pro"/>
                <a:cs typeface="Source Code Pro"/>
              </a:rPr>
              <a:t>]  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3</a:t>
            </a:r>
          </a:p>
          <a:p>
            <a:r>
              <a:rPr lang="en-US" dirty="0">
                <a:latin typeface="Source Code Pro"/>
                <a:cs typeface="Source Code Pro"/>
              </a:rPr>
              <a:t>{ $divide:  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10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]  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5</a:t>
            </a:r>
          </a:p>
          <a:p>
            <a:r>
              <a:rPr lang="en-US" dirty="0">
                <a:latin typeface="Source Code Pro"/>
                <a:cs typeface="Source Code Pro"/>
              </a:rPr>
              <a:t>{ $mod:     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8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3</a:t>
            </a:r>
            <a:r>
              <a:rPr lang="en-US" dirty="0">
                <a:latin typeface="Source Code Pro"/>
                <a:cs typeface="Source Code Pro"/>
              </a:rPr>
              <a:t>]   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48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strcasecmp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/>
              <a:t>case-insensitive comparison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cmp</a:t>
            </a:r>
            <a:r>
              <a:rPr lang="en-US" dirty="0"/>
              <a:t> is case-sensitive</a:t>
            </a:r>
          </a:p>
          <a:p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toLower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toUpper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/>
              <a:t>case change</a:t>
            </a:r>
          </a:p>
          <a:p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substr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/>
              <a:t>for sub-string extraction</a:t>
            </a:r>
          </a:p>
          <a:p>
            <a:r>
              <a:rPr lang="en-US" dirty="0"/>
              <a:t>Not encoding aware (assumes ASCII alphabet)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553115"/>
            <a:ext cx="760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 smtClean="0">
                <a:latin typeface="Source Code Pro"/>
                <a:cs typeface="Source Code Pro"/>
              </a:rPr>
              <a:t>strcasecmp</a:t>
            </a:r>
            <a:r>
              <a:rPr lang="nl-NL" dirty="0">
                <a:latin typeface="Source Code Pro"/>
                <a:cs typeface="Source Code Pro"/>
              </a:rPr>
              <a:t>: </a:t>
            </a:r>
            <a:r>
              <a:rPr lang="nl-NL" dirty="0" smtClean="0">
                <a:latin typeface="Source Code Pro"/>
                <a:cs typeface="Source Code Pro"/>
              </a:rPr>
              <a:t>	[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bar"</a:t>
            </a:r>
            <a:r>
              <a:rPr lang="nl-NL" dirty="0" smtClean="0">
                <a:latin typeface="Source Code Pro"/>
                <a:cs typeface="Source Code Pro"/>
              </a:rPr>
              <a:t>] </a:t>
            </a:r>
            <a:r>
              <a:rPr lang="nl-NL" dirty="0">
                <a:latin typeface="Source Code Pro"/>
                <a:cs typeface="Source Code Pro"/>
              </a:rPr>
              <a:t>} </a:t>
            </a:r>
            <a:r>
              <a:rPr lang="nl-NL" dirty="0" smtClean="0">
                <a:latin typeface="Source Code Pro"/>
                <a:cs typeface="Source Code Pro"/>
              </a:rPr>
              <a:t>	► 	</a:t>
            </a:r>
            <a:r>
              <a:rPr lang="nl-NL" dirty="0" smtClean="0">
                <a:solidFill>
                  <a:srgbClr val="00A49E"/>
                </a:solidFill>
                <a:latin typeface="Source Code Pro"/>
                <a:cs typeface="Source Code Pro"/>
              </a:rPr>
              <a:t>1</a:t>
            </a:r>
            <a:endParaRPr lang="nl-NL" dirty="0">
              <a:solidFill>
                <a:srgbClr val="00A49E"/>
              </a:solidFill>
              <a:latin typeface="Source Code Pro"/>
              <a:cs typeface="Source Code Pro"/>
            </a:endParaRPr>
          </a:p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>
                <a:latin typeface="Source Code Pro"/>
                <a:cs typeface="Source Code Pro"/>
              </a:rPr>
              <a:t>substr</a:t>
            </a:r>
            <a:r>
              <a:rPr lang="nl-NL" dirty="0">
                <a:latin typeface="Source Code Pro"/>
                <a:cs typeface="Source Code Pro"/>
              </a:rPr>
              <a:t>:     </a:t>
            </a:r>
            <a:r>
              <a:rPr lang="nl-NL" dirty="0" smtClean="0">
                <a:latin typeface="Source Code Pro"/>
                <a:cs typeface="Source Code Pro"/>
              </a:rPr>
              <a:t>	[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1</a:t>
            </a:r>
            <a:r>
              <a:rPr lang="nl-NL" dirty="0">
                <a:latin typeface="Source Code Pro"/>
                <a:cs typeface="Source Code Pro"/>
              </a:rPr>
              <a:t>, </a:t>
            </a:r>
            <a:r>
              <a:rPr lang="nl-NL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nl-NL" dirty="0">
                <a:latin typeface="Source Code Pro"/>
                <a:cs typeface="Source Code Pro"/>
              </a:rPr>
              <a:t>]  } </a:t>
            </a:r>
            <a:r>
              <a:rPr lang="nl-NL" dirty="0" smtClean="0">
                <a:latin typeface="Source Code Pro"/>
                <a:cs typeface="Source Code Pro"/>
              </a:rPr>
              <a:t>	► 	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</a:p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>
                <a:latin typeface="Source Code Pro"/>
                <a:cs typeface="Source Code Pro"/>
              </a:rPr>
              <a:t>toUpper</a:t>
            </a:r>
            <a:r>
              <a:rPr lang="nl-NL" dirty="0">
                <a:latin typeface="Source Code Pro"/>
                <a:cs typeface="Source Code Pro"/>
              </a:rPr>
              <a:t>:    </a:t>
            </a:r>
            <a:r>
              <a:rPr lang="nl-NL" dirty="0" smtClean="0">
                <a:latin typeface="Source Code Pro"/>
                <a:cs typeface="Source Code Pro"/>
              </a:rPr>
              <a:t>	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 err="1">
                <a:solidFill>
                  <a:srgbClr val="D23803"/>
                </a:solidFill>
                <a:latin typeface="Source Code Pro"/>
                <a:cs typeface="Source Code Pro"/>
              </a:rPr>
              <a:t>foo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latin typeface="Source Code Pro"/>
                <a:cs typeface="Source Code Pro"/>
              </a:rPr>
              <a:t>          } </a:t>
            </a:r>
            <a:r>
              <a:rPr lang="nl-NL" dirty="0" smtClean="0">
                <a:latin typeface="Source Code Pro"/>
                <a:cs typeface="Source Code Pro"/>
              </a:rPr>
              <a:t>	► 	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FOO"</a:t>
            </a:r>
          </a:p>
          <a:p>
            <a:r>
              <a:rPr lang="nl-NL" dirty="0">
                <a:latin typeface="Source Code Pro"/>
                <a:cs typeface="Source Code Pro"/>
              </a:rPr>
              <a:t>{ $</a:t>
            </a:r>
            <a:r>
              <a:rPr lang="nl-NL" dirty="0" err="1">
                <a:latin typeface="Source Code Pro"/>
                <a:cs typeface="Source Code Pro"/>
              </a:rPr>
              <a:t>toLower</a:t>
            </a:r>
            <a:r>
              <a:rPr lang="nl-NL" dirty="0">
                <a:latin typeface="Source Code Pro"/>
                <a:cs typeface="Source Code Pro"/>
              </a:rPr>
              <a:t>:    </a:t>
            </a:r>
            <a:r>
              <a:rPr lang="nl-NL" dirty="0" smtClean="0">
                <a:latin typeface="Source Code Pro"/>
                <a:cs typeface="Source Code Pro"/>
              </a:rPr>
              <a:t>	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BAR"</a:t>
            </a:r>
            <a:r>
              <a:rPr lang="nl-NL" dirty="0">
                <a:latin typeface="Source Code Pro"/>
                <a:cs typeface="Source Code Pro"/>
              </a:rPr>
              <a:t>          } </a:t>
            </a:r>
            <a:r>
              <a:rPr lang="nl-NL" dirty="0" smtClean="0">
                <a:latin typeface="Source Code Pro"/>
                <a:cs typeface="Source Code Pro"/>
              </a:rPr>
              <a:t>	► 	</a:t>
            </a:r>
            <a:r>
              <a:rPr lang="nl-NL" dirty="0" smtClean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nl-NL" dirty="0">
                <a:solidFill>
                  <a:srgbClr val="D23803"/>
                </a:solidFill>
                <a:latin typeface="Source Code Pro"/>
                <a:cs typeface="Source Code Pro"/>
              </a:rPr>
              <a:t>bar"</a:t>
            </a:r>
            <a:endParaRPr lang="en-US" dirty="0">
              <a:solidFill>
                <a:srgbClr val="D23803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607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Extract values from date objects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dayOfYear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dayOfMonth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dayOfWeek</a:t>
            </a:r>
            <a:endParaRPr lang="en-US" dirty="0">
              <a:latin typeface="Source Code Pro"/>
              <a:cs typeface="Source Code Pro"/>
            </a:endParaRPr>
          </a:p>
          <a:p>
            <a:pPr lvl="1"/>
            <a:r>
              <a:rPr lang="en-US" dirty="0">
                <a:latin typeface="Source Code Pro"/>
                <a:cs typeface="Source Code Pro"/>
              </a:rPr>
              <a:t>$year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$month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$week</a:t>
            </a:r>
          </a:p>
          <a:p>
            <a:pPr lvl="1"/>
            <a:r>
              <a:rPr lang="en-US" dirty="0">
                <a:latin typeface="Source Code Pro"/>
                <a:cs typeface="Source Code Pro"/>
              </a:rPr>
              <a:t>$hour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$minute</a:t>
            </a:r>
            <a:r>
              <a:rPr lang="en-US" dirty="0"/>
              <a:t>, </a:t>
            </a:r>
            <a:r>
              <a:rPr lang="en-US" dirty="0">
                <a:latin typeface="Source Code Pro"/>
                <a:cs typeface="Source Code Pro"/>
              </a:rPr>
              <a:t>$second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514" y="3651652"/>
            <a:ext cx="8329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/>
                <a:cs typeface="Source Code Pro"/>
              </a:rPr>
              <a:t>{ $year:       </a:t>
            </a:r>
            <a:r>
              <a:rPr lang="en-US" dirty="0" err="1">
                <a:latin typeface="Source Code Pro"/>
                <a:cs typeface="Source Code Pro"/>
              </a:rPr>
              <a:t>ISODate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2012</a:t>
            </a:r>
          </a:p>
          <a:p>
            <a:r>
              <a:rPr lang="en-US" dirty="0">
                <a:latin typeface="Source Code Pro"/>
                <a:cs typeface="Source Code Pro"/>
              </a:rPr>
              <a:t>{ $month:      </a:t>
            </a:r>
            <a:r>
              <a:rPr lang="en-US" dirty="0" err="1">
                <a:latin typeface="Source Code Pro"/>
                <a:cs typeface="Source Code Pro"/>
              </a:rPr>
              <a:t>ISODate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10</a:t>
            </a:r>
          </a:p>
          <a:p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{ $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dayOfMonth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: 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ISODate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24</a:t>
            </a:r>
          </a:p>
          <a:p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{ $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dayOfWeek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:  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ISODate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4</a:t>
            </a:r>
          </a:p>
          <a:p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{ $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dayOfYear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:  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ISODate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299</a:t>
            </a:r>
          </a:p>
          <a:p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{ $week:       </a:t>
            </a:r>
            <a:r>
              <a:rPr lang="en-US" dirty="0" err="1">
                <a:solidFill>
                  <a:srgbClr val="191918"/>
                </a:solidFill>
                <a:latin typeface="Source Code Pro"/>
                <a:cs typeface="Source Code Pro"/>
              </a:rPr>
              <a:t>ISODate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(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"2012-10-24T00:00:00.000Z"</a:t>
            </a:r>
            <a:r>
              <a:rPr lang="en-US" dirty="0">
                <a:solidFill>
                  <a:srgbClr val="191918"/>
                </a:solidFill>
                <a:latin typeface="Source Code Pro"/>
                <a:cs typeface="Source Code Pro"/>
              </a:rPr>
              <a:t>) } ►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7601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cond</a:t>
            </a:r>
            <a:r>
              <a:rPr lang="en-US" dirty="0"/>
              <a:t> ternary operator</a:t>
            </a:r>
          </a:p>
          <a:p>
            <a:r>
              <a:rPr lang="en-US" dirty="0">
                <a:latin typeface="Source Code Pro"/>
                <a:cs typeface="Source Code Pro"/>
              </a:rPr>
              <a:t>$</a:t>
            </a:r>
            <a:r>
              <a:rPr lang="en-US" dirty="0" err="1">
                <a:latin typeface="Source Code Pro"/>
                <a:cs typeface="Source Code Pro"/>
              </a:rPr>
              <a:t>ifNull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968" y="3831154"/>
            <a:ext cx="887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/>
                <a:cs typeface="Source Code Pro"/>
              </a:rPr>
              <a:t>{ $</a:t>
            </a:r>
            <a:r>
              <a:rPr lang="en-US" dirty="0" err="1">
                <a:latin typeface="Source Code Pro"/>
                <a:cs typeface="Source Code Pro"/>
              </a:rPr>
              <a:t>cond</a:t>
            </a:r>
            <a:r>
              <a:rPr lang="en-US" dirty="0">
                <a:latin typeface="Source Code Pro"/>
                <a:cs typeface="Source Code Pro"/>
              </a:rPr>
              <a:t>: [{ $</a:t>
            </a:r>
            <a:r>
              <a:rPr lang="en-US" dirty="0" err="1">
                <a:latin typeface="Source Code Pro"/>
                <a:cs typeface="Source Code Pro"/>
              </a:rPr>
              <a:t>eq</a:t>
            </a:r>
            <a:r>
              <a:rPr lang="en-US" dirty="0">
                <a:latin typeface="Source Code Pro"/>
                <a:cs typeface="Source Code Pro"/>
              </a:rPr>
              <a:t>: [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1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00A49E"/>
                </a:solidFill>
                <a:latin typeface="Source Code Pro"/>
                <a:cs typeface="Source Code Pro"/>
              </a:rPr>
              <a:t>2</a:t>
            </a:r>
            <a:r>
              <a:rPr lang="en-US" dirty="0">
                <a:latin typeface="Source Code Pro"/>
                <a:cs typeface="Source Code Pro"/>
              </a:rPr>
              <a:t>] },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"same"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"different"</a:t>
            </a:r>
            <a:r>
              <a:rPr lang="en-US" dirty="0">
                <a:latin typeface="Source Code Pro"/>
                <a:cs typeface="Source Code Pro"/>
              </a:rPr>
              <a:t>] } ►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</a:t>
            </a:r>
            <a:r>
              <a:rPr lang="en-US" dirty="0" smtClean="0">
                <a:solidFill>
                  <a:srgbClr val="D23803"/>
                </a:solidFill>
                <a:latin typeface="Source Code Pro"/>
                <a:cs typeface="Source Code Pro"/>
              </a:rPr>
              <a:t>different”</a:t>
            </a:r>
          </a:p>
          <a:p>
            <a:endParaRPr lang="en-US" dirty="0">
              <a:solidFill>
                <a:srgbClr val="D23803"/>
              </a:solidFill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{ $</a:t>
            </a:r>
            <a:r>
              <a:rPr lang="en-US" dirty="0" err="1">
                <a:latin typeface="Source Code Pro"/>
                <a:cs typeface="Source Code Pro"/>
              </a:rPr>
              <a:t>ifNull</a:t>
            </a:r>
            <a:r>
              <a:rPr lang="en-US" dirty="0">
                <a:latin typeface="Source Code Pro"/>
                <a:cs typeface="Source Code Pro"/>
              </a:rPr>
              <a:t>: [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"foo"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"bar"</a:t>
            </a:r>
            <a:r>
              <a:rPr lang="en-US" dirty="0">
                <a:latin typeface="Source Code Pro"/>
                <a:cs typeface="Source Code Pro"/>
              </a:rPr>
              <a:t>] } ►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"foo"</a:t>
            </a:r>
          </a:p>
          <a:p>
            <a:r>
              <a:rPr lang="en-US" dirty="0">
                <a:latin typeface="Source Code Pro"/>
                <a:cs typeface="Source Code Pro"/>
              </a:rPr>
              <a:t>{ $</a:t>
            </a:r>
            <a:r>
              <a:rPr lang="en-US" dirty="0" err="1">
                <a:latin typeface="Source Code Pro"/>
                <a:cs typeface="Source Code Pro"/>
              </a:rPr>
              <a:t>ifNull</a:t>
            </a:r>
            <a:r>
              <a:rPr lang="en-US" dirty="0">
                <a:latin typeface="Source Code Pro"/>
                <a:cs typeface="Source Code Pro"/>
              </a:rPr>
              <a:t>: [null,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"bar"</a:t>
            </a:r>
            <a:r>
              <a:rPr lang="en-US" dirty="0">
                <a:latin typeface="Source Code Pro"/>
                <a:cs typeface="Source Code Pro"/>
              </a:rPr>
              <a:t>]  } ► </a:t>
            </a:r>
            <a:r>
              <a:rPr lang="en-US" dirty="0">
                <a:solidFill>
                  <a:srgbClr val="D23803"/>
                </a:solidFill>
                <a:latin typeface="Source Code Pro"/>
                <a:cs typeface="Source Code Pro"/>
              </a:rPr>
              <a:t>"bar"</a:t>
            </a:r>
          </a:p>
        </p:txBody>
      </p:sp>
    </p:spTree>
    <p:extLst>
      <p:ext uri="{BB962C8B-B14F-4D97-AF65-F5344CB8AC3E}">
        <p14:creationId xmlns:p14="http://schemas.microsoft.com/office/powerpoint/2010/main" val="21036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58" y="3832021"/>
            <a:ext cx="30988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34541"/>
            <a:ext cx="7898954" cy="851683"/>
          </a:xfrm>
        </p:spPr>
        <p:txBody>
          <a:bodyPr/>
          <a:lstStyle/>
          <a:p>
            <a:r>
              <a:rPr lang="en-US" dirty="0" smtClean="0"/>
              <a:t>Aggregation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30343" y="1663757"/>
            <a:ext cx="2587361" cy="731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</a:t>
            </a:r>
            <a:r>
              <a:rPr lang="en-US" dirty="0"/>
              <a:t>-hoc </a:t>
            </a:r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1086224"/>
            <a:ext cx="2346061" cy="182372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102852" y="3267984"/>
            <a:ext cx="2796606" cy="617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Real-time Analytics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330343" y="4731335"/>
            <a:ext cx="2971801" cy="695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Transforming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7" y="2791146"/>
            <a:ext cx="2835727" cy="14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Developers and DBA’s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750" y="1694180"/>
            <a:ext cx="4616450" cy="3525520"/>
          </a:xfrm>
        </p:spPr>
        <p:txBody>
          <a:bodyPr/>
          <a:lstStyle/>
          <a:p>
            <a:r>
              <a:rPr lang="en-US" sz="2400" dirty="0" smtClean="0"/>
              <a:t>Do </a:t>
            </a:r>
            <a:r>
              <a:rPr lang="en-US" sz="2400" dirty="0"/>
              <a:t>more </a:t>
            </a:r>
            <a:r>
              <a:rPr lang="en-US" sz="2400" dirty="0" smtClean="0"/>
              <a:t>with MongoDB</a:t>
            </a:r>
            <a:r>
              <a:rPr lang="en-US" sz="2400" dirty="0"/>
              <a:t> </a:t>
            </a:r>
            <a:r>
              <a:rPr lang="en-US" sz="2400" dirty="0" smtClean="0"/>
              <a:t>and do it faster</a:t>
            </a:r>
            <a:endParaRPr lang="en-US" sz="2400" dirty="0"/>
          </a:p>
          <a:p>
            <a:r>
              <a:rPr lang="en-US" sz="2400" dirty="0" smtClean="0"/>
              <a:t>Eliminate </a:t>
            </a:r>
            <a:r>
              <a:rPr lang="en-US" sz="2400" dirty="0" err="1" smtClean="0"/>
              <a:t>MapReduce</a:t>
            </a:r>
            <a:endParaRPr lang="en-US" sz="2400" dirty="0"/>
          </a:p>
          <a:p>
            <a:pPr lvl="1"/>
            <a:r>
              <a:rPr lang="en-US" sz="2000" dirty="0"/>
              <a:t>Replace pages of JavaScript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ore efficient data processing</a:t>
            </a:r>
            <a:endParaRPr lang="en-US" sz="2000" dirty="0"/>
          </a:p>
          <a:p>
            <a:r>
              <a:rPr lang="en-US" sz="2400" dirty="0" smtClean="0"/>
              <a:t>Not just a nice feature</a:t>
            </a:r>
          </a:p>
          <a:p>
            <a:pPr lvl="1"/>
            <a:r>
              <a:rPr lang="en-US" sz="2000" dirty="0" smtClean="0"/>
              <a:t>Enabler for real time big data 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153264"/>
            <a:ext cx="3619500" cy="2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Aggregation in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3" y="2737511"/>
            <a:ext cx="4013550" cy="1842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03" y="1599888"/>
            <a:ext cx="398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We're storing our data in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6333" y="3048000"/>
            <a:ext cx="413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</a:t>
            </a:r>
            <a:r>
              <a:rPr lang="en-US" dirty="0"/>
              <a:t>applications need </a:t>
            </a:r>
            <a:r>
              <a:rPr lang="en-US" dirty="0" smtClean="0"/>
              <a:t>ad</a:t>
            </a:r>
            <a:r>
              <a:rPr lang="en-US" dirty="0"/>
              <a:t>-hoc </a:t>
            </a:r>
            <a:r>
              <a:rPr lang="en-US" dirty="0" smtClean="0"/>
              <a:t>queries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We must have a way to reshape data easily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403" y="4859866"/>
            <a:ext cx="494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You </a:t>
            </a:r>
            <a:r>
              <a:rPr lang="en-US" b="1" dirty="0"/>
              <a:t>can use Aggregation Framework for this!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3" y="4097867"/>
            <a:ext cx="13716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1187824"/>
            <a:ext cx="1561014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7978" y="1139355"/>
            <a:ext cx="5519569" cy="3091558"/>
          </a:xfrm>
        </p:spPr>
        <p:txBody>
          <a:bodyPr/>
          <a:lstStyle/>
          <a:p>
            <a:r>
              <a:rPr lang="en-US" dirty="0" smtClean="0"/>
              <a:t>Extremely versatile, powerful</a:t>
            </a:r>
          </a:p>
          <a:p>
            <a:r>
              <a:rPr lang="en-US" dirty="0" smtClean="0"/>
              <a:t>Overkill for simple aggregation tasks</a:t>
            </a:r>
          </a:p>
          <a:p>
            <a:pPr lvl="2"/>
            <a:r>
              <a:rPr lang="en-US" dirty="0" smtClean="0"/>
              <a:t>Averages</a:t>
            </a:r>
          </a:p>
          <a:p>
            <a:pPr lvl="2"/>
            <a:r>
              <a:rPr lang="en-US" dirty="0" smtClean="0"/>
              <a:t>Summation</a:t>
            </a:r>
          </a:p>
          <a:p>
            <a:pPr lvl="2"/>
            <a:r>
              <a:rPr lang="en-US" dirty="0" smtClean="0"/>
              <a:t>Grouping</a:t>
            </a:r>
          </a:p>
          <a:p>
            <a:pPr lvl="2"/>
            <a:r>
              <a:rPr lang="en-US" dirty="0" smtClean="0"/>
              <a:t>Reshaping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7" y="169382"/>
            <a:ext cx="7898954" cy="851683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is great, but…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49" y="2440187"/>
            <a:ext cx="2212407" cy="1472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9" y="4505468"/>
            <a:ext cx="2591802" cy="129998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885712" y="4523866"/>
            <a:ext cx="4889449" cy="11561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level of complexity</a:t>
            </a:r>
          </a:p>
          <a:p>
            <a:r>
              <a:rPr lang="en-US" dirty="0" smtClean="0"/>
              <a:t>Difficult to program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143726"/>
            <a:ext cx="7898954" cy="851683"/>
          </a:xfrm>
        </p:spPr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69" y="1481423"/>
            <a:ext cx="692349" cy="720673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628403" y="4928671"/>
            <a:ext cx="3900052" cy="6000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Plays nice with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28403" y="1048387"/>
            <a:ext cx="4992082" cy="1491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</a:t>
            </a:r>
            <a:r>
              <a:rPr lang="en-US" dirty="0" smtClean="0"/>
              <a:t>xecutes in native code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JSON parameters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338096" y="2865396"/>
            <a:ext cx="4810740" cy="15893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Flexible, functional, and </a:t>
            </a:r>
            <a:r>
              <a:rPr lang="en-US" i="1" dirty="0" smtClean="0"/>
              <a:t>simple</a:t>
            </a:r>
          </a:p>
          <a:p>
            <a:pPr lvl="1"/>
            <a:r>
              <a:rPr lang="en-US" dirty="0" smtClean="0"/>
              <a:t>Operation pipeline</a:t>
            </a:r>
          </a:p>
          <a:p>
            <a:pPr lvl="1"/>
            <a:r>
              <a:rPr lang="en-US" dirty="0" smtClean="0"/>
              <a:t>Computational expressions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95" y="1146742"/>
            <a:ext cx="806568" cy="14778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0" y="2944979"/>
            <a:ext cx="3797438" cy="124682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190433" y="4364749"/>
            <a:ext cx="2135030" cy="1612951"/>
            <a:chOff x="-6086420" y="288665"/>
            <a:chExt cx="4020921" cy="3944470"/>
          </a:xfrm>
        </p:grpSpPr>
        <p:grpSp>
          <p:nvGrpSpPr>
            <p:cNvPr id="21" name="Group 20"/>
            <p:cNvGrpSpPr/>
            <p:nvPr/>
          </p:nvGrpSpPr>
          <p:grpSpPr>
            <a:xfrm>
              <a:off x="-6086420" y="288665"/>
              <a:ext cx="4020921" cy="3944470"/>
              <a:chOff x="-6086420" y="288665"/>
              <a:chExt cx="4020921" cy="394447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6086420" y="288665"/>
                <a:ext cx="4020921" cy="3944470"/>
                <a:chOff x="-6086420" y="288665"/>
                <a:chExt cx="4020921" cy="394447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-6086420" y="288665"/>
                  <a:ext cx="4020921" cy="3944470"/>
                  <a:chOff x="-6086419" y="288665"/>
                  <a:chExt cx="5549900" cy="5867400"/>
                </a:xfrm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-6086419" y="288665"/>
                    <a:ext cx="5549900" cy="58674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-3636351" y="288665"/>
                    <a:ext cx="444500" cy="2244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5992011" y="2768253"/>
                  <a:ext cx="873168" cy="33020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578685" y="1468515"/>
                <a:ext cx="1409700" cy="33020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88028" y="2513357"/>
              <a:ext cx="14097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1">
      <a:dk1>
        <a:srgbClr val="3A281E"/>
      </a:dk1>
      <a:lt1>
        <a:srgbClr val="FFFFFF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30086</TotalTime>
  <Words>3197</Words>
  <Application>Microsoft Office PowerPoint</Application>
  <PresentationFormat>On-screen Show (4:3)</PresentationFormat>
  <Paragraphs>723</Paragraphs>
  <Slides>59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Lucida Console</vt:lpstr>
      <vt:lpstr>PT Sans</vt:lpstr>
      <vt:lpstr>Source Code Pro</vt:lpstr>
      <vt:lpstr>Source Code Pro Bold</vt:lpstr>
      <vt:lpstr>Source code pro semibold</vt:lpstr>
      <vt:lpstr>Source code pro semibold</vt:lpstr>
      <vt:lpstr>Source code pro semibold</vt:lpstr>
      <vt:lpstr>CommunityPOTX_2</vt:lpstr>
      <vt:lpstr>Aggregation Framework</vt:lpstr>
      <vt:lpstr>Notes to the presenter</vt:lpstr>
      <vt:lpstr>Agenda</vt:lpstr>
      <vt:lpstr>What is the Aggregation Framework?</vt:lpstr>
      <vt:lpstr>Aggregation Framework</vt:lpstr>
      <vt:lpstr> Aggregation in Nutshell</vt:lpstr>
      <vt:lpstr>MapReduce is great, but…</vt:lpstr>
      <vt:lpstr>Aggregation Framework</vt:lpstr>
      <vt:lpstr>Aggregation Pipeline</vt:lpstr>
      <vt:lpstr>What is an Aggregation Pipeline?</vt:lpstr>
      <vt:lpstr>Pipeline Operators</vt:lpstr>
      <vt:lpstr>Our Example Data</vt:lpstr>
      <vt:lpstr>$match</vt:lpstr>
      <vt:lpstr>Matching Field Values</vt:lpstr>
      <vt:lpstr>Matching with Query Operators</vt:lpstr>
      <vt:lpstr>$project</vt:lpstr>
      <vt:lpstr>Including and Excluding Fields</vt:lpstr>
      <vt:lpstr>Renaming and Computing Fields</vt:lpstr>
      <vt:lpstr>Creating Sub-Document Fields</vt:lpstr>
      <vt:lpstr>$group</vt:lpstr>
      <vt:lpstr>Calculating An Average</vt:lpstr>
      <vt:lpstr>Summing Fields and Counting</vt:lpstr>
      <vt:lpstr>Collecting Distinct Values</vt:lpstr>
      <vt:lpstr>$unwind</vt:lpstr>
      <vt:lpstr>Collecting Distinct Values</vt:lpstr>
      <vt:lpstr>$sort, $limit, $skip</vt:lpstr>
      <vt:lpstr>Sort All the Documents in the Pipeline</vt:lpstr>
      <vt:lpstr>Limit Documents Through the Pipeline</vt:lpstr>
      <vt:lpstr>Skip Documents in the Pipeline</vt:lpstr>
      <vt:lpstr>$redact</vt:lpstr>
      <vt:lpstr>$redact Example Data</vt:lpstr>
      <vt:lpstr>Query by Security Level</vt:lpstr>
      <vt:lpstr>$geoNear</vt:lpstr>
      <vt:lpstr>$geonear Example Data</vt:lpstr>
      <vt:lpstr>Query by Proximity</vt:lpstr>
      <vt:lpstr>$let / $map</vt:lpstr>
      <vt:lpstr>$let Example Data</vt:lpstr>
      <vt:lpstr>Subexpression Calculations</vt:lpstr>
      <vt:lpstr>$map Example Data</vt:lpstr>
      <vt:lpstr>Subexpressions on Arrays</vt:lpstr>
      <vt:lpstr>Aggregation and Sharding</vt:lpstr>
      <vt:lpstr>Sharding</vt:lpstr>
      <vt:lpstr>Usage and Limitations</vt:lpstr>
      <vt:lpstr>Usage</vt:lpstr>
      <vt:lpstr>Collection</vt:lpstr>
      <vt:lpstr>Database Command</vt:lpstr>
      <vt:lpstr>Limitations</vt:lpstr>
      <vt:lpstr>Expressions</vt:lpstr>
      <vt:lpstr>Expressions</vt:lpstr>
      <vt:lpstr>Boolean Operations</vt:lpstr>
      <vt:lpstr>Comparison Operators</vt:lpstr>
      <vt:lpstr>Arithmetic Operators</vt:lpstr>
      <vt:lpstr>String Operators</vt:lpstr>
      <vt:lpstr>Date Operators</vt:lpstr>
      <vt:lpstr>Conditional Operators</vt:lpstr>
      <vt:lpstr>Summary</vt:lpstr>
      <vt:lpstr>Aggregation Use Cases</vt:lpstr>
      <vt:lpstr>Enabling Developers and DBA’s</vt:lpstr>
      <vt:lpstr>Thank You</vt:lpstr>
    </vt:vector>
  </TitlesOfParts>
  <Company>10gen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Himanshu Kakar</cp:lastModifiedBy>
  <cp:revision>407</cp:revision>
  <dcterms:created xsi:type="dcterms:W3CDTF">2012-10-15T15:09:50Z</dcterms:created>
  <dcterms:modified xsi:type="dcterms:W3CDTF">2016-06-20T04:48:59Z</dcterms:modified>
</cp:coreProperties>
</file>