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849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6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3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1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65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7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2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7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99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7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6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2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48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2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5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4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4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8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4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7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A4775F-DD81-427C-8675-1A34D64DF814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51FB-D7DD-48E8-998D-64727F1C4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5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Restful Web Services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By Priyanka Singhal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2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RESTful Web Services -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493950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/>
              <a:t>Caching refers to storing server response in client itself so that a client needs not to make server request for same resource again and again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A server response should have information about how </a:t>
            </a:r>
            <a:r>
              <a:rPr lang="en-IN" sz="2000" dirty="0" smtClean="0"/>
              <a:t>caching </a:t>
            </a:r>
            <a:r>
              <a:rPr lang="en-IN" sz="2000" dirty="0"/>
              <a:t>is to be done so that a client caches response for a period of time or never caches the server </a:t>
            </a:r>
            <a:r>
              <a:rPr lang="en-IN" sz="2000" dirty="0" smtClean="0"/>
              <a:t>response.</a:t>
            </a:r>
          </a:p>
          <a:p>
            <a:r>
              <a:rPr lang="en-IN" sz="2000" dirty="0" smtClean="0"/>
              <a:t>Following are the headers which </a:t>
            </a:r>
            <a:r>
              <a:rPr lang="en-IN" sz="2000" dirty="0"/>
              <a:t>a server response can </a:t>
            </a:r>
            <a:r>
              <a:rPr lang="en-IN" sz="2000" dirty="0" smtClean="0"/>
              <a:t>contain to </a:t>
            </a:r>
            <a:r>
              <a:rPr lang="en-IN" sz="2000" dirty="0"/>
              <a:t>configure a client's caching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1.  Date -  </a:t>
            </a:r>
            <a:r>
              <a:rPr lang="en-IN" sz="2000" dirty="0"/>
              <a:t>Date and Time of the resource when it was created.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2.  Last Modified -  </a:t>
            </a:r>
            <a:r>
              <a:rPr lang="en-IN" sz="2000" dirty="0"/>
              <a:t>Date and Time of the resource when it was last modified.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3.  Cache-Control -  </a:t>
            </a:r>
            <a:r>
              <a:rPr lang="en-IN" sz="2000" dirty="0"/>
              <a:t>Primary header to control caching</a:t>
            </a:r>
            <a:r>
              <a:rPr lang="en-IN" sz="2000" dirty="0" smtClean="0"/>
              <a:t>. Ex. – Public, Private, No-cache etc.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4.  Expires -  </a:t>
            </a:r>
            <a:r>
              <a:rPr lang="en-IN" sz="2000" dirty="0"/>
              <a:t>Expiration date and time of </a:t>
            </a:r>
            <a:r>
              <a:rPr lang="en-IN" sz="2000" dirty="0" smtClean="0"/>
              <a:t>caching.</a:t>
            </a:r>
          </a:p>
          <a:p>
            <a:pPr marL="0" indent="0">
              <a:buNone/>
            </a:pPr>
            <a:r>
              <a:rPr lang="en-IN" sz="2000" dirty="0" smtClean="0"/>
              <a:t>	5.  Age -  </a:t>
            </a:r>
            <a:r>
              <a:rPr lang="en-IN" sz="2000" dirty="0"/>
              <a:t>Duration in seconds from when resource was fetched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25224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RESTful Web Services -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84102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/>
              <a:t>As RESTful web services work with HTTP URLs </a:t>
            </a:r>
            <a:r>
              <a:rPr lang="en-IN" sz="2000" dirty="0" smtClean="0"/>
              <a:t>so </a:t>
            </a:r>
            <a:r>
              <a:rPr lang="en-IN" sz="2000" dirty="0"/>
              <a:t>it is very important to safeguard a RESTful web service in the same manner as a website is be secured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Following </a:t>
            </a:r>
            <a:r>
              <a:rPr lang="en-IN" sz="2000" dirty="0"/>
              <a:t>are the best practices to be followed while designing a RESTful web </a:t>
            </a:r>
            <a:r>
              <a:rPr lang="en-IN" sz="2000" dirty="0" smtClean="0"/>
              <a:t>service-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1.   Validate </a:t>
            </a:r>
            <a:r>
              <a:rPr lang="en-IN" sz="2000" dirty="0"/>
              <a:t>all inputs on the server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2.   Use </a:t>
            </a:r>
            <a:r>
              <a:rPr lang="en-IN" sz="2000" dirty="0"/>
              <a:t>session based authentication to authenticate a user whenever a request is </a:t>
            </a:r>
            <a:r>
              <a:rPr lang="en-IN" sz="2000" dirty="0" smtClean="0"/>
              <a:t>made.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3.   Never </a:t>
            </a:r>
            <a:r>
              <a:rPr lang="en-IN" sz="2000" dirty="0"/>
              <a:t>use </a:t>
            </a:r>
            <a:r>
              <a:rPr lang="en-IN" sz="2000" dirty="0" smtClean="0"/>
              <a:t>sensitive data i.e. username</a:t>
            </a:r>
            <a:r>
              <a:rPr lang="en-IN" sz="2000" dirty="0"/>
              <a:t>, password or session token in </a:t>
            </a:r>
            <a:r>
              <a:rPr lang="en-IN" sz="2000" dirty="0" smtClean="0"/>
              <a:t>URL.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4.   Allow </a:t>
            </a:r>
            <a:r>
              <a:rPr lang="en-IN" sz="2000" dirty="0"/>
              <a:t>restricted use of methods like GET, POST, </a:t>
            </a:r>
            <a:r>
              <a:rPr lang="en-IN" sz="2000" dirty="0" smtClean="0"/>
              <a:t>DELETE. GET </a:t>
            </a:r>
            <a:r>
              <a:rPr lang="en-IN" sz="2000" dirty="0"/>
              <a:t>method should not be </a:t>
            </a:r>
            <a:r>
              <a:rPr lang="en-IN" sz="2000" dirty="0" smtClean="0"/>
              <a:t>		      able </a:t>
            </a:r>
            <a:r>
              <a:rPr lang="en-IN" sz="2000" dirty="0"/>
              <a:t>to delete data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 smtClean="0"/>
              <a:t>	5.   A </a:t>
            </a:r>
            <a:r>
              <a:rPr lang="en-IN" sz="2000" dirty="0"/>
              <a:t>web service method should use HTTP error </a:t>
            </a:r>
            <a:r>
              <a:rPr lang="en-IN" sz="2000" dirty="0" smtClean="0"/>
              <a:t>messages. For ex. – 201 for Created, 204 	      for No Content, 304 for Not Modified, 403 for Access Forbidden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61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Restlet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32586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/>
              <a:t>Restlet is a lightweight, comprehensive, open source RESTful web API </a:t>
            </a:r>
            <a:r>
              <a:rPr lang="en-IN" sz="2000" dirty="0" smtClean="0"/>
              <a:t>framework.</a:t>
            </a:r>
          </a:p>
          <a:p>
            <a:r>
              <a:rPr lang="en-IN" sz="2000" dirty="0" smtClean="0"/>
              <a:t>Restlet </a:t>
            </a:r>
            <a:r>
              <a:rPr lang="en-IN" sz="2000" dirty="0"/>
              <a:t>is suitable for both server and client Web applications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It supports major </a:t>
            </a:r>
            <a:r>
              <a:rPr lang="en-IN" sz="2000" dirty="0" smtClean="0"/>
              <a:t>Internet transport</a:t>
            </a:r>
            <a:r>
              <a:rPr lang="en-IN" sz="2000" dirty="0"/>
              <a:t>, data format, and service description standards like HTTP and HTTPS, SMTP, XML, </a:t>
            </a:r>
            <a:r>
              <a:rPr lang="en-IN" sz="2000" dirty="0" smtClean="0"/>
              <a:t>JSON etc.</a:t>
            </a:r>
          </a:p>
          <a:p>
            <a:r>
              <a:rPr lang="en-IN" sz="2000" dirty="0"/>
              <a:t>The Restlet framework is composed of two main </a:t>
            </a:r>
            <a:r>
              <a:rPr lang="en-IN" sz="2000" dirty="0" smtClean="0"/>
              <a:t>parts-</a:t>
            </a:r>
          </a:p>
          <a:p>
            <a:r>
              <a:rPr lang="en-IN" sz="2000" dirty="0" smtClean="0"/>
              <a:t>Restlet API </a:t>
            </a:r>
            <a:r>
              <a:rPr lang="en-IN" sz="2000" dirty="0"/>
              <a:t>supporting the concepts of REST and facilitating </a:t>
            </a:r>
            <a:r>
              <a:rPr lang="en-IN" sz="2000" dirty="0" smtClean="0"/>
              <a:t>the</a:t>
            </a:r>
          </a:p>
          <a:p>
            <a:pPr marL="0" indent="0">
              <a:buNone/>
            </a:pPr>
            <a:r>
              <a:rPr lang="en-IN" sz="2000" dirty="0" smtClean="0"/>
              <a:t>    handling </a:t>
            </a:r>
            <a:r>
              <a:rPr lang="en-IN" sz="2000" dirty="0"/>
              <a:t>of calls for both client-side and </a:t>
            </a:r>
            <a:r>
              <a:rPr lang="en-IN" sz="2000" dirty="0" smtClean="0"/>
              <a:t>server-side applications.</a:t>
            </a:r>
          </a:p>
          <a:p>
            <a:r>
              <a:rPr lang="en-IN" sz="2000" dirty="0"/>
              <a:t>Restlet </a:t>
            </a:r>
            <a:r>
              <a:rPr lang="en-IN" sz="2000" dirty="0" smtClean="0"/>
              <a:t>API </a:t>
            </a:r>
            <a:r>
              <a:rPr lang="en-IN" sz="2000" dirty="0"/>
              <a:t>is backed by the Restlet Engine and both are now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shipped </a:t>
            </a:r>
            <a:r>
              <a:rPr lang="en-IN" sz="2000" dirty="0"/>
              <a:t>in a single JAR ("org.restlet.jar</a:t>
            </a:r>
            <a:r>
              <a:rPr lang="en-IN" sz="2000" dirty="0" smtClean="0"/>
              <a:t>").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637" y="2858148"/>
            <a:ext cx="2907406" cy="270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9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Restlet - Architecture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5127" y="1560066"/>
            <a:ext cx="10515600" cy="4557399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In the diagram below-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13" y="2064571"/>
            <a:ext cx="5711963" cy="27414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8384" y="5021567"/>
            <a:ext cx="975593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Ports represent the connector that enables the communication between components.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links represents the particular protocol (HTTP, SMTP, etc.) used for the actual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49534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84102"/>
            <a:ext cx="10515600" cy="4596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public static void main(String[] args) throws Exception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000" dirty="0"/>
              <a:t>    // Create a new Restlet component and add a HTTP server connector to it</a:t>
            </a:r>
          </a:p>
          <a:p>
            <a:pPr marL="0" indent="0">
              <a:buNone/>
            </a:pPr>
            <a:r>
              <a:rPr lang="en-IN" sz="2000" dirty="0"/>
              <a:t>    Component </a:t>
            </a:r>
            <a:r>
              <a:rPr lang="en-IN" sz="2000" dirty="0" err="1"/>
              <a:t>component</a:t>
            </a:r>
            <a:r>
              <a:rPr lang="en-IN" sz="2000" dirty="0"/>
              <a:t> = new Component();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component.getServers</a:t>
            </a:r>
            <a:r>
              <a:rPr lang="en-IN" sz="2000" dirty="0"/>
              <a:t>().add(</a:t>
            </a:r>
            <a:r>
              <a:rPr lang="en-IN" sz="2000" dirty="0" err="1"/>
              <a:t>Protocol.HTTP</a:t>
            </a:r>
            <a:r>
              <a:rPr lang="en-IN" sz="2000" dirty="0"/>
              <a:t>, </a:t>
            </a:r>
            <a:r>
              <a:rPr lang="en-IN" sz="2000" dirty="0" smtClean="0"/>
              <a:t>8080);</a:t>
            </a:r>
            <a:endParaRPr lang="en-IN" sz="2000" dirty="0"/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000" dirty="0"/>
              <a:t>    // Then attach it to the local host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component.getDefaultHost</a:t>
            </a:r>
            <a:r>
              <a:rPr lang="en-IN" sz="2000" dirty="0"/>
              <a:t>().attach</a:t>
            </a:r>
            <a:r>
              <a:rPr lang="en-IN" sz="2000" dirty="0" smtClean="0"/>
              <a:t>("/uri_pattern", </a:t>
            </a:r>
            <a:r>
              <a:rPr lang="en-IN" sz="2000" dirty="0" err="1" smtClean="0"/>
              <a:t>TargetRestlet.class</a:t>
            </a:r>
            <a:r>
              <a:rPr lang="en-IN" sz="2000" dirty="0" smtClean="0"/>
              <a:t>);</a:t>
            </a:r>
          </a:p>
          <a:p>
            <a:pPr marL="0" indent="0">
              <a:buNone/>
            </a:pPr>
            <a:endParaRPr lang="en-IN" sz="1000" dirty="0" smtClean="0"/>
          </a:p>
          <a:p>
            <a:pPr marL="0" indent="0">
              <a:buNone/>
            </a:pPr>
            <a:r>
              <a:rPr lang="en-IN" sz="2000" dirty="0" smtClean="0"/>
              <a:t>    // start </a:t>
            </a:r>
            <a:r>
              <a:rPr lang="en-IN" sz="2000" dirty="0"/>
              <a:t>the component!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 smtClean="0"/>
              <a:t>component.start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48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99401"/>
          </a:xfrm>
        </p:spPr>
        <p:txBody>
          <a:bodyPr/>
          <a:lstStyle/>
          <a:p>
            <a:r>
              <a:rPr lang="en-IN" dirty="0" smtClean="0"/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36775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/>
              <a:t>A component is an abstract unit of software instructions and internal state that </a:t>
            </a:r>
            <a:r>
              <a:rPr lang="en-IN" sz="2000" dirty="0" smtClean="0"/>
              <a:t>provides transformation </a:t>
            </a:r>
            <a:r>
              <a:rPr lang="en-IN" sz="2000" dirty="0"/>
              <a:t>of </a:t>
            </a:r>
            <a:r>
              <a:rPr lang="en-IN" sz="2000" dirty="0" smtClean="0"/>
              <a:t>data.</a:t>
            </a:r>
          </a:p>
          <a:p>
            <a:r>
              <a:rPr lang="en-IN" sz="2000" dirty="0" smtClean="0"/>
              <a:t>It allows </a:t>
            </a:r>
            <a:r>
              <a:rPr lang="en-IN" sz="2000" dirty="0"/>
              <a:t>easy configuration of the list of supported client and server connectors as well as </a:t>
            </a:r>
            <a:r>
              <a:rPr lang="en-IN" sz="2000" dirty="0" smtClean="0"/>
              <a:t>services.</a:t>
            </a:r>
          </a:p>
          <a:p>
            <a:r>
              <a:rPr lang="en-IN" sz="2000" dirty="0" smtClean="0"/>
              <a:t>We can add </a:t>
            </a:r>
            <a:r>
              <a:rPr lang="en-IN" sz="2000" dirty="0"/>
              <a:t>and configure virtual hosts (including the default one</a:t>
            </a:r>
            <a:r>
              <a:rPr lang="en-IN" sz="2000" dirty="0" smtClean="0"/>
              <a:t>).</a:t>
            </a:r>
          </a:p>
          <a:p>
            <a:r>
              <a:rPr lang="en-IN" sz="2000" dirty="0" smtClean="0"/>
              <a:t>We can configure the server context parameters i.e. maxThreads, maxTotalConnections, </a:t>
            </a:r>
            <a:r>
              <a:rPr lang="en-IN" sz="2000" dirty="0"/>
              <a:t>maxConnectionsPerHost</a:t>
            </a:r>
            <a:r>
              <a:rPr lang="en-IN" sz="2000" dirty="0" smtClean="0"/>
              <a:t> etc. Here context is the means by which a Restlet may access the software environment within the framework. </a:t>
            </a:r>
          </a:p>
          <a:p>
            <a:r>
              <a:rPr lang="en-IN" sz="2000" dirty="0"/>
              <a:t>We can also attach applications either using their fully qualified class name or by pointing to a descriptor document (at this time only WADL description are supported</a:t>
            </a:r>
            <a:r>
              <a:rPr lang="en-IN" sz="2000" dirty="0" smtClean="0"/>
              <a:t>).</a:t>
            </a:r>
          </a:p>
          <a:p>
            <a:r>
              <a:rPr lang="en-IN" sz="2000" dirty="0"/>
              <a:t>In RAIM </a:t>
            </a:r>
            <a:r>
              <a:rPr lang="en-IN" sz="2000" dirty="0" smtClean="0"/>
              <a:t>Service, </a:t>
            </a:r>
            <a:r>
              <a:rPr lang="en-IN" sz="2000" dirty="0"/>
              <a:t>We have </a:t>
            </a:r>
            <a:r>
              <a:rPr lang="en-IN" sz="2000" dirty="0" smtClean="0"/>
              <a:t>created an instance of JaxRsApplication </a:t>
            </a:r>
            <a:r>
              <a:rPr lang="en-IN" sz="2000" dirty="0"/>
              <a:t>class </a:t>
            </a:r>
            <a:r>
              <a:rPr lang="en-IN" sz="2000" dirty="0" smtClean="0"/>
              <a:t>which is used </a:t>
            </a:r>
            <a:r>
              <a:rPr lang="en-IN" sz="2000" dirty="0"/>
              <a:t>for the instantiation of a JAX-RS </a:t>
            </a:r>
            <a:r>
              <a:rPr lang="en-IN" sz="2000" dirty="0" smtClean="0"/>
              <a:t>runtime environment</a:t>
            </a:r>
            <a:r>
              <a:rPr lang="en-IN" sz="2000" dirty="0"/>
              <a:t>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62334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99401"/>
          </a:xfrm>
        </p:spPr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52283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have created a sub application which will be added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04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7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Web </a:t>
            </a:r>
            <a:r>
              <a:rPr lang="en-IN" dirty="0"/>
              <a:t>S</a:t>
            </a:r>
            <a:r>
              <a:rPr lang="en-IN" dirty="0" smtClean="0"/>
              <a:t>ervices?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974657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/>
              <a:t>Web services are open standard (XML, SOAP, HTTP etc.) based </a:t>
            </a:r>
            <a:r>
              <a:rPr lang="en-IN" sz="2000" dirty="0" smtClean="0"/>
              <a:t>web </a:t>
            </a:r>
            <a:r>
              <a:rPr lang="en-IN" sz="2000" dirty="0"/>
              <a:t>applications that interact with other web applications for the purpose of exchanging data.</a:t>
            </a:r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web service is any piece of software that makes itself available over the internet and uses a standardized XML messaging </a:t>
            </a:r>
            <a:r>
              <a:rPr lang="en-IN" sz="2000" dirty="0" smtClean="0"/>
              <a:t>system.</a:t>
            </a:r>
          </a:p>
          <a:p>
            <a:r>
              <a:rPr lang="en-IN" sz="2000" dirty="0"/>
              <a:t>As all </a:t>
            </a:r>
            <a:r>
              <a:rPr lang="en-IN" sz="2000" dirty="0" smtClean="0"/>
              <a:t>communications are </a:t>
            </a:r>
            <a:r>
              <a:rPr lang="en-IN" sz="2000" dirty="0"/>
              <a:t>in </a:t>
            </a:r>
            <a:r>
              <a:rPr lang="en-IN" sz="2000" dirty="0" smtClean="0"/>
              <a:t>XML so </a:t>
            </a:r>
            <a:r>
              <a:rPr lang="en-IN" sz="2000" dirty="0"/>
              <a:t>web services are not tied to any one operating system or programming </a:t>
            </a:r>
            <a:r>
              <a:rPr lang="en-IN" sz="2000" dirty="0" smtClean="0"/>
              <a:t>language.</a:t>
            </a:r>
          </a:p>
          <a:p>
            <a:r>
              <a:rPr lang="en-IN" sz="2000" dirty="0" smtClean="0"/>
              <a:t>Web services are self contained, self describing, modular, distributed and dynamic applications.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0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28189"/>
          </a:xfrm>
        </p:spPr>
        <p:txBody>
          <a:bodyPr/>
          <a:lstStyle/>
          <a:p>
            <a:r>
              <a:rPr lang="en-IN" dirty="0" smtClean="0"/>
              <a:t>Web Service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09860"/>
            <a:ext cx="10515600" cy="502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There are two ways to view the web service architecture -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9" y="2781836"/>
            <a:ext cx="5206740" cy="3343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4122" y="2262320"/>
            <a:ext cx="381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 the role of each web service actor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3" y="2781836"/>
            <a:ext cx="5011443" cy="33437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62694" y="2262320"/>
            <a:ext cx="381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 the web service protocol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7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Web Services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65938"/>
          </a:xfrm>
        </p:spPr>
        <p:txBody>
          <a:bodyPr>
            <a:normAutofit/>
          </a:bodyPr>
          <a:lstStyle/>
          <a:p>
            <a:r>
              <a:rPr lang="en-IN" sz="2000" b="1" dirty="0"/>
              <a:t>RESTful</a:t>
            </a:r>
            <a:r>
              <a:rPr lang="en-IN" sz="2000" dirty="0"/>
              <a:t> Web Services are REST architecture based web services. </a:t>
            </a:r>
            <a:endParaRPr lang="en-IN" sz="2000" dirty="0" smtClean="0"/>
          </a:p>
          <a:p>
            <a:r>
              <a:rPr lang="en-IN" sz="2000" dirty="0" smtClean="0"/>
              <a:t>REST stands for </a:t>
            </a:r>
            <a:r>
              <a:rPr lang="en-IN" sz="2000" b="1" dirty="0"/>
              <a:t>RE</a:t>
            </a:r>
            <a:r>
              <a:rPr lang="en-IN" sz="2000" dirty="0"/>
              <a:t>presentational </a:t>
            </a:r>
            <a:r>
              <a:rPr lang="en-IN" sz="2000" b="1" dirty="0"/>
              <a:t>S</a:t>
            </a:r>
            <a:r>
              <a:rPr lang="en-IN" sz="2000" dirty="0"/>
              <a:t>tate </a:t>
            </a:r>
            <a:r>
              <a:rPr lang="en-IN" sz="2000" b="1" dirty="0"/>
              <a:t>T</a:t>
            </a:r>
            <a:r>
              <a:rPr lang="en-IN" sz="2000" dirty="0"/>
              <a:t>ransfer</a:t>
            </a:r>
            <a:r>
              <a:rPr lang="en-IN" sz="2000" dirty="0" smtClean="0"/>
              <a:t>.  It is </a:t>
            </a:r>
            <a:r>
              <a:rPr lang="en-IN" sz="2000" dirty="0"/>
              <a:t>web standards based architecture </a:t>
            </a:r>
            <a:r>
              <a:rPr lang="en-IN" sz="2000" dirty="0" smtClean="0"/>
              <a:t>which uses </a:t>
            </a:r>
            <a:r>
              <a:rPr lang="en-IN" sz="2000" dirty="0"/>
              <a:t>HTTP Protocol for </a:t>
            </a:r>
            <a:r>
              <a:rPr lang="en-IN" sz="2000" dirty="0" smtClean="0"/>
              <a:t>communication.</a:t>
            </a:r>
          </a:p>
          <a:p>
            <a:r>
              <a:rPr lang="en-IN" sz="2000" dirty="0"/>
              <a:t>In REST architecture, a REST Server simply provides access to resources and REST client accesses </a:t>
            </a:r>
            <a:r>
              <a:rPr lang="en-IN" sz="2000" dirty="0" smtClean="0"/>
              <a:t>the </a:t>
            </a:r>
            <a:r>
              <a:rPr lang="en-IN" sz="2000" dirty="0"/>
              <a:t>resources. </a:t>
            </a:r>
            <a:endParaRPr lang="en-IN" sz="2000" dirty="0" smtClean="0"/>
          </a:p>
          <a:p>
            <a:r>
              <a:rPr lang="en-IN" sz="2000" dirty="0" smtClean="0"/>
              <a:t>Each </a:t>
            </a:r>
            <a:r>
              <a:rPr lang="en-IN" sz="2000" dirty="0"/>
              <a:t>resource is identified by </a:t>
            </a:r>
            <a:r>
              <a:rPr lang="en-IN" sz="2000" dirty="0" smtClean="0"/>
              <a:t>URIs or global IDs.</a:t>
            </a:r>
          </a:p>
          <a:p>
            <a:r>
              <a:rPr lang="en-IN" sz="2000" dirty="0"/>
              <a:t>REST uses various representations to represent a resource like text, JSON </a:t>
            </a:r>
            <a:r>
              <a:rPr lang="en-IN" sz="2000" dirty="0" smtClean="0"/>
              <a:t>and </a:t>
            </a:r>
            <a:r>
              <a:rPr lang="en-IN" sz="2000" dirty="0"/>
              <a:t>XML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GET, PUT, DELETE, POST, OPTIONS </a:t>
            </a:r>
            <a:r>
              <a:rPr lang="en-IN" sz="2000" dirty="0"/>
              <a:t>well known HTTP methods are commonly used in REST based architecture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2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05359"/>
            <a:ext cx="10515600" cy="435133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REST architecture treats every content as a </a:t>
            </a:r>
            <a:r>
              <a:rPr lang="en-IN" sz="2000" dirty="0" smtClean="0"/>
              <a:t>resource which is </a:t>
            </a:r>
            <a:r>
              <a:rPr lang="en-IN" sz="2000" dirty="0"/>
              <a:t>similar to an Object in Object Oriented Programming or similar to an Entity in Database.  </a:t>
            </a:r>
            <a:endParaRPr lang="en-IN" sz="2000" dirty="0" smtClean="0"/>
          </a:p>
          <a:p>
            <a:r>
              <a:rPr lang="en-IN" sz="2000" dirty="0"/>
              <a:t>Once a resource is identified then its representation is to be decided using a standard </a:t>
            </a:r>
            <a:r>
              <a:rPr lang="en-IN" sz="2000" dirty="0" smtClean="0"/>
              <a:t>format. For ex. - User </a:t>
            </a:r>
            <a:r>
              <a:rPr lang="en-IN" sz="2000" dirty="0"/>
              <a:t>is a resource which is represented using the below XML </a:t>
            </a:r>
            <a:r>
              <a:rPr lang="en-IN" sz="2000" dirty="0" smtClean="0"/>
              <a:t>format-</a:t>
            </a:r>
          </a:p>
          <a:p>
            <a:pPr marL="0" indent="0">
              <a:buNone/>
            </a:pPr>
            <a:r>
              <a:rPr lang="en-IN" sz="1800" dirty="0" smtClean="0"/>
              <a:t>       &lt;</a:t>
            </a:r>
            <a:r>
              <a:rPr lang="en-IN" sz="1800" dirty="0"/>
              <a:t>user</a:t>
            </a:r>
            <a:r>
              <a:rPr lang="en-IN" sz="1800" dirty="0" smtClean="0"/>
              <a:t>&gt;</a:t>
            </a:r>
          </a:p>
          <a:p>
            <a:pPr marL="0" indent="0">
              <a:buNone/>
            </a:pPr>
            <a:r>
              <a:rPr lang="en-IN" sz="1800" dirty="0" smtClean="0"/>
              <a:t>	&lt;</a:t>
            </a:r>
            <a:r>
              <a:rPr lang="en-IN" sz="1800" dirty="0"/>
              <a:t>id&gt;1&lt;/id&gt;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smtClean="0"/>
              <a:t>	&lt;</a:t>
            </a:r>
            <a:r>
              <a:rPr lang="en-IN" sz="1800" dirty="0"/>
              <a:t>name&gt;Priyanka Singhal&lt;/name&gt;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smtClean="0"/>
              <a:t>	&lt;</a:t>
            </a:r>
            <a:r>
              <a:rPr lang="en-IN" sz="1800" dirty="0"/>
              <a:t>profession&gt;Software Engineer&lt;/profession&gt;</a:t>
            </a:r>
          </a:p>
          <a:p>
            <a:pPr marL="0" indent="0">
              <a:buNone/>
            </a:pPr>
            <a:r>
              <a:rPr lang="en-IN" sz="1800" dirty="0" smtClean="0"/>
              <a:t>       &lt;/</a:t>
            </a:r>
            <a:r>
              <a:rPr lang="en-IN" sz="1800" dirty="0"/>
              <a:t>user&gt;</a:t>
            </a:r>
          </a:p>
          <a:p>
            <a:r>
              <a:rPr lang="en-IN" sz="2000" dirty="0"/>
              <a:t>Following are </a:t>
            </a:r>
            <a:r>
              <a:rPr lang="en-IN" sz="2000" dirty="0" smtClean="0"/>
              <a:t>some important </a:t>
            </a:r>
            <a:r>
              <a:rPr lang="en-IN" sz="2000" dirty="0"/>
              <a:t>points to be considered while designing a representation format of a resource </a:t>
            </a:r>
            <a:r>
              <a:rPr lang="en-IN" sz="2000" dirty="0" smtClean="0"/>
              <a:t>in </a:t>
            </a:r>
            <a:r>
              <a:rPr lang="en-IN" sz="2000" dirty="0"/>
              <a:t>RESTful web </a:t>
            </a:r>
            <a:r>
              <a:rPr lang="en-IN" sz="2000" dirty="0" smtClean="0"/>
              <a:t>services –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1</a:t>
            </a:r>
            <a:r>
              <a:rPr lang="en-IN" sz="2000" dirty="0"/>
              <a:t>. </a:t>
            </a:r>
            <a:r>
              <a:rPr lang="en-IN" sz="2000" dirty="0" smtClean="0"/>
              <a:t> Understandability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2</a:t>
            </a:r>
            <a:r>
              <a:rPr lang="en-IN" sz="2000" dirty="0"/>
              <a:t>. </a:t>
            </a:r>
            <a:r>
              <a:rPr lang="en-IN" sz="2000" dirty="0" smtClean="0"/>
              <a:t> Completeness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3</a:t>
            </a:r>
            <a:r>
              <a:rPr lang="en-IN" sz="2000" dirty="0"/>
              <a:t>. </a:t>
            </a:r>
            <a:r>
              <a:rPr lang="en-IN" sz="2000" dirty="0" smtClean="0"/>
              <a:t> Linkability</a:t>
            </a:r>
            <a:endParaRPr lang="en-IN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5127" y="318434"/>
            <a:ext cx="10515600" cy="1175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RESTful Web Services -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0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/>
              <a:t>RESTful web services make use of HTTP protocol as a medium of communication between client and </a:t>
            </a:r>
            <a:r>
              <a:rPr lang="en-IN" sz="2000" dirty="0" smtClean="0"/>
              <a:t>server.</a:t>
            </a:r>
            <a:r>
              <a:rPr lang="en-IN" sz="2000" dirty="0"/>
              <a:t> </a:t>
            </a:r>
            <a:r>
              <a:rPr lang="en-IN" sz="2000" dirty="0" smtClean="0"/>
              <a:t>A </a:t>
            </a:r>
            <a:r>
              <a:rPr lang="en-IN" sz="2000" dirty="0"/>
              <a:t>client sends a message in form of a HTTP Request and server responds in form of a HTTP Response. This technique is termed as Messaging.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IN" dirty="0" smtClean="0"/>
              <a:t>RESTful Web Services - Messages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4" y="3016883"/>
            <a:ext cx="3687919" cy="276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080" y="3016883"/>
            <a:ext cx="3900713" cy="27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/>
              <a:t>Addressing refers to locating a resource or multiple resources lying on the server. Each resource in REST architecture is identified by its URI, Uniform Resource Identifier. </a:t>
            </a:r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URI is of following format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&lt;</a:t>
            </a:r>
            <a:r>
              <a:rPr lang="en-IN" sz="2000" dirty="0"/>
              <a:t>protocol&gt;://&lt;service-name&gt;/&lt;ResourceType&gt;/&lt;ResourceID</a:t>
            </a:r>
            <a:r>
              <a:rPr lang="en-IN" sz="2000" dirty="0" smtClean="0"/>
              <a:t>&gt;</a:t>
            </a:r>
          </a:p>
          <a:p>
            <a:r>
              <a:rPr lang="en-IN" sz="2000" dirty="0"/>
              <a:t>Following are important points to be considered while designing a URI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1.  Avoid </a:t>
            </a:r>
            <a:r>
              <a:rPr lang="en-IN" sz="2000" dirty="0"/>
              <a:t>using </a:t>
            </a:r>
            <a:r>
              <a:rPr lang="en-IN" sz="2000" dirty="0" smtClean="0"/>
              <a:t>spaces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2</a:t>
            </a:r>
            <a:r>
              <a:rPr lang="en-IN" sz="2000" dirty="0"/>
              <a:t>. </a:t>
            </a:r>
            <a:r>
              <a:rPr lang="en-IN" sz="2000" dirty="0" smtClean="0"/>
              <a:t> Use </a:t>
            </a:r>
            <a:r>
              <a:rPr lang="en-IN" sz="2000" dirty="0"/>
              <a:t>lowercase </a:t>
            </a:r>
            <a:r>
              <a:rPr lang="en-IN" sz="2000" dirty="0" smtClean="0"/>
              <a:t>letters</a:t>
            </a:r>
          </a:p>
          <a:p>
            <a:pPr marL="0" indent="0">
              <a:buNone/>
            </a:pPr>
            <a:r>
              <a:rPr lang="en-IN" sz="2000" dirty="0"/>
              <a:t>	3. </a:t>
            </a:r>
            <a:r>
              <a:rPr lang="en-IN" sz="2000" dirty="0" smtClean="0"/>
              <a:t> Maintain </a:t>
            </a:r>
            <a:r>
              <a:rPr lang="en-IN" sz="2000" dirty="0"/>
              <a:t>Backward </a:t>
            </a:r>
            <a:r>
              <a:rPr lang="en-IN" sz="2000" dirty="0" smtClean="0"/>
              <a:t>Compatibility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4</a:t>
            </a:r>
            <a:r>
              <a:rPr lang="en-IN" sz="2000" dirty="0"/>
              <a:t>. </a:t>
            </a:r>
            <a:r>
              <a:rPr lang="en-IN" sz="2000" dirty="0" smtClean="0"/>
              <a:t> Use </a:t>
            </a:r>
            <a:r>
              <a:rPr lang="en-IN" sz="2000" dirty="0"/>
              <a:t>Plural </a:t>
            </a:r>
            <a:r>
              <a:rPr lang="en-IN" sz="2000" dirty="0" smtClean="0"/>
              <a:t>Noun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5</a:t>
            </a:r>
            <a:r>
              <a:rPr lang="en-IN" sz="2000" dirty="0"/>
              <a:t>. </a:t>
            </a:r>
            <a:r>
              <a:rPr lang="en-IN" sz="2000" dirty="0" smtClean="0"/>
              <a:t> Use </a:t>
            </a:r>
            <a:r>
              <a:rPr lang="en-IN" sz="2000" dirty="0"/>
              <a:t>HTTP Verb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Web Services - Addressing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2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RESTful Web Services - </a:t>
            </a:r>
            <a:r>
              <a:rPr lang="en-IN" dirty="0" smtClean="0"/>
              <a:t>Stateless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351337"/>
          </a:xfrm>
        </p:spPr>
        <p:txBody>
          <a:bodyPr>
            <a:normAutofit/>
          </a:bodyPr>
          <a:lstStyle/>
          <a:p>
            <a:r>
              <a:rPr lang="en-IN" sz="2000" dirty="0"/>
              <a:t>By stateless it means that the web server does not store any state about the client </a:t>
            </a:r>
            <a:r>
              <a:rPr lang="en-IN" sz="2000" dirty="0" smtClean="0"/>
              <a:t>application or session. </a:t>
            </a:r>
            <a:r>
              <a:rPr lang="en-IN" sz="2000" dirty="0"/>
              <a:t>As per REST architecture, a RESTful web service should not keep a client state on server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relevant session information is stored on the client and passed to the server as needed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That is where the </a:t>
            </a:r>
            <a:r>
              <a:rPr lang="en-IN" sz="2000" i="1" dirty="0"/>
              <a:t>ST</a:t>
            </a:r>
            <a:r>
              <a:rPr lang="en-IN" sz="2000" dirty="0"/>
              <a:t> in </a:t>
            </a:r>
            <a:r>
              <a:rPr lang="en-IN" sz="2000" i="1" dirty="0"/>
              <a:t>REST</a:t>
            </a:r>
            <a:r>
              <a:rPr lang="en-IN" sz="2000" dirty="0"/>
              <a:t> comes from, </a:t>
            </a:r>
            <a:r>
              <a:rPr lang="en-IN" sz="2000" i="1" dirty="0"/>
              <a:t>State Transfer</a:t>
            </a:r>
            <a:r>
              <a:rPr lang="en-IN" sz="2000" dirty="0"/>
              <a:t>. You transfer the state around instead of having the server store it. This is </a:t>
            </a:r>
            <a:r>
              <a:rPr lang="en-IN" sz="2000" dirty="0" smtClean="0"/>
              <a:t>a way </a:t>
            </a:r>
            <a:r>
              <a:rPr lang="en-IN" sz="2000" dirty="0"/>
              <a:t>to scale to millions of concurrent users.</a:t>
            </a:r>
            <a:r>
              <a:rPr lang="en-IN" sz="2000" dirty="0" smtClean="0"/>
              <a:t> </a:t>
            </a:r>
          </a:p>
          <a:p>
            <a:r>
              <a:rPr lang="en-IN" sz="2000" dirty="0"/>
              <a:t>Web services need not to maintain client's previous interactions. It simplifies application design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As HTTP is itself a statelessness protocol, RESTful Web services work seamlessly with HTTP protocol.</a:t>
            </a:r>
          </a:p>
        </p:txBody>
      </p:sp>
    </p:spTree>
    <p:extLst>
      <p:ext uri="{BB962C8B-B14F-4D97-AF65-F5344CB8AC3E}">
        <p14:creationId xmlns:p14="http://schemas.microsoft.com/office/powerpoint/2010/main" val="26381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1071</TotalTime>
  <Words>832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 2</vt:lpstr>
      <vt:lpstr>HDOfficeLightV0</vt:lpstr>
      <vt:lpstr>1_HDOfficeLightV0</vt:lpstr>
      <vt:lpstr>Restful Web Services</vt:lpstr>
      <vt:lpstr>Content</vt:lpstr>
      <vt:lpstr>What are Web Services?</vt:lpstr>
      <vt:lpstr>Web Service Architecture</vt:lpstr>
      <vt:lpstr>RESTful Web Services - Introduction</vt:lpstr>
      <vt:lpstr>PowerPoint Presentation</vt:lpstr>
      <vt:lpstr>RESTful Web Services - Messages</vt:lpstr>
      <vt:lpstr>RESTful Web Services - Addressing</vt:lpstr>
      <vt:lpstr>RESTful Web Services - Stateless</vt:lpstr>
      <vt:lpstr>RESTful Web Services - Caching</vt:lpstr>
      <vt:lpstr>RESTful Web Services - Security</vt:lpstr>
      <vt:lpstr>Restlet - Introduction</vt:lpstr>
      <vt:lpstr>Restlet - Architecture</vt:lpstr>
      <vt:lpstr>Example -</vt:lpstr>
      <vt:lpstr>Contd.</vt:lpstr>
      <vt:lpstr>Contd.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Services</dc:title>
  <dc:creator>Priyanka Singhal</dc:creator>
  <cp:lastModifiedBy>Priyanka Singhal</cp:lastModifiedBy>
  <cp:revision>216</cp:revision>
  <dcterms:created xsi:type="dcterms:W3CDTF">2015-10-08T04:43:16Z</dcterms:created>
  <dcterms:modified xsi:type="dcterms:W3CDTF">2015-10-16T02:05:34Z</dcterms:modified>
</cp:coreProperties>
</file>