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9" r:id="rId5"/>
    <p:sldId id="262" r:id="rId6"/>
    <p:sldId id="293" r:id="rId7"/>
    <p:sldId id="261" r:id="rId8"/>
    <p:sldId id="279" r:id="rId9"/>
    <p:sldId id="258" r:id="rId10"/>
    <p:sldId id="272" r:id="rId11"/>
    <p:sldId id="263" r:id="rId12"/>
    <p:sldId id="280" r:id="rId13"/>
    <p:sldId id="281" r:id="rId14"/>
    <p:sldId id="264" r:id="rId15"/>
    <p:sldId id="274" r:id="rId16"/>
    <p:sldId id="265" r:id="rId17"/>
    <p:sldId id="266" r:id="rId18"/>
    <p:sldId id="278" r:id="rId19"/>
    <p:sldId id="282" r:id="rId20"/>
    <p:sldId id="267" r:id="rId21"/>
    <p:sldId id="275" r:id="rId22"/>
    <p:sldId id="269" r:id="rId23"/>
    <p:sldId id="283" r:id="rId24"/>
    <p:sldId id="284" r:id="rId25"/>
    <p:sldId id="268" r:id="rId26"/>
    <p:sldId id="276" r:id="rId27"/>
    <p:sldId id="285" r:id="rId28"/>
    <p:sldId id="277" r:id="rId29"/>
    <p:sldId id="286" r:id="rId30"/>
    <p:sldId id="287" r:id="rId31"/>
    <p:sldId id="288" r:id="rId32"/>
    <p:sldId id="289" r:id="rId33"/>
    <p:sldId id="290" r:id="rId34"/>
    <p:sldId id="291" r:id="rId35"/>
    <p:sldId id="270"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9F121-BFFD-4DBC-8679-82F8A212C4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C36FA3-EDF5-4124-B778-AB021248F5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FCF9BF-03E1-4D41-8680-5300052C6E04}"/>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5" name="Footer Placeholder 4">
            <a:extLst>
              <a:ext uri="{FF2B5EF4-FFF2-40B4-BE49-F238E27FC236}">
                <a16:creationId xmlns:a16="http://schemas.microsoft.com/office/drawing/2014/main" id="{C7DF38BB-52A3-4E94-87F6-AC8E15E659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E08BD9-7A0E-400E-8B17-04652C0B59BA}"/>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150443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E627-C336-4E51-BCFC-720DE80D7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7B457C-10E1-42C6-9BE2-C9F6D84F56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334585-2FFE-4D6E-A744-74DDD9AE24B4}"/>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5" name="Footer Placeholder 4">
            <a:extLst>
              <a:ext uri="{FF2B5EF4-FFF2-40B4-BE49-F238E27FC236}">
                <a16:creationId xmlns:a16="http://schemas.microsoft.com/office/drawing/2014/main" id="{41F7066C-4BA5-4EEE-A88C-4CB1591ED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91FBB5-9DC2-45AA-A0CC-2E65B6194517}"/>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372844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0C04A0-B6B1-419C-9D89-2D7E50B5E5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9484DD-60E2-43AD-A1A5-1F770A0B4D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259058-4D0B-460F-AB89-60327CA97D49}"/>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5" name="Footer Placeholder 4">
            <a:extLst>
              <a:ext uri="{FF2B5EF4-FFF2-40B4-BE49-F238E27FC236}">
                <a16:creationId xmlns:a16="http://schemas.microsoft.com/office/drawing/2014/main" id="{F072F1E6-561F-4A3C-BC0A-B9E56FE59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3D28DE-6F6F-4EEB-89D8-3B53B35392FE}"/>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35134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09CE-9AD2-4AF7-83DA-9BE3D6B06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EC5EA9-8297-4E9E-A547-28FCFE2EE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C73D4-461A-4801-8E8B-A1D5C7C0CA1E}"/>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5" name="Footer Placeholder 4">
            <a:extLst>
              <a:ext uri="{FF2B5EF4-FFF2-40B4-BE49-F238E27FC236}">
                <a16:creationId xmlns:a16="http://schemas.microsoft.com/office/drawing/2014/main" id="{804B9B66-2634-4948-AAF7-F8119C9798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578FF-1FB0-4660-A0FF-8DA6768C6EC6}"/>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1699340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66C2-7078-4D4D-8B93-E29F005BC0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D3EA25-1934-4106-A4E1-10FED7772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6FB47F-B471-4F1E-9EE1-D7B3A4FD49C1}"/>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5" name="Footer Placeholder 4">
            <a:extLst>
              <a:ext uri="{FF2B5EF4-FFF2-40B4-BE49-F238E27FC236}">
                <a16:creationId xmlns:a16="http://schemas.microsoft.com/office/drawing/2014/main" id="{ED35E92E-0EDB-49AF-90C2-043E8A66B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CA9F76-A637-44AE-BD19-3B59FD212C85}"/>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2096137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B535-0455-404A-8A83-B38D1E498E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2E40D7-1EBF-47E6-96E0-97216F859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FA8E4E-C724-4C21-A5AA-DDBD22F31F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5BDBCF-62FF-42E3-BB9B-C26C85C9CA9F}"/>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6" name="Footer Placeholder 5">
            <a:extLst>
              <a:ext uri="{FF2B5EF4-FFF2-40B4-BE49-F238E27FC236}">
                <a16:creationId xmlns:a16="http://schemas.microsoft.com/office/drawing/2014/main" id="{3A87DF0C-6DA2-4BA0-B1EB-1BFD42DD8A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032AF-1E6F-43DF-AC1F-19E095995617}"/>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395532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AC33-71CB-412B-9449-54D1ABAD37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44124F-688F-4F65-8BE9-36FA3709E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30F12E-9F96-4F04-A2F8-4E000C8841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6E28CE-BBD0-4808-961C-327B84D28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22C3F-6255-4ED5-81EE-49505AB26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999598-1D01-4CF8-B294-6689E8150B24}"/>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8" name="Footer Placeholder 7">
            <a:extLst>
              <a:ext uri="{FF2B5EF4-FFF2-40B4-BE49-F238E27FC236}">
                <a16:creationId xmlns:a16="http://schemas.microsoft.com/office/drawing/2014/main" id="{27D6397A-F9A5-4FBA-86C2-541512CB43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57356B-448E-4A84-B8C5-968B0596EE61}"/>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52076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6D92-E36E-4DFA-9290-0EBEF54D1D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63B8EA-E4AF-42A3-820D-87A61EAEF97A}"/>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4" name="Footer Placeholder 3">
            <a:extLst>
              <a:ext uri="{FF2B5EF4-FFF2-40B4-BE49-F238E27FC236}">
                <a16:creationId xmlns:a16="http://schemas.microsoft.com/office/drawing/2014/main" id="{DF039AED-186A-4608-A1F7-EF7611E52A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E866B9-297A-45BB-A609-EFA3DBCBEE19}"/>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237372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E8001F-8AE6-4EDB-9276-C580BA19FC7D}"/>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3" name="Footer Placeholder 2">
            <a:extLst>
              <a:ext uri="{FF2B5EF4-FFF2-40B4-BE49-F238E27FC236}">
                <a16:creationId xmlns:a16="http://schemas.microsoft.com/office/drawing/2014/main" id="{7ACB8305-46D6-4AE3-8969-6A279876BA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6B05D4-1DF9-4C12-9C7B-2BCC88785340}"/>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267798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35C1-84C4-448A-95CE-FD5F583FB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447373-2DAD-4C17-82F6-408396945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2A6A0C-E10B-4DBC-AAB5-98E518BAAF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CB70DE-BD33-4317-8589-BD61E3172019}"/>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6" name="Footer Placeholder 5">
            <a:extLst>
              <a:ext uri="{FF2B5EF4-FFF2-40B4-BE49-F238E27FC236}">
                <a16:creationId xmlns:a16="http://schemas.microsoft.com/office/drawing/2014/main" id="{1B815C89-2E7A-4ABE-94BA-5B58D3E20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17828-64FF-46AD-9120-40B16B1C7D3C}"/>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525596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A773-A452-4DC2-9B62-414191767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7C27E1-79C7-42D1-917C-22BCDE420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D23B3F-E3E9-42C7-8F65-4DA4E9E3F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68831-A7EC-4744-8B67-FDCE2943A0EC}"/>
              </a:ext>
            </a:extLst>
          </p:cNvPr>
          <p:cNvSpPr>
            <a:spLocks noGrp="1"/>
          </p:cNvSpPr>
          <p:nvPr>
            <p:ph type="dt" sz="half" idx="10"/>
          </p:nvPr>
        </p:nvSpPr>
        <p:spPr/>
        <p:txBody>
          <a:bodyPr/>
          <a:lstStyle/>
          <a:p>
            <a:fld id="{F62C43E7-2AF9-4CE9-9922-877740465997}" type="datetimeFigureOut">
              <a:rPr lang="en-IN" smtClean="0"/>
              <a:t>03-08-2019</a:t>
            </a:fld>
            <a:endParaRPr lang="en-IN"/>
          </a:p>
        </p:txBody>
      </p:sp>
      <p:sp>
        <p:nvSpPr>
          <p:cNvPr id="6" name="Footer Placeholder 5">
            <a:extLst>
              <a:ext uri="{FF2B5EF4-FFF2-40B4-BE49-F238E27FC236}">
                <a16:creationId xmlns:a16="http://schemas.microsoft.com/office/drawing/2014/main" id="{51390EF4-42F8-434E-8B0F-5AC1B00E8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400A74-45E3-402B-AF65-DD35457FEE1B}"/>
              </a:ext>
            </a:extLst>
          </p:cNvPr>
          <p:cNvSpPr>
            <a:spLocks noGrp="1"/>
          </p:cNvSpPr>
          <p:nvPr>
            <p:ph type="sldNum" sz="quarter" idx="12"/>
          </p:nvPr>
        </p:nvSpPr>
        <p:spPr/>
        <p:txBody>
          <a:bodyPr/>
          <a:lstStyle/>
          <a:p>
            <a:fld id="{44E454F7-AB01-412A-B9C0-E9362682734C}" type="slidenum">
              <a:rPr lang="en-IN" smtClean="0"/>
              <a:t>‹#›</a:t>
            </a:fld>
            <a:endParaRPr lang="en-IN"/>
          </a:p>
        </p:txBody>
      </p:sp>
    </p:spTree>
    <p:extLst>
      <p:ext uri="{BB962C8B-B14F-4D97-AF65-F5344CB8AC3E}">
        <p14:creationId xmlns:p14="http://schemas.microsoft.com/office/powerpoint/2010/main" val="375700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4D9EF-825E-4C62-8ECB-0E3E3BF04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776DAA-F14D-4817-A472-9149CDB3F8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708BA-E4C0-4F7B-96CF-695155E2C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2C43E7-2AF9-4CE9-9922-877740465997}" type="datetimeFigureOut">
              <a:rPr lang="en-IN" smtClean="0"/>
              <a:t>03-08-2019</a:t>
            </a:fld>
            <a:endParaRPr lang="en-IN"/>
          </a:p>
        </p:txBody>
      </p:sp>
      <p:sp>
        <p:nvSpPr>
          <p:cNvPr id="5" name="Footer Placeholder 4">
            <a:extLst>
              <a:ext uri="{FF2B5EF4-FFF2-40B4-BE49-F238E27FC236}">
                <a16:creationId xmlns:a16="http://schemas.microsoft.com/office/drawing/2014/main" id="{5B75DC35-C5C0-4FE7-915A-98E91666F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87518C-AA21-4688-A22F-507F3A7CF5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454F7-AB01-412A-B9C0-E9362682734C}" type="slidenum">
              <a:rPr lang="en-IN" smtClean="0"/>
              <a:t>‹#›</a:t>
            </a:fld>
            <a:endParaRPr lang="en-IN"/>
          </a:p>
        </p:txBody>
      </p:sp>
    </p:spTree>
    <p:extLst>
      <p:ext uri="{BB962C8B-B14F-4D97-AF65-F5344CB8AC3E}">
        <p14:creationId xmlns:p14="http://schemas.microsoft.com/office/powerpoint/2010/main" val="2555013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kubernetes.io/docs/concepts/workloads/pods/pod-lifecycle/" TargetMode="External"/><Relationship Id="rId2" Type="http://schemas.openxmlformats.org/officeDocument/2006/relationships/hyperlink" Target="https://kubernetes.io/docs/concepts/workloads/pods/pod-overview/" TargetMode="External"/><Relationship Id="rId1" Type="http://schemas.openxmlformats.org/officeDocument/2006/relationships/slideLayout" Target="../slideLayouts/slideLayout2.xml"/><Relationship Id="rId4" Type="http://schemas.openxmlformats.org/officeDocument/2006/relationships/hyperlink" Target="https://kubernetes.io/docs/concepts/workloads/controllers/replica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kubernetes.io/docs/concepts/overview/working-with-objects/labe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loud_Native_Computing_Found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8001/api/v1/namespaces/kubernetes-dashboard/services/https:kubernetes-dashboard:/proxy/" TargetMode="External"/><Relationship Id="rId2" Type="http://schemas.openxmlformats.org/officeDocument/2006/relationships/hyperlink" Target="https://raw.githubusercontent.com/kubernetes/dashboard/v2.0.0-beta1/aio/deploy/recommended.ya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kubernetes.io/docs/tasks/tools/install-kubectl/" TargetMode="External"/><Relationship Id="rId2" Type="http://schemas.openxmlformats.org/officeDocument/2006/relationships/hyperlink" Target="https://kubernetes.io/docs/tutoria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E9F6-4E86-4C6E-AE7C-4B08E2670DF4}"/>
              </a:ext>
            </a:extLst>
          </p:cNvPr>
          <p:cNvSpPr>
            <a:spLocks noGrp="1"/>
          </p:cNvSpPr>
          <p:nvPr>
            <p:ph type="ctrTitle"/>
          </p:nvPr>
        </p:nvSpPr>
        <p:spPr>
          <a:xfrm>
            <a:off x="1523999" y="1122363"/>
            <a:ext cx="8156895" cy="2387600"/>
          </a:xfrm>
        </p:spPr>
        <p:txBody>
          <a:bodyPr/>
          <a:lstStyle/>
          <a:p>
            <a:r>
              <a:rPr lang="en-IN" dirty="0"/>
              <a:t>KUBERNETES (K8s)</a:t>
            </a:r>
          </a:p>
        </p:txBody>
      </p:sp>
      <p:sp>
        <p:nvSpPr>
          <p:cNvPr id="3" name="Subtitle 2">
            <a:extLst>
              <a:ext uri="{FF2B5EF4-FFF2-40B4-BE49-F238E27FC236}">
                <a16:creationId xmlns:a16="http://schemas.microsoft.com/office/drawing/2014/main" id="{20D99A87-C8AE-4ACC-90DD-9AB4FEE0AAC4}"/>
              </a:ext>
            </a:extLst>
          </p:cNvPr>
          <p:cNvSpPr>
            <a:spLocks noGrp="1"/>
          </p:cNvSpPr>
          <p:nvPr>
            <p:ph type="subTitle" idx="1"/>
          </p:nvPr>
        </p:nvSpPr>
        <p:spPr/>
        <p:txBody>
          <a:bodyPr/>
          <a:lstStyle/>
          <a:p>
            <a:r>
              <a:rPr lang="en-IN" dirty="0"/>
              <a:t>Getting Started</a:t>
            </a:r>
          </a:p>
        </p:txBody>
      </p:sp>
      <p:pic>
        <p:nvPicPr>
          <p:cNvPr id="1030" name="Picture 6" descr="Image result for kubernetes">
            <a:extLst>
              <a:ext uri="{FF2B5EF4-FFF2-40B4-BE49-F238E27FC236}">
                <a16:creationId xmlns:a16="http://schemas.microsoft.com/office/drawing/2014/main" id="{B8B000C4-6061-4367-B12D-09CC9ABB3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7417" y="1873149"/>
            <a:ext cx="21717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89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742D-D749-41C2-9974-EBCC6614DA7D}"/>
              </a:ext>
            </a:extLst>
          </p:cNvPr>
          <p:cNvSpPr>
            <a:spLocks noGrp="1"/>
          </p:cNvSpPr>
          <p:nvPr>
            <p:ph type="title"/>
          </p:nvPr>
        </p:nvSpPr>
        <p:spPr/>
        <p:txBody>
          <a:bodyPr/>
          <a:lstStyle/>
          <a:p>
            <a:r>
              <a:rPr lang="en-US" dirty="0"/>
              <a:t>Dashboard</a:t>
            </a:r>
            <a:endParaRPr lang="en-IN" dirty="0"/>
          </a:p>
        </p:txBody>
      </p:sp>
      <p:pic>
        <p:nvPicPr>
          <p:cNvPr id="4" name="Content Placeholder 3">
            <a:extLst>
              <a:ext uri="{FF2B5EF4-FFF2-40B4-BE49-F238E27FC236}">
                <a16:creationId xmlns:a16="http://schemas.microsoft.com/office/drawing/2014/main" id="{3BDEFCFF-D813-44A5-9C12-7361318255ED}"/>
              </a:ext>
            </a:extLst>
          </p:cNvPr>
          <p:cNvPicPr>
            <a:picLocks noGrp="1" noChangeAspect="1"/>
          </p:cNvPicPr>
          <p:nvPr>
            <p:ph idx="1"/>
          </p:nvPr>
        </p:nvPicPr>
        <p:blipFill>
          <a:blip r:embed="rId2"/>
          <a:stretch>
            <a:fillRect/>
          </a:stretch>
        </p:blipFill>
        <p:spPr>
          <a:xfrm>
            <a:off x="1809672" y="1825625"/>
            <a:ext cx="8572655" cy="4351338"/>
          </a:xfrm>
          <a:prstGeom prst="rect">
            <a:avLst/>
          </a:prstGeom>
        </p:spPr>
      </p:pic>
    </p:spTree>
    <p:extLst>
      <p:ext uri="{BB962C8B-B14F-4D97-AF65-F5344CB8AC3E}">
        <p14:creationId xmlns:p14="http://schemas.microsoft.com/office/powerpoint/2010/main" val="100531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3C7F-5989-4C10-9B4D-951CB665A5EE}"/>
              </a:ext>
            </a:extLst>
          </p:cNvPr>
          <p:cNvSpPr>
            <a:spLocks noGrp="1"/>
          </p:cNvSpPr>
          <p:nvPr>
            <p:ph type="title"/>
          </p:nvPr>
        </p:nvSpPr>
        <p:spPr/>
        <p:txBody>
          <a:bodyPr/>
          <a:lstStyle/>
          <a:p>
            <a:r>
              <a:rPr lang="en-US" dirty="0"/>
              <a:t>Pods</a:t>
            </a:r>
            <a:endParaRPr lang="en-IN" dirty="0"/>
          </a:p>
        </p:txBody>
      </p:sp>
      <p:sp>
        <p:nvSpPr>
          <p:cNvPr id="3" name="Content Placeholder 2">
            <a:extLst>
              <a:ext uri="{FF2B5EF4-FFF2-40B4-BE49-F238E27FC236}">
                <a16:creationId xmlns:a16="http://schemas.microsoft.com/office/drawing/2014/main" id="{EA768416-BA2D-421A-BB47-96BE0DF0DC28}"/>
              </a:ext>
            </a:extLst>
          </p:cNvPr>
          <p:cNvSpPr>
            <a:spLocks noGrp="1"/>
          </p:cNvSpPr>
          <p:nvPr>
            <p:ph idx="1"/>
          </p:nvPr>
        </p:nvSpPr>
        <p:spPr>
          <a:xfrm>
            <a:off x="838200" y="1825625"/>
            <a:ext cx="10515600" cy="4351338"/>
          </a:xfrm>
        </p:spPr>
        <p:txBody>
          <a:bodyPr/>
          <a:lstStyle/>
          <a:p>
            <a:r>
              <a:rPr lang="en-US" sz="1800" dirty="0"/>
              <a:t>A Pod is a Kubernetes abstraction that represents a group of one or more application containers (such as Docker or </a:t>
            </a:r>
            <a:r>
              <a:rPr lang="en-US" sz="1800" dirty="0" err="1"/>
              <a:t>rkt</a:t>
            </a:r>
            <a:r>
              <a:rPr lang="en-US" sz="1800" dirty="0"/>
              <a:t>), and some shared resources for those containers.</a:t>
            </a:r>
          </a:p>
          <a:p>
            <a:r>
              <a:rPr lang="en-US" sz="1800" dirty="0"/>
              <a:t>Container always runs inside a pod</a:t>
            </a:r>
          </a:p>
          <a:p>
            <a:r>
              <a:rPr lang="en-US" sz="1800" dirty="0"/>
              <a:t>A pod contains 1 network stack, kernel namespace, storage. If multiple containers running inside a pod all share the same network, storage. </a:t>
            </a:r>
          </a:p>
          <a:p>
            <a:r>
              <a:rPr lang="en-US" sz="1800" dirty="0"/>
              <a:t>Unit of scaling in Kubernetes is also pod</a:t>
            </a:r>
          </a:p>
          <a:p>
            <a:r>
              <a:rPr lang="en-US" sz="1800" dirty="0"/>
              <a:t>Every time a pod goes down it comes up with new </a:t>
            </a:r>
            <a:r>
              <a:rPr lang="en-US" sz="1800" dirty="0" err="1"/>
              <a:t>ip</a:t>
            </a:r>
            <a:endParaRPr lang="en-US" sz="1800" dirty="0"/>
          </a:p>
          <a:p>
            <a:pPr marL="0" indent="0">
              <a:buNone/>
            </a:pPr>
            <a:r>
              <a:rPr lang="en-US" sz="1800" dirty="0"/>
              <a:t>So to communicate we cant use pod’s </a:t>
            </a:r>
            <a:r>
              <a:rPr lang="en-US" sz="1800" dirty="0" err="1"/>
              <a:t>ip</a:t>
            </a:r>
            <a:r>
              <a:rPr lang="en-US" sz="1800" dirty="0"/>
              <a:t>, this is where</a:t>
            </a:r>
          </a:p>
          <a:p>
            <a:pPr marL="0" indent="0">
              <a:buNone/>
            </a:pPr>
            <a:r>
              <a:rPr lang="en-US" sz="1800" dirty="0"/>
              <a:t>we use service</a:t>
            </a:r>
          </a:p>
          <a:p>
            <a:r>
              <a:rPr lang="en-US" sz="1800" dirty="0"/>
              <a:t>A pod gets 1 </a:t>
            </a:r>
            <a:r>
              <a:rPr lang="en-US" sz="1800" dirty="0" err="1"/>
              <a:t>ip</a:t>
            </a:r>
            <a:endParaRPr lang="en-US" sz="1800" dirty="0"/>
          </a:p>
          <a:p>
            <a:endParaRPr lang="en-IN" sz="1800" dirty="0"/>
          </a:p>
        </p:txBody>
      </p:sp>
      <p:pic>
        <p:nvPicPr>
          <p:cNvPr id="4" name="Picture 3">
            <a:extLst>
              <a:ext uri="{FF2B5EF4-FFF2-40B4-BE49-F238E27FC236}">
                <a16:creationId xmlns:a16="http://schemas.microsoft.com/office/drawing/2014/main" id="{322F2A26-6FAF-48D6-B9E7-2C03242EAFD0}"/>
              </a:ext>
            </a:extLst>
          </p:cNvPr>
          <p:cNvPicPr>
            <a:picLocks noChangeAspect="1"/>
          </p:cNvPicPr>
          <p:nvPr/>
        </p:nvPicPr>
        <p:blipFill>
          <a:blip r:embed="rId2"/>
          <a:stretch>
            <a:fillRect/>
          </a:stretch>
        </p:blipFill>
        <p:spPr>
          <a:xfrm>
            <a:off x="6249798" y="3884782"/>
            <a:ext cx="5017880" cy="2132790"/>
          </a:xfrm>
          <a:prstGeom prst="rect">
            <a:avLst/>
          </a:prstGeom>
        </p:spPr>
      </p:pic>
    </p:spTree>
    <p:extLst>
      <p:ext uri="{BB962C8B-B14F-4D97-AF65-F5344CB8AC3E}">
        <p14:creationId xmlns:p14="http://schemas.microsoft.com/office/powerpoint/2010/main" val="240075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4B49-2011-4D3E-B78D-7D66F87D5D08}"/>
              </a:ext>
            </a:extLst>
          </p:cNvPr>
          <p:cNvSpPr>
            <a:spLocks noGrp="1"/>
          </p:cNvSpPr>
          <p:nvPr>
            <p:ph type="title"/>
          </p:nvPr>
        </p:nvSpPr>
        <p:spPr/>
        <p:txBody>
          <a:bodyPr/>
          <a:lstStyle/>
          <a:p>
            <a:r>
              <a:rPr lang="en-IN" dirty="0"/>
              <a:t>Hands on</a:t>
            </a:r>
          </a:p>
        </p:txBody>
      </p:sp>
      <p:sp>
        <p:nvSpPr>
          <p:cNvPr id="3" name="Content Placeholder 2">
            <a:extLst>
              <a:ext uri="{FF2B5EF4-FFF2-40B4-BE49-F238E27FC236}">
                <a16:creationId xmlns:a16="http://schemas.microsoft.com/office/drawing/2014/main" id="{28FDB0B7-13A9-4128-91AA-0B5D09F72B6A}"/>
              </a:ext>
            </a:extLst>
          </p:cNvPr>
          <p:cNvSpPr>
            <a:spLocks noGrp="1"/>
          </p:cNvSpPr>
          <p:nvPr>
            <p:ph idx="1"/>
          </p:nvPr>
        </p:nvSpPr>
        <p:spPr/>
        <p:txBody>
          <a:bodyPr/>
          <a:lstStyle/>
          <a:p>
            <a:r>
              <a:rPr lang="en-US" sz="1800" dirty="0"/>
              <a:t>Deploy pod</a:t>
            </a:r>
          </a:p>
          <a:p>
            <a:pPr lvl="1"/>
            <a:r>
              <a:rPr lang="en-US" sz="1200" dirty="0" err="1"/>
              <a:t>kubectl</a:t>
            </a:r>
            <a:r>
              <a:rPr lang="en-US" sz="1200" dirty="0"/>
              <a:t> run </a:t>
            </a:r>
            <a:r>
              <a:rPr lang="en-US" sz="1200" dirty="0" err="1"/>
              <a:t>mykube-mariadb</a:t>
            </a:r>
            <a:r>
              <a:rPr lang="en-US" sz="1200" dirty="0"/>
              <a:t> --image=</a:t>
            </a:r>
            <a:r>
              <a:rPr lang="en-US" sz="1200" dirty="0" err="1"/>
              <a:t>mariadb</a:t>
            </a:r>
            <a:r>
              <a:rPr lang="en-US" sz="1200" dirty="0"/>
              <a:t> --port=3306: pulls </a:t>
            </a:r>
            <a:r>
              <a:rPr lang="en-US" sz="1200" dirty="0" err="1"/>
              <a:t>mariadb</a:t>
            </a:r>
            <a:r>
              <a:rPr lang="en-US" sz="1200" dirty="0"/>
              <a:t> from docker hub and deploys</a:t>
            </a:r>
          </a:p>
          <a:p>
            <a:pPr lvl="1"/>
            <a:r>
              <a:rPr lang="en-US" sz="1200" dirty="0" err="1"/>
              <a:t>Kubectl</a:t>
            </a:r>
            <a:r>
              <a:rPr lang="en-US" sz="1200" dirty="0"/>
              <a:t> get deployments : To see the deployments</a:t>
            </a:r>
          </a:p>
          <a:p>
            <a:pPr lvl="1"/>
            <a:r>
              <a:rPr lang="en-US" sz="1200" dirty="0" err="1"/>
              <a:t>Kubectl</a:t>
            </a:r>
            <a:r>
              <a:rPr lang="en-US" sz="1200" dirty="0"/>
              <a:t> get pods : to get the deployed pods</a:t>
            </a:r>
          </a:p>
          <a:p>
            <a:pPr lvl="1"/>
            <a:r>
              <a:rPr lang="en-US" sz="1200" dirty="0" err="1"/>
              <a:t>kubectl</a:t>
            </a:r>
            <a:r>
              <a:rPr lang="en-US" sz="1200" dirty="0"/>
              <a:t> describe pods/hello-pod : to get details of specific pod</a:t>
            </a:r>
          </a:p>
          <a:p>
            <a:pPr lvl="1"/>
            <a:r>
              <a:rPr lang="en-US" sz="1200" dirty="0" err="1"/>
              <a:t>Kubectl</a:t>
            </a:r>
            <a:r>
              <a:rPr lang="en-US" sz="1200" dirty="0"/>
              <a:t> delete pods &lt;</a:t>
            </a:r>
            <a:r>
              <a:rPr lang="en-US" sz="1200" dirty="0" err="1"/>
              <a:t>podname</a:t>
            </a:r>
            <a:r>
              <a:rPr lang="en-US" sz="1200" dirty="0"/>
              <a:t>&gt;</a:t>
            </a:r>
          </a:p>
          <a:p>
            <a:r>
              <a:rPr lang="en-US" sz="1800" strike="sngStrike" dirty="0"/>
              <a:t>To access the deployed container</a:t>
            </a:r>
          </a:p>
          <a:p>
            <a:pPr lvl="1"/>
            <a:r>
              <a:rPr lang="en-US" sz="1200" strike="sngStrike" dirty="0" err="1"/>
              <a:t>Kubectl</a:t>
            </a:r>
            <a:r>
              <a:rPr lang="en-US" sz="1200" strike="sngStrike" dirty="0"/>
              <a:t>  proxy : sets up a stream with the container</a:t>
            </a:r>
          </a:p>
          <a:p>
            <a:pPr lvl="1"/>
            <a:endParaRPr lang="en-US" sz="1200" dirty="0"/>
          </a:p>
          <a:p>
            <a:endParaRPr lang="en-IN" dirty="0"/>
          </a:p>
        </p:txBody>
      </p:sp>
    </p:spTree>
    <p:extLst>
      <p:ext uri="{BB962C8B-B14F-4D97-AF65-F5344CB8AC3E}">
        <p14:creationId xmlns:p14="http://schemas.microsoft.com/office/powerpoint/2010/main" val="122502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1CF84-1715-488F-AC94-97D6AEDCE2E2}"/>
              </a:ext>
            </a:extLst>
          </p:cNvPr>
          <p:cNvSpPr>
            <a:spLocks noGrp="1"/>
          </p:cNvSpPr>
          <p:nvPr>
            <p:ph type="title"/>
          </p:nvPr>
        </p:nvSpPr>
        <p:spPr/>
        <p:txBody>
          <a:bodyPr/>
          <a:lstStyle/>
          <a:p>
            <a:r>
              <a:rPr lang="en-IN" dirty="0"/>
              <a:t>Deploy pod using manifest file</a:t>
            </a:r>
          </a:p>
        </p:txBody>
      </p:sp>
      <p:sp>
        <p:nvSpPr>
          <p:cNvPr id="3" name="Content Placeholder 2">
            <a:extLst>
              <a:ext uri="{FF2B5EF4-FFF2-40B4-BE49-F238E27FC236}">
                <a16:creationId xmlns:a16="http://schemas.microsoft.com/office/drawing/2014/main" id="{3745F65F-5C69-4A92-A5E9-0E11B7CF987A}"/>
              </a:ext>
            </a:extLst>
          </p:cNvPr>
          <p:cNvSpPr>
            <a:spLocks noGrp="1"/>
          </p:cNvSpPr>
          <p:nvPr>
            <p:ph idx="1"/>
          </p:nvPr>
        </p:nvSpPr>
        <p:spPr/>
        <p:txBody>
          <a:bodyPr>
            <a:normAutofit/>
          </a:bodyPr>
          <a:lstStyle/>
          <a:p>
            <a:r>
              <a:rPr lang="en-IN" dirty="0" err="1"/>
              <a:t>Pod.yaml</a:t>
            </a:r>
            <a:r>
              <a:rPr lang="en-IN" dirty="0"/>
              <a:t> file :</a:t>
            </a:r>
          </a:p>
          <a:p>
            <a:endParaRPr lang="en-IN" dirty="0"/>
          </a:p>
          <a:p>
            <a:endParaRPr lang="en-IN" dirty="0"/>
          </a:p>
          <a:p>
            <a:endParaRPr lang="en-IN" dirty="0"/>
          </a:p>
          <a:p>
            <a:endParaRPr lang="en-IN" dirty="0"/>
          </a:p>
          <a:p>
            <a:r>
              <a:rPr lang="en-US" dirty="0" err="1"/>
              <a:t>kubectl</a:t>
            </a:r>
            <a:r>
              <a:rPr lang="en-US" dirty="0"/>
              <a:t> create -f </a:t>
            </a:r>
            <a:r>
              <a:rPr lang="en-US" dirty="0" err="1"/>
              <a:t>pod.yaml</a:t>
            </a:r>
            <a:endParaRPr lang="en-IN" dirty="0"/>
          </a:p>
        </p:txBody>
      </p:sp>
      <p:sp>
        <p:nvSpPr>
          <p:cNvPr id="5" name="TextBox 4">
            <a:extLst>
              <a:ext uri="{FF2B5EF4-FFF2-40B4-BE49-F238E27FC236}">
                <a16:creationId xmlns:a16="http://schemas.microsoft.com/office/drawing/2014/main" id="{4CBE1A84-AFBC-4E63-BB7E-E4BB47504F6C}"/>
              </a:ext>
            </a:extLst>
          </p:cNvPr>
          <p:cNvSpPr txBox="1"/>
          <p:nvPr/>
        </p:nvSpPr>
        <p:spPr>
          <a:xfrm>
            <a:off x="1518408" y="2332138"/>
            <a:ext cx="1845577" cy="1723549"/>
          </a:xfrm>
          <a:prstGeom prst="rect">
            <a:avLst/>
          </a:prstGeom>
          <a:solidFill>
            <a:schemeClr val="bg2">
              <a:lumMod val="90000"/>
            </a:schemeClr>
          </a:solidFill>
        </p:spPr>
        <p:txBody>
          <a:bodyPr wrap="square" rtlCol="0">
            <a:spAutoFit/>
          </a:bodyPr>
          <a:lstStyle/>
          <a:p>
            <a:r>
              <a:rPr lang="en-IN" sz="800" dirty="0" err="1"/>
              <a:t>apiVersion</a:t>
            </a:r>
            <a:r>
              <a:rPr lang="en-IN" sz="800" dirty="0"/>
              <a:t>: v1</a:t>
            </a:r>
          </a:p>
          <a:p>
            <a:r>
              <a:rPr lang="en-IN" sz="800" dirty="0"/>
              <a:t>kind: Pod</a:t>
            </a:r>
          </a:p>
          <a:p>
            <a:r>
              <a:rPr lang="en-IN" sz="800" dirty="0"/>
              <a:t>metadata:</a:t>
            </a:r>
          </a:p>
          <a:p>
            <a:r>
              <a:rPr lang="en-IN" sz="800" dirty="0"/>
              <a:t>  name: hello-pod</a:t>
            </a:r>
          </a:p>
          <a:p>
            <a:r>
              <a:rPr lang="en-IN" sz="800" dirty="0"/>
              <a:t>spec:</a:t>
            </a:r>
          </a:p>
          <a:p>
            <a:r>
              <a:rPr lang="en-IN" sz="800" dirty="0"/>
              <a:t>  containers:</a:t>
            </a:r>
          </a:p>
          <a:p>
            <a:r>
              <a:rPr lang="en-IN" sz="800" dirty="0"/>
              <a:t>  - name: hello-</a:t>
            </a:r>
            <a:r>
              <a:rPr lang="en-IN" sz="800" dirty="0" err="1"/>
              <a:t>ctl</a:t>
            </a:r>
            <a:endParaRPr lang="en-IN" sz="800" dirty="0"/>
          </a:p>
          <a:p>
            <a:r>
              <a:rPr lang="en-IN" sz="800" dirty="0"/>
              <a:t>    image: </a:t>
            </a:r>
            <a:r>
              <a:rPr lang="en-IN" sz="800" dirty="0" err="1"/>
              <a:t>nigelpoulton</a:t>
            </a:r>
            <a:r>
              <a:rPr lang="en-IN" sz="800" dirty="0"/>
              <a:t>/</a:t>
            </a:r>
            <a:r>
              <a:rPr lang="en-IN" sz="800" dirty="0" err="1"/>
              <a:t>pluralsight-docker-ci:latest</a:t>
            </a:r>
            <a:endParaRPr lang="en-IN" sz="800" dirty="0"/>
          </a:p>
          <a:p>
            <a:r>
              <a:rPr lang="en-IN" sz="800" dirty="0"/>
              <a:t>    ports:</a:t>
            </a:r>
          </a:p>
          <a:p>
            <a:r>
              <a:rPr lang="en-IN" sz="800" dirty="0"/>
              <a:t>    - </a:t>
            </a:r>
            <a:r>
              <a:rPr lang="en-IN" sz="800" dirty="0" err="1"/>
              <a:t>containerPort</a:t>
            </a:r>
            <a:r>
              <a:rPr lang="en-IN" sz="800" dirty="0"/>
              <a:t>: 8080</a:t>
            </a:r>
          </a:p>
          <a:p>
            <a:endParaRPr lang="en-IN" dirty="0"/>
          </a:p>
        </p:txBody>
      </p:sp>
    </p:spTree>
    <p:extLst>
      <p:ext uri="{BB962C8B-B14F-4D97-AF65-F5344CB8AC3E}">
        <p14:creationId xmlns:p14="http://schemas.microsoft.com/office/powerpoint/2010/main" val="35339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4513-619A-4C4F-BC6A-A11BDD6985C1}"/>
              </a:ext>
            </a:extLst>
          </p:cNvPr>
          <p:cNvSpPr>
            <a:spLocks noGrp="1"/>
          </p:cNvSpPr>
          <p:nvPr>
            <p:ph type="title"/>
          </p:nvPr>
        </p:nvSpPr>
        <p:spPr/>
        <p:txBody>
          <a:bodyPr/>
          <a:lstStyle/>
          <a:p>
            <a:r>
              <a:rPr lang="en-US" dirty="0"/>
              <a:t>Node</a:t>
            </a:r>
            <a:endParaRPr lang="en-IN" dirty="0"/>
          </a:p>
        </p:txBody>
      </p:sp>
      <p:sp>
        <p:nvSpPr>
          <p:cNvPr id="3" name="Content Placeholder 2">
            <a:extLst>
              <a:ext uri="{FF2B5EF4-FFF2-40B4-BE49-F238E27FC236}">
                <a16:creationId xmlns:a16="http://schemas.microsoft.com/office/drawing/2014/main" id="{0F3044FF-2224-4F59-915F-CD61650F9374}"/>
              </a:ext>
            </a:extLst>
          </p:cNvPr>
          <p:cNvSpPr>
            <a:spLocks noGrp="1"/>
          </p:cNvSpPr>
          <p:nvPr>
            <p:ph idx="1"/>
          </p:nvPr>
        </p:nvSpPr>
        <p:spPr/>
        <p:txBody>
          <a:bodyPr>
            <a:normAutofit/>
          </a:bodyPr>
          <a:lstStyle/>
          <a:p>
            <a:r>
              <a:rPr lang="en-US" sz="1400" dirty="0"/>
              <a:t>A Pod always runs on a </a:t>
            </a:r>
            <a:r>
              <a:rPr lang="en-US" sz="1400" b="1" dirty="0"/>
              <a:t>Node</a:t>
            </a:r>
            <a:r>
              <a:rPr lang="en-US" sz="1400" dirty="0"/>
              <a:t>. </a:t>
            </a:r>
          </a:p>
          <a:p>
            <a:r>
              <a:rPr lang="en-US" sz="1400" dirty="0"/>
              <a:t>A Node is a worker machine in Kubernetes and may be either a virtual or a physical machine, depending on the cluster. </a:t>
            </a:r>
          </a:p>
          <a:p>
            <a:r>
              <a:rPr lang="en-US" sz="1400" dirty="0"/>
              <a:t>A Node can have multiple pods, and the Kubernetes master automatically handles scheduling the pods across the Nodes in the cluster. </a:t>
            </a:r>
            <a:endParaRPr lang="en-IN" sz="1400" dirty="0"/>
          </a:p>
        </p:txBody>
      </p:sp>
      <p:pic>
        <p:nvPicPr>
          <p:cNvPr id="4" name="Picture 3">
            <a:extLst>
              <a:ext uri="{FF2B5EF4-FFF2-40B4-BE49-F238E27FC236}">
                <a16:creationId xmlns:a16="http://schemas.microsoft.com/office/drawing/2014/main" id="{C309CF24-9AEA-44AA-93EC-411ECDDE4ADB}"/>
              </a:ext>
            </a:extLst>
          </p:cNvPr>
          <p:cNvPicPr>
            <a:picLocks noChangeAspect="1"/>
          </p:cNvPicPr>
          <p:nvPr/>
        </p:nvPicPr>
        <p:blipFill>
          <a:blip r:embed="rId2"/>
          <a:stretch>
            <a:fillRect/>
          </a:stretch>
        </p:blipFill>
        <p:spPr>
          <a:xfrm>
            <a:off x="1092185" y="2785144"/>
            <a:ext cx="5003815" cy="3953137"/>
          </a:xfrm>
          <a:prstGeom prst="rect">
            <a:avLst/>
          </a:prstGeom>
        </p:spPr>
      </p:pic>
    </p:spTree>
    <p:extLst>
      <p:ext uri="{BB962C8B-B14F-4D97-AF65-F5344CB8AC3E}">
        <p14:creationId xmlns:p14="http://schemas.microsoft.com/office/powerpoint/2010/main" val="365969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1C9F-59E6-4A43-8D11-038B3713EA30}"/>
              </a:ext>
            </a:extLst>
          </p:cNvPr>
          <p:cNvSpPr>
            <a:spLocks noGrp="1"/>
          </p:cNvSpPr>
          <p:nvPr>
            <p:ph type="title"/>
          </p:nvPr>
        </p:nvSpPr>
        <p:spPr/>
        <p:txBody>
          <a:bodyPr/>
          <a:lstStyle/>
          <a:p>
            <a:r>
              <a:rPr lang="en-IN" dirty="0"/>
              <a:t>Node</a:t>
            </a:r>
          </a:p>
        </p:txBody>
      </p:sp>
      <p:pic>
        <p:nvPicPr>
          <p:cNvPr id="4" name="Content Placeholder 3">
            <a:extLst>
              <a:ext uri="{FF2B5EF4-FFF2-40B4-BE49-F238E27FC236}">
                <a16:creationId xmlns:a16="http://schemas.microsoft.com/office/drawing/2014/main" id="{562E871F-3459-40F3-A3E4-F67E12618FF2}"/>
              </a:ext>
            </a:extLst>
          </p:cNvPr>
          <p:cNvPicPr>
            <a:picLocks noGrp="1" noChangeAspect="1"/>
          </p:cNvPicPr>
          <p:nvPr>
            <p:ph idx="1"/>
          </p:nvPr>
        </p:nvPicPr>
        <p:blipFill>
          <a:blip r:embed="rId2"/>
          <a:stretch>
            <a:fillRect/>
          </a:stretch>
        </p:blipFill>
        <p:spPr>
          <a:xfrm>
            <a:off x="1552235" y="1825625"/>
            <a:ext cx="9087530" cy="4351338"/>
          </a:xfrm>
          <a:prstGeom prst="rect">
            <a:avLst/>
          </a:prstGeom>
        </p:spPr>
      </p:pic>
    </p:spTree>
    <p:extLst>
      <p:ext uri="{BB962C8B-B14F-4D97-AF65-F5344CB8AC3E}">
        <p14:creationId xmlns:p14="http://schemas.microsoft.com/office/powerpoint/2010/main" val="29262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0FF7-F1D9-45DC-8A33-21DB74B288B4}"/>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EC8D3ED8-5F75-4116-B50D-056F0B0DC91C}"/>
              </a:ext>
            </a:extLst>
          </p:cNvPr>
          <p:cNvSpPr>
            <a:spLocks noGrp="1"/>
          </p:cNvSpPr>
          <p:nvPr>
            <p:ph idx="1"/>
          </p:nvPr>
        </p:nvSpPr>
        <p:spPr/>
        <p:txBody>
          <a:bodyPr>
            <a:normAutofit/>
          </a:bodyPr>
          <a:lstStyle/>
          <a:p>
            <a:r>
              <a:rPr lang="en-US" sz="1600" dirty="0" err="1"/>
              <a:t>Kubectl</a:t>
            </a:r>
            <a:r>
              <a:rPr lang="en-US" sz="1600" dirty="0"/>
              <a:t> get pods : lists the pods</a:t>
            </a:r>
          </a:p>
          <a:p>
            <a:r>
              <a:rPr lang="en-US" sz="1600" dirty="0" err="1"/>
              <a:t>Kubectl</a:t>
            </a:r>
            <a:r>
              <a:rPr lang="en-US" sz="1600" dirty="0"/>
              <a:t> describe pods : lists the info of containers inside every pod, can see container state as terminated</a:t>
            </a:r>
          </a:p>
          <a:p>
            <a:r>
              <a:rPr lang="en-US" sz="1600" dirty="0" err="1"/>
              <a:t>Kubectl</a:t>
            </a:r>
            <a:r>
              <a:rPr lang="en-US" sz="1600" dirty="0"/>
              <a:t> logs &lt;</a:t>
            </a:r>
            <a:r>
              <a:rPr lang="en-US" sz="1600" dirty="0" err="1"/>
              <a:t>pod_name</a:t>
            </a:r>
            <a:r>
              <a:rPr lang="en-US" sz="1600" dirty="0"/>
              <a:t>&gt; </a:t>
            </a:r>
          </a:p>
          <a:p>
            <a:r>
              <a:rPr lang="en-IN" sz="1600" dirty="0" err="1"/>
              <a:t>kubectl</a:t>
            </a:r>
            <a:r>
              <a:rPr lang="en-IN" sz="1600" dirty="0"/>
              <a:t> run </a:t>
            </a:r>
            <a:r>
              <a:rPr lang="en-IN" sz="1600" dirty="0" err="1"/>
              <a:t>mykube-mariadb</a:t>
            </a:r>
            <a:r>
              <a:rPr lang="en-IN" sz="1600" dirty="0"/>
              <a:t> --image=</a:t>
            </a:r>
            <a:r>
              <a:rPr lang="en-IN" sz="1600" dirty="0" err="1"/>
              <a:t>mariadb</a:t>
            </a:r>
            <a:r>
              <a:rPr lang="en-IN" sz="1600" dirty="0"/>
              <a:t> --env="MYSQL_ROOT_PASSWORD=root“ –port=3306</a:t>
            </a:r>
          </a:p>
          <a:p>
            <a:r>
              <a:rPr lang="en-US" sz="1600" dirty="0" err="1"/>
              <a:t>Kubectl</a:t>
            </a:r>
            <a:r>
              <a:rPr lang="en-US" sz="1600" dirty="0"/>
              <a:t> describe pods : 2 pods the new one has container state as running</a:t>
            </a:r>
          </a:p>
          <a:p>
            <a:r>
              <a:rPr lang="en-IN" sz="1600" dirty="0" err="1"/>
              <a:t>kubectl</a:t>
            </a:r>
            <a:r>
              <a:rPr lang="en-IN" sz="1600" dirty="0"/>
              <a:t> exec &lt;pod name&gt; bash : execute command in that container</a:t>
            </a:r>
          </a:p>
        </p:txBody>
      </p:sp>
    </p:spTree>
    <p:extLst>
      <p:ext uri="{BB962C8B-B14F-4D97-AF65-F5344CB8AC3E}">
        <p14:creationId xmlns:p14="http://schemas.microsoft.com/office/powerpoint/2010/main" val="172172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2847-68DB-4D62-9BE8-FD9F897437A1}"/>
              </a:ext>
            </a:extLst>
          </p:cNvPr>
          <p:cNvSpPr>
            <a:spLocks noGrp="1"/>
          </p:cNvSpPr>
          <p:nvPr>
            <p:ph type="title"/>
          </p:nvPr>
        </p:nvSpPr>
        <p:spPr/>
        <p:txBody>
          <a:bodyPr/>
          <a:lstStyle/>
          <a:p>
            <a:r>
              <a:rPr lang="en-US" dirty="0"/>
              <a:t>Pods limitation</a:t>
            </a:r>
            <a:endParaRPr lang="en-IN" dirty="0"/>
          </a:p>
        </p:txBody>
      </p:sp>
      <p:sp>
        <p:nvSpPr>
          <p:cNvPr id="3" name="Content Placeholder 2">
            <a:extLst>
              <a:ext uri="{FF2B5EF4-FFF2-40B4-BE49-F238E27FC236}">
                <a16:creationId xmlns:a16="http://schemas.microsoft.com/office/drawing/2014/main" id="{B0C0F4CA-99C4-47BE-9375-3B77285B30CE}"/>
              </a:ext>
            </a:extLst>
          </p:cNvPr>
          <p:cNvSpPr>
            <a:spLocks noGrp="1"/>
          </p:cNvSpPr>
          <p:nvPr>
            <p:ph idx="1"/>
          </p:nvPr>
        </p:nvSpPr>
        <p:spPr/>
        <p:txBody>
          <a:bodyPr/>
          <a:lstStyle/>
          <a:p>
            <a:r>
              <a:rPr lang="en-US" dirty="0"/>
              <a:t>Kubernetes </a:t>
            </a:r>
            <a:r>
              <a:rPr lang="en-US" u="sng" dirty="0">
                <a:hlinkClick r:id="rId2"/>
              </a:rPr>
              <a:t>Pods</a:t>
            </a:r>
            <a:r>
              <a:rPr lang="en-US" dirty="0"/>
              <a:t> are mortal. Pods in fact have a </a:t>
            </a:r>
            <a:r>
              <a:rPr lang="en-US" u="sng" dirty="0">
                <a:hlinkClick r:id="rId3"/>
              </a:rPr>
              <a:t>lifecycle</a:t>
            </a:r>
            <a:r>
              <a:rPr lang="en-US" dirty="0"/>
              <a:t>. When a worker node dies, the Pods running on the Node are also lost. A </a:t>
            </a:r>
            <a:r>
              <a:rPr lang="en-US" u="sng" dirty="0" err="1">
                <a:hlinkClick r:id="rId4"/>
              </a:rPr>
              <a:t>ReplicaSet</a:t>
            </a:r>
            <a:r>
              <a:rPr lang="en-US" dirty="0"/>
              <a:t> might then dynamically drive the cluster back to desired state via creation of new Pods to keep your application running.</a:t>
            </a:r>
          </a:p>
          <a:p>
            <a:r>
              <a:rPr lang="en-US" dirty="0"/>
              <a:t>When a pod dies and a new pod comes up it will not be having the same </a:t>
            </a:r>
            <a:r>
              <a:rPr lang="en-US" dirty="0" err="1"/>
              <a:t>ip</a:t>
            </a:r>
            <a:r>
              <a:rPr lang="en-US" dirty="0"/>
              <a:t> as old one.</a:t>
            </a:r>
            <a:endParaRPr lang="en-IN" dirty="0"/>
          </a:p>
        </p:txBody>
      </p:sp>
    </p:spTree>
    <p:extLst>
      <p:ext uri="{BB962C8B-B14F-4D97-AF65-F5344CB8AC3E}">
        <p14:creationId xmlns:p14="http://schemas.microsoft.com/office/powerpoint/2010/main" val="415760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5029D-D078-4993-9455-D49AAF36FB5C}"/>
              </a:ext>
            </a:extLst>
          </p:cNvPr>
          <p:cNvSpPr>
            <a:spLocks noGrp="1"/>
          </p:cNvSpPr>
          <p:nvPr>
            <p:ph type="title"/>
          </p:nvPr>
        </p:nvSpPr>
        <p:spPr/>
        <p:txBody>
          <a:bodyPr/>
          <a:lstStyle/>
          <a:p>
            <a:r>
              <a:rPr lang="en-IN" dirty="0"/>
              <a:t>Replication controller</a:t>
            </a:r>
          </a:p>
        </p:txBody>
      </p:sp>
      <p:sp>
        <p:nvSpPr>
          <p:cNvPr id="3" name="Content Placeholder 2">
            <a:extLst>
              <a:ext uri="{FF2B5EF4-FFF2-40B4-BE49-F238E27FC236}">
                <a16:creationId xmlns:a16="http://schemas.microsoft.com/office/drawing/2014/main" id="{363FB11D-5D84-4FA2-9EC5-9A7CE53BF218}"/>
              </a:ext>
            </a:extLst>
          </p:cNvPr>
          <p:cNvSpPr>
            <a:spLocks noGrp="1"/>
          </p:cNvSpPr>
          <p:nvPr>
            <p:ph idx="1"/>
          </p:nvPr>
        </p:nvSpPr>
        <p:spPr/>
        <p:txBody>
          <a:bodyPr/>
          <a:lstStyle/>
          <a:p>
            <a:r>
              <a:rPr lang="en-IN" dirty="0"/>
              <a:t>Scale pods</a:t>
            </a:r>
          </a:p>
          <a:p>
            <a:r>
              <a:rPr lang="en-IN" dirty="0"/>
              <a:t>Have pods with desired state</a:t>
            </a:r>
          </a:p>
          <a:p>
            <a:endParaRPr lang="en-IN" dirty="0"/>
          </a:p>
        </p:txBody>
      </p:sp>
    </p:spTree>
    <p:extLst>
      <p:ext uri="{BB962C8B-B14F-4D97-AF65-F5344CB8AC3E}">
        <p14:creationId xmlns:p14="http://schemas.microsoft.com/office/powerpoint/2010/main" val="2779162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D57A-B8F2-4A0B-8817-FC967A09A23D}"/>
              </a:ext>
            </a:extLst>
          </p:cNvPr>
          <p:cNvSpPr>
            <a:spLocks noGrp="1"/>
          </p:cNvSpPr>
          <p:nvPr>
            <p:ph type="title"/>
          </p:nvPr>
        </p:nvSpPr>
        <p:spPr/>
        <p:txBody>
          <a:bodyPr/>
          <a:lstStyle/>
          <a:p>
            <a:r>
              <a:rPr lang="en-IN" dirty="0"/>
              <a:t>Hands On</a:t>
            </a:r>
          </a:p>
        </p:txBody>
      </p:sp>
      <p:sp>
        <p:nvSpPr>
          <p:cNvPr id="11" name="Content Placeholder 10">
            <a:extLst>
              <a:ext uri="{FF2B5EF4-FFF2-40B4-BE49-F238E27FC236}">
                <a16:creationId xmlns:a16="http://schemas.microsoft.com/office/drawing/2014/main" id="{10ED40DF-B5C4-442A-A329-89875570688D}"/>
              </a:ext>
            </a:extLst>
          </p:cNvPr>
          <p:cNvSpPr>
            <a:spLocks noGrp="1"/>
          </p:cNvSpPr>
          <p:nvPr>
            <p:ph idx="1"/>
          </p:nvPr>
        </p:nvSpPr>
        <p:spPr>
          <a:xfrm>
            <a:off x="838200" y="1825625"/>
            <a:ext cx="5394820" cy="4351338"/>
          </a:xfrm>
        </p:spPr>
        <p:txBody>
          <a:bodyPr/>
          <a:lstStyle/>
          <a:p>
            <a:r>
              <a:rPr lang="en-US" dirty="0" err="1"/>
              <a:t>kubectl</a:t>
            </a:r>
            <a:r>
              <a:rPr lang="en-US" dirty="0"/>
              <a:t> create -f .\</a:t>
            </a:r>
            <a:r>
              <a:rPr lang="en-US" dirty="0" err="1"/>
              <a:t>rc.yaml</a:t>
            </a:r>
            <a:endParaRPr lang="en-US" dirty="0"/>
          </a:p>
          <a:p>
            <a:r>
              <a:rPr lang="en-US" dirty="0"/>
              <a:t>If we want to change, just change the </a:t>
            </a:r>
            <a:r>
              <a:rPr lang="en-US" dirty="0" err="1"/>
              <a:t>yaml</a:t>
            </a:r>
            <a:r>
              <a:rPr lang="en-US" dirty="0"/>
              <a:t> file and execute :</a:t>
            </a:r>
          </a:p>
          <a:p>
            <a:pPr marL="0" indent="0">
              <a:buNone/>
            </a:pPr>
            <a:r>
              <a:rPr lang="en-US" dirty="0" err="1"/>
              <a:t>kubectl</a:t>
            </a:r>
            <a:r>
              <a:rPr lang="en-US" dirty="0"/>
              <a:t> apply -f .\</a:t>
            </a:r>
            <a:r>
              <a:rPr lang="en-US" dirty="0" err="1"/>
              <a:t>rc.yaml</a:t>
            </a:r>
            <a:endParaRPr lang="en-IN" dirty="0"/>
          </a:p>
        </p:txBody>
      </p:sp>
      <p:pic>
        <p:nvPicPr>
          <p:cNvPr id="12" name="Content Placeholder 9">
            <a:extLst>
              <a:ext uri="{FF2B5EF4-FFF2-40B4-BE49-F238E27FC236}">
                <a16:creationId xmlns:a16="http://schemas.microsoft.com/office/drawing/2014/main" id="{DFC508E4-5AB7-49DB-BEB3-13C1FE84C85B}"/>
              </a:ext>
            </a:extLst>
          </p:cNvPr>
          <p:cNvPicPr>
            <a:picLocks noChangeAspect="1"/>
          </p:cNvPicPr>
          <p:nvPr/>
        </p:nvPicPr>
        <p:blipFill>
          <a:blip r:embed="rId2"/>
          <a:stretch>
            <a:fillRect/>
          </a:stretch>
        </p:blipFill>
        <p:spPr>
          <a:xfrm>
            <a:off x="6233020" y="1825625"/>
            <a:ext cx="4810125" cy="2790825"/>
          </a:xfrm>
          <a:prstGeom prst="rect">
            <a:avLst/>
          </a:prstGeom>
        </p:spPr>
      </p:pic>
    </p:spTree>
    <p:extLst>
      <p:ext uri="{BB962C8B-B14F-4D97-AF65-F5344CB8AC3E}">
        <p14:creationId xmlns:p14="http://schemas.microsoft.com/office/powerpoint/2010/main" val="421838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FD5-9237-4066-B82C-29BE58A846AD}"/>
              </a:ext>
            </a:extLst>
          </p:cNvPr>
          <p:cNvSpPr>
            <a:spLocks noGrp="1"/>
          </p:cNvSpPr>
          <p:nvPr>
            <p:ph type="title"/>
          </p:nvPr>
        </p:nvSpPr>
        <p:spPr/>
        <p:txBody>
          <a:bodyPr/>
          <a:lstStyle/>
          <a:p>
            <a:r>
              <a:rPr lang="en-US" dirty="0"/>
              <a:t>Problems with containers</a:t>
            </a:r>
            <a:endParaRPr lang="en-IN" dirty="0"/>
          </a:p>
        </p:txBody>
      </p:sp>
      <p:sp>
        <p:nvSpPr>
          <p:cNvPr id="3" name="Content Placeholder 2">
            <a:extLst>
              <a:ext uri="{FF2B5EF4-FFF2-40B4-BE49-F238E27FC236}">
                <a16:creationId xmlns:a16="http://schemas.microsoft.com/office/drawing/2014/main" id="{A2B7AFA3-1ABB-46D7-82BC-D7DA1BDA8220}"/>
              </a:ext>
            </a:extLst>
          </p:cNvPr>
          <p:cNvSpPr>
            <a:spLocks noGrp="1"/>
          </p:cNvSpPr>
          <p:nvPr>
            <p:ph idx="1"/>
          </p:nvPr>
        </p:nvSpPr>
        <p:spPr/>
        <p:txBody>
          <a:bodyPr/>
          <a:lstStyle/>
          <a:p>
            <a:r>
              <a:rPr lang="en-US" dirty="0"/>
              <a:t>Managing containers</a:t>
            </a:r>
          </a:p>
          <a:p>
            <a:pPr lvl="1"/>
            <a:r>
              <a:rPr lang="en-US" dirty="0"/>
              <a:t>Scalability challenges</a:t>
            </a:r>
          </a:p>
          <a:p>
            <a:pPr lvl="2"/>
            <a:r>
              <a:rPr lang="en-US" dirty="0"/>
              <a:t>With docker, we used to say, run this container on this node. With K8 we say, run this container anywhere.</a:t>
            </a:r>
            <a:endParaRPr lang="en-IN" dirty="0"/>
          </a:p>
        </p:txBody>
      </p:sp>
    </p:spTree>
    <p:extLst>
      <p:ext uri="{BB962C8B-B14F-4D97-AF65-F5344CB8AC3E}">
        <p14:creationId xmlns:p14="http://schemas.microsoft.com/office/powerpoint/2010/main" val="117803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E3FBE-D14A-47A7-89B5-717ADE6C881A}"/>
              </a:ext>
            </a:extLst>
          </p:cNvPr>
          <p:cNvSpPr>
            <a:spLocks noGrp="1"/>
          </p:cNvSpPr>
          <p:nvPr>
            <p:ph type="title"/>
          </p:nvPr>
        </p:nvSpPr>
        <p:spPr/>
        <p:txBody>
          <a:bodyPr/>
          <a:lstStyle/>
          <a:p>
            <a:r>
              <a:rPr lang="en-US" dirty="0"/>
              <a:t>Service</a:t>
            </a:r>
            <a:endParaRPr lang="en-IN" dirty="0"/>
          </a:p>
        </p:txBody>
      </p:sp>
      <p:sp>
        <p:nvSpPr>
          <p:cNvPr id="3" name="Content Placeholder 2">
            <a:extLst>
              <a:ext uri="{FF2B5EF4-FFF2-40B4-BE49-F238E27FC236}">
                <a16:creationId xmlns:a16="http://schemas.microsoft.com/office/drawing/2014/main" id="{C63BBF0D-F4CA-4D87-B0FC-FA6C36E727C9}"/>
              </a:ext>
            </a:extLst>
          </p:cNvPr>
          <p:cNvSpPr>
            <a:spLocks noGrp="1"/>
          </p:cNvSpPr>
          <p:nvPr>
            <p:ph idx="1"/>
          </p:nvPr>
        </p:nvSpPr>
        <p:spPr>
          <a:xfrm>
            <a:off x="838200" y="1825625"/>
            <a:ext cx="5923327" cy="4351338"/>
          </a:xfrm>
        </p:spPr>
        <p:txBody>
          <a:bodyPr/>
          <a:lstStyle/>
          <a:p>
            <a:r>
              <a:rPr lang="en-US" i="1" dirty="0"/>
              <a:t>its an abstraction layer which defines a logical set of Pods </a:t>
            </a:r>
          </a:p>
          <a:p>
            <a:r>
              <a:rPr lang="en-US" i="1" dirty="0"/>
              <a:t>enables external traffic exposure</a:t>
            </a:r>
          </a:p>
          <a:p>
            <a:r>
              <a:rPr lang="en-US" i="1" dirty="0"/>
              <a:t> load balancing </a:t>
            </a:r>
          </a:p>
          <a:p>
            <a:r>
              <a:rPr lang="en-US" i="1" dirty="0"/>
              <a:t>service discovery for those Pods.</a:t>
            </a:r>
          </a:p>
          <a:p>
            <a:r>
              <a:rPr lang="en-US" i="1" dirty="0"/>
              <a:t>Only sends traffic to healthy pods</a:t>
            </a:r>
          </a:p>
          <a:p>
            <a:r>
              <a:rPr lang="en-US" i="1" dirty="0"/>
              <a:t>Lets us access pods from outside container</a:t>
            </a:r>
          </a:p>
          <a:p>
            <a:endParaRPr lang="en-IN" dirty="0"/>
          </a:p>
        </p:txBody>
      </p:sp>
      <p:pic>
        <p:nvPicPr>
          <p:cNvPr id="4" name="Picture 3">
            <a:extLst>
              <a:ext uri="{FF2B5EF4-FFF2-40B4-BE49-F238E27FC236}">
                <a16:creationId xmlns:a16="http://schemas.microsoft.com/office/drawing/2014/main" id="{82B56095-26B9-4BB5-A219-1B2682957A88}"/>
              </a:ext>
            </a:extLst>
          </p:cNvPr>
          <p:cNvPicPr>
            <a:picLocks noChangeAspect="1"/>
          </p:cNvPicPr>
          <p:nvPr/>
        </p:nvPicPr>
        <p:blipFill>
          <a:blip r:embed="rId2"/>
          <a:stretch>
            <a:fillRect/>
          </a:stretch>
        </p:blipFill>
        <p:spPr>
          <a:xfrm>
            <a:off x="6694415" y="0"/>
            <a:ext cx="5744430" cy="6858000"/>
          </a:xfrm>
          <a:prstGeom prst="rect">
            <a:avLst/>
          </a:prstGeom>
        </p:spPr>
      </p:pic>
    </p:spTree>
    <p:extLst>
      <p:ext uri="{BB962C8B-B14F-4D97-AF65-F5344CB8AC3E}">
        <p14:creationId xmlns:p14="http://schemas.microsoft.com/office/powerpoint/2010/main" val="120926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09D68-FA90-418C-ACF3-BB18B49E1A8D}"/>
              </a:ext>
            </a:extLst>
          </p:cNvPr>
          <p:cNvSpPr>
            <a:spLocks noGrp="1"/>
          </p:cNvSpPr>
          <p:nvPr>
            <p:ph type="title"/>
          </p:nvPr>
        </p:nvSpPr>
        <p:spPr/>
        <p:txBody>
          <a:bodyPr/>
          <a:lstStyle/>
          <a:p>
            <a:r>
              <a:rPr lang="en-US" dirty="0"/>
              <a:t>Service</a:t>
            </a:r>
            <a:endParaRPr lang="en-IN" dirty="0"/>
          </a:p>
        </p:txBody>
      </p:sp>
      <p:pic>
        <p:nvPicPr>
          <p:cNvPr id="5" name="Picture 4">
            <a:extLst>
              <a:ext uri="{FF2B5EF4-FFF2-40B4-BE49-F238E27FC236}">
                <a16:creationId xmlns:a16="http://schemas.microsoft.com/office/drawing/2014/main" id="{155DA5BC-1698-44CF-8D3A-5CC22453DCBC}"/>
              </a:ext>
            </a:extLst>
          </p:cNvPr>
          <p:cNvPicPr>
            <a:picLocks noChangeAspect="1"/>
          </p:cNvPicPr>
          <p:nvPr/>
        </p:nvPicPr>
        <p:blipFill>
          <a:blip r:embed="rId2"/>
          <a:stretch>
            <a:fillRect/>
          </a:stretch>
        </p:blipFill>
        <p:spPr>
          <a:xfrm>
            <a:off x="1157680" y="1499533"/>
            <a:ext cx="3305264" cy="2561817"/>
          </a:xfrm>
          <a:prstGeom prst="rect">
            <a:avLst/>
          </a:prstGeom>
        </p:spPr>
      </p:pic>
      <p:pic>
        <p:nvPicPr>
          <p:cNvPr id="9" name="Content Placeholder 8">
            <a:extLst>
              <a:ext uri="{FF2B5EF4-FFF2-40B4-BE49-F238E27FC236}">
                <a16:creationId xmlns:a16="http://schemas.microsoft.com/office/drawing/2014/main" id="{A33DE3C3-7509-4B15-97B8-E32F9F5976AD}"/>
              </a:ext>
            </a:extLst>
          </p:cNvPr>
          <p:cNvPicPr>
            <a:picLocks noGrp="1" noChangeAspect="1"/>
          </p:cNvPicPr>
          <p:nvPr>
            <p:ph idx="1"/>
          </p:nvPr>
        </p:nvPicPr>
        <p:blipFill>
          <a:blip r:embed="rId3"/>
          <a:stretch>
            <a:fillRect/>
          </a:stretch>
        </p:blipFill>
        <p:spPr>
          <a:xfrm>
            <a:off x="8438162" y="1499533"/>
            <a:ext cx="3765887" cy="2437106"/>
          </a:xfrm>
          <a:prstGeom prst="rect">
            <a:avLst/>
          </a:prstGeom>
        </p:spPr>
      </p:pic>
      <p:pic>
        <p:nvPicPr>
          <p:cNvPr id="8" name="Picture 7">
            <a:extLst>
              <a:ext uri="{FF2B5EF4-FFF2-40B4-BE49-F238E27FC236}">
                <a16:creationId xmlns:a16="http://schemas.microsoft.com/office/drawing/2014/main" id="{D5748ED1-95EA-4901-8017-57BE3504F7E6}"/>
              </a:ext>
            </a:extLst>
          </p:cNvPr>
          <p:cNvPicPr>
            <a:picLocks noChangeAspect="1"/>
          </p:cNvPicPr>
          <p:nvPr/>
        </p:nvPicPr>
        <p:blipFill>
          <a:blip r:embed="rId4"/>
          <a:stretch>
            <a:fillRect/>
          </a:stretch>
        </p:blipFill>
        <p:spPr>
          <a:xfrm>
            <a:off x="4630722" y="1561888"/>
            <a:ext cx="3639662" cy="2437105"/>
          </a:xfrm>
          <a:prstGeom prst="rect">
            <a:avLst/>
          </a:prstGeom>
        </p:spPr>
      </p:pic>
    </p:spTree>
    <p:extLst>
      <p:ext uri="{BB962C8B-B14F-4D97-AF65-F5344CB8AC3E}">
        <p14:creationId xmlns:p14="http://schemas.microsoft.com/office/powerpoint/2010/main" val="1939281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FFC5-E12F-4808-9C88-6F28D6E381B6}"/>
              </a:ext>
            </a:extLst>
          </p:cNvPr>
          <p:cNvSpPr>
            <a:spLocks noGrp="1"/>
          </p:cNvSpPr>
          <p:nvPr>
            <p:ph type="title"/>
          </p:nvPr>
        </p:nvSpPr>
        <p:spPr/>
        <p:txBody>
          <a:bodyPr/>
          <a:lstStyle/>
          <a:p>
            <a:r>
              <a:rPr lang="en-US" dirty="0"/>
              <a:t>Hands on : Service</a:t>
            </a:r>
            <a:endParaRPr lang="en-IN" dirty="0"/>
          </a:p>
        </p:txBody>
      </p:sp>
      <p:sp>
        <p:nvSpPr>
          <p:cNvPr id="3" name="Content Placeholder 2">
            <a:extLst>
              <a:ext uri="{FF2B5EF4-FFF2-40B4-BE49-F238E27FC236}">
                <a16:creationId xmlns:a16="http://schemas.microsoft.com/office/drawing/2014/main" id="{DED49E8C-67EE-4317-BBE6-545A1DCE21BA}"/>
              </a:ext>
            </a:extLst>
          </p:cNvPr>
          <p:cNvSpPr>
            <a:spLocks noGrp="1"/>
          </p:cNvSpPr>
          <p:nvPr>
            <p:ph idx="1"/>
          </p:nvPr>
        </p:nvSpPr>
        <p:spPr/>
        <p:txBody>
          <a:bodyPr>
            <a:normAutofit/>
          </a:bodyPr>
          <a:lstStyle/>
          <a:p>
            <a:r>
              <a:rPr lang="en-US" sz="1400" dirty="0" err="1"/>
              <a:t>Kubectl</a:t>
            </a:r>
            <a:r>
              <a:rPr lang="en-US" sz="1400" dirty="0"/>
              <a:t> get services</a:t>
            </a:r>
          </a:p>
          <a:p>
            <a:r>
              <a:rPr lang="en-IN" sz="1400" dirty="0" err="1"/>
              <a:t>kubectl</a:t>
            </a:r>
            <a:r>
              <a:rPr lang="en-IN" sz="1400" dirty="0"/>
              <a:t> expose deployment/mykube-mariadb1 --type="</a:t>
            </a:r>
            <a:r>
              <a:rPr lang="en-IN" sz="1400" dirty="0" err="1"/>
              <a:t>NodePort</a:t>
            </a:r>
            <a:r>
              <a:rPr lang="en-IN" sz="1400" dirty="0"/>
              <a:t>" --port=8080    : create service using pod</a:t>
            </a:r>
          </a:p>
          <a:p>
            <a:r>
              <a:rPr lang="en-IN" sz="1400" dirty="0" err="1"/>
              <a:t>kubectl</a:t>
            </a:r>
            <a:r>
              <a:rPr lang="en-IN" sz="1400" dirty="0"/>
              <a:t> expose </a:t>
            </a:r>
            <a:r>
              <a:rPr lang="en-IN" sz="1400" dirty="0" err="1"/>
              <a:t>rc</a:t>
            </a:r>
            <a:r>
              <a:rPr lang="en-IN" sz="1400" dirty="0"/>
              <a:t> hello-</a:t>
            </a:r>
            <a:r>
              <a:rPr lang="en-IN" sz="1400" dirty="0" err="1"/>
              <a:t>rc</a:t>
            </a:r>
            <a:r>
              <a:rPr lang="en-IN" sz="1400" dirty="0"/>
              <a:t> --name=hello-svc --target-port=8080 --type=</a:t>
            </a:r>
            <a:r>
              <a:rPr lang="en-IN" sz="1400" dirty="0" err="1"/>
              <a:t>NodePort</a:t>
            </a:r>
            <a:r>
              <a:rPr lang="en-IN" sz="1400" dirty="0"/>
              <a:t>   : create service using replication controller</a:t>
            </a:r>
          </a:p>
          <a:p>
            <a:r>
              <a:rPr lang="en-IN" sz="1400" dirty="0" err="1"/>
              <a:t>Kubectl</a:t>
            </a:r>
            <a:r>
              <a:rPr lang="en-IN" sz="1400" dirty="0"/>
              <a:t> describe deployment : describe the deployment label</a:t>
            </a:r>
          </a:p>
          <a:p>
            <a:r>
              <a:rPr lang="en-US" sz="1400" dirty="0" err="1"/>
              <a:t>kubectl</a:t>
            </a:r>
            <a:r>
              <a:rPr lang="en-US" sz="1400" dirty="0"/>
              <a:t> delete service -l run=mykube-mariadb1</a:t>
            </a:r>
          </a:p>
          <a:p>
            <a:r>
              <a:rPr lang="en-US" sz="1400" dirty="0"/>
              <a:t> </a:t>
            </a:r>
            <a:r>
              <a:rPr lang="en-US" sz="1400" dirty="0" err="1"/>
              <a:t>kubectl</a:t>
            </a:r>
            <a:r>
              <a:rPr lang="en-US" sz="1400" dirty="0"/>
              <a:t> describe svc hello-svc  : describe service</a:t>
            </a:r>
          </a:p>
          <a:p>
            <a:endParaRPr lang="en-IN" sz="1400" dirty="0"/>
          </a:p>
        </p:txBody>
      </p:sp>
    </p:spTree>
    <p:extLst>
      <p:ext uri="{BB962C8B-B14F-4D97-AF65-F5344CB8AC3E}">
        <p14:creationId xmlns:p14="http://schemas.microsoft.com/office/powerpoint/2010/main" val="1772547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1CA7-028C-4828-B5EA-011B668DD734}"/>
              </a:ext>
            </a:extLst>
          </p:cNvPr>
          <p:cNvSpPr>
            <a:spLocks noGrp="1"/>
          </p:cNvSpPr>
          <p:nvPr>
            <p:ph type="title"/>
          </p:nvPr>
        </p:nvSpPr>
        <p:spPr/>
        <p:txBody>
          <a:bodyPr/>
          <a:lstStyle/>
          <a:p>
            <a:r>
              <a:rPr lang="en-IN" dirty="0" err="1"/>
              <a:t>Yaml</a:t>
            </a:r>
            <a:r>
              <a:rPr lang="en-IN" dirty="0"/>
              <a:t> file : set up a service</a:t>
            </a:r>
          </a:p>
        </p:txBody>
      </p:sp>
      <p:sp>
        <p:nvSpPr>
          <p:cNvPr id="5" name="Content Placeholder 4">
            <a:extLst>
              <a:ext uri="{FF2B5EF4-FFF2-40B4-BE49-F238E27FC236}">
                <a16:creationId xmlns:a16="http://schemas.microsoft.com/office/drawing/2014/main" id="{B86E75F7-E5E4-494C-9921-FFAFEF955A0A}"/>
              </a:ext>
            </a:extLst>
          </p:cNvPr>
          <p:cNvSpPr>
            <a:spLocks noGrp="1"/>
          </p:cNvSpPr>
          <p:nvPr>
            <p:ph idx="1"/>
          </p:nvPr>
        </p:nvSpPr>
        <p:spPr>
          <a:xfrm>
            <a:off x="838200" y="1825625"/>
            <a:ext cx="5257800" cy="4351338"/>
          </a:xfrm>
        </p:spPr>
        <p:txBody>
          <a:bodyPr/>
          <a:lstStyle/>
          <a:p>
            <a:r>
              <a:rPr lang="en-IN" dirty="0" err="1"/>
              <a:t>Kubectl</a:t>
            </a:r>
            <a:r>
              <a:rPr lang="en-IN" dirty="0"/>
              <a:t> create –f &lt;</a:t>
            </a:r>
            <a:r>
              <a:rPr lang="en-IN" dirty="0" err="1"/>
              <a:t>yaml</a:t>
            </a:r>
            <a:r>
              <a:rPr lang="en-IN" dirty="0"/>
              <a:t> file&gt;</a:t>
            </a:r>
          </a:p>
        </p:txBody>
      </p:sp>
      <p:pic>
        <p:nvPicPr>
          <p:cNvPr id="6" name="Content Placeholder 3">
            <a:extLst>
              <a:ext uri="{FF2B5EF4-FFF2-40B4-BE49-F238E27FC236}">
                <a16:creationId xmlns:a16="http://schemas.microsoft.com/office/drawing/2014/main" id="{01471A5B-EF71-4BAA-898D-AD86D18EE5F3}"/>
              </a:ext>
            </a:extLst>
          </p:cNvPr>
          <p:cNvPicPr>
            <a:picLocks noChangeAspect="1"/>
          </p:cNvPicPr>
          <p:nvPr/>
        </p:nvPicPr>
        <p:blipFill>
          <a:blip r:embed="rId2"/>
          <a:stretch>
            <a:fillRect/>
          </a:stretch>
        </p:blipFill>
        <p:spPr>
          <a:xfrm>
            <a:off x="6517546" y="1825625"/>
            <a:ext cx="3094346" cy="3425883"/>
          </a:xfrm>
          <a:prstGeom prst="rect">
            <a:avLst/>
          </a:prstGeom>
        </p:spPr>
      </p:pic>
    </p:spTree>
    <p:extLst>
      <p:ext uri="{BB962C8B-B14F-4D97-AF65-F5344CB8AC3E}">
        <p14:creationId xmlns:p14="http://schemas.microsoft.com/office/powerpoint/2010/main" val="269942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ED1E-7125-4E40-9BD5-F77CB1A82B7B}"/>
              </a:ext>
            </a:extLst>
          </p:cNvPr>
          <p:cNvSpPr>
            <a:spLocks noGrp="1"/>
          </p:cNvSpPr>
          <p:nvPr>
            <p:ph type="title"/>
          </p:nvPr>
        </p:nvSpPr>
        <p:spPr/>
        <p:txBody>
          <a:bodyPr/>
          <a:lstStyle/>
          <a:p>
            <a:r>
              <a:rPr lang="en-IN" dirty="0"/>
              <a:t>Service types</a:t>
            </a:r>
          </a:p>
        </p:txBody>
      </p:sp>
      <p:pic>
        <p:nvPicPr>
          <p:cNvPr id="4" name="Content Placeholder 3">
            <a:extLst>
              <a:ext uri="{FF2B5EF4-FFF2-40B4-BE49-F238E27FC236}">
                <a16:creationId xmlns:a16="http://schemas.microsoft.com/office/drawing/2014/main" id="{60FC557C-331E-46C9-B8AB-30BFF14F0549}"/>
              </a:ext>
            </a:extLst>
          </p:cNvPr>
          <p:cNvPicPr>
            <a:picLocks noGrp="1" noChangeAspect="1"/>
          </p:cNvPicPr>
          <p:nvPr>
            <p:ph idx="1"/>
          </p:nvPr>
        </p:nvPicPr>
        <p:blipFill>
          <a:blip r:embed="rId2"/>
          <a:stretch>
            <a:fillRect/>
          </a:stretch>
        </p:blipFill>
        <p:spPr>
          <a:xfrm>
            <a:off x="838200" y="1758513"/>
            <a:ext cx="8369098" cy="4351338"/>
          </a:xfrm>
          <a:prstGeom prst="rect">
            <a:avLst/>
          </a:prstGeom>
        </p:spPr>
      </p:pic>
    </p:spTree>
    <p:extLst>
      <p:ext uri="{BB962C8B-B14F-4D97-AF65-F5344CB8AC3E}">
        <p14:creationId xmlns:p14="http://schemas.microsoft.com/office/powerpoint/2010/main" val="2116092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2567-F6FF-405A-8AA0-64EE83D25568}"/>
              </a:ext>
            </a:extLst>
          </p:cNvPr>
          <p:cNvSpPr>
            <a:spLocks noGrp="1"/>
          </p:cNvSpPr>
          <p:nvPr>
            <p:ph type="title"/>
          </p:nvPr>
        </p:nvSpPr>
        <p:spPr/>
        <p:txBody>
          <a:bodyPr/>
          <a:lstStyle/>
          <a:p>
            <a:r>
              <a:rPr lang="en-US" dirty="0"/>
              <a:t>Label</a:t>
            </a:r>
            <a:endParaRPr lang="en-IN" dirty="0"/>
          </a:p>
        </p:txBody>
      </p:sp>
      <p:sp>
        <p:nvSpPr>
          <p:cNvPr id="3" name="Content Placeholder 2">
            <a:extLst>
              <a:ext uri="{FF2B5EF4-FFF2-40B4-BE49-F238E27FC236}">
                <a16:creationId xmlns:a16="http://schemas.microsoft.com/office/drawing/2014/main" id="{F762A237-322C-4099-9F72-3CE5A48F4735}"/>
              </a:ext>
            </a:extLst>
          </p:cNvPr>
          <p:cNvSpPr>
            <a:spLocks noGrp="1"/>
          </p:cNvSpPr>
          <p:nvPr>
            <p:ph idx="1"/>
          </p:nvPr>
        </p:nvSpPr>
        <p:spPr>
          <a:xfrm>
            <a:off x="838200" y="1825625"/>
            <a:ext cx="4732090" cy="4351338"/>
          </a:xfrm>
        </p:spPr>
        <p:txBody>
          <a:bodyPr/>
          <a:lstStyle/>
          <a:p>
            <a:r>
              <a:rPr lang="en-US" dirty="0"/>
              <a:t>Services match a set of Pods using </a:t>
            </a:r>
            <a:r>
              <a:rPr lang="en-US" u="sng" dirty="0">
                <a:hlinkClick r:id="rId2"/>
              </a:rPr>
              <a:t>labels and selectors</a:t>
            </a:r>
            <a:r>
              <a:rPr lang="en-US" dirty="0"/>
              <a:t>, a grouping primitive that allows logical operation on objects in Kubernetes.</a:t>
            </a:r>
          </a:p>
          <a:p>
            <a:r>
              <a:rPr lang="en-US" dirty="0"/>
              <a:t>Label is used to bind pods with service</a:t>
            </a:r>
          </a:p>
          <a:p>
            <a:r>
              <a:rPr lang="en-US" dirty="0"/>
              <a:t>With labels help we can do canary release</a:t>
            </a:r>
            <a:endParaRPr lang="en-IN" dirty="0"/>
          </a:p>
        </p:txBody>
      </p:sp>
      <p:pic>
        <p:nvPicPr>
          <p:cNvPr id="6" name="Picture 5">
            <a:extLst>
              <a:ext uri="{FF2B5EF4-FFF2-40B4-BE49-F238E27FC236}">
                <a16:creationId xmlns:a16="http://schemas.microsoft.com/office/drawing/2014/main" id="{696962DA-B61D-43C4-B2F9-87699B662FDF}"/>
              </a:ext>
            </a:extLst>
          </p:cNvPr>
          <p:cNvPicPr>
            <a:picLocks noChangeAspect="1"/>
          </p:cNvPicPr>
          <p:nvPr/>
        </p:nvPicPr>
        <p:blipFill>
          <a:blip r:embed="rId3"/>
          <a:stretch>
            <a:fillRect/>
          </a:stretch>
        </p:blipFill>
        <p:spPr>
          <a:xfrm>
            <a:off x="5432638" y="0"/>
            <a:ext cx="6125227" cy="6858000"/>
          </a:xfrm>
          <a:prstGeom prst="rect">
            <a:avLst/>
          </a:prstGeom>
        </p:spPr>
      </p:pic>
    </p:spTree>
    <p:extLst>
      <p:ext uri="{BB962C8B-B14F-4D97-AF65-F5344CB8AC3E}">
        <p14:creationId xmlns:p14="http://schemas.microsoft.com/office/powerpoint/2010/main" val="1207290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422F6-5E56-4939-8F52-E7796AE4A3A4}"/>
              </a:ext>
            </a:extLst>
          </p:cNvPr>
          <p:cNvSpPr>
            <a:spLocks noGrp="1"/>
          </p:cNvSpPr>
          <p:nvPr>
            <p:ph type="title"/>
          </p:nvPr>
        </p:nvSpPr>
        <p:spPr/>
        <p:txBody>
          <a:bodyPr/>
          <a:lstStyle/>
          <a:p>
            <a:r>
              <a:rPr lang="en-IN" dirty="0"/>
              <a:t>Label </a:t>
            </a:r>
          </a:p>
        </p:txBody>
      </p:sp>
      <p:pic>
        <p:nvPicPr>
          <p:cNvPr id="5" name="Picture 4">
            <a:extLst>
              <a:ext uri="{FF2B5EF4-FFF2-40B4-BE49-F238E27FC236}">
                <a16:creationId xmlns:a16="http://schemas.microsoft.com/office/drawing/2014/main" id="{47F3E97A-70AE-4BE2-A895-0EB42C102418}"/>
              </a:ext>
            </a:extLst>
          </p:cNvPr>
          <p:cNvPicPr>
            <a:picLocks noChangeAspect="1"/>
          </p:cNvPicPr>
          <p:nvPr/>
        </p:nvPicPr>
        <p:blipFill>
          <a:blip r:embed="rId2"/>
          <a:stretch>
            <a:fillRect/>
          </a:stretch>
        </p:blipFill>
        <p:spPr>
          <a:xfrm>
            <a:off x="838200" y="1562642"/>
            <a:ext cx="8584734" cy="4354395"/>
          </a:xfrm>
          <a:prstGeom prst="rect">
            <a:avLst/>
          </a:prstGeom>
        </p:spPr>
      </p:pic>
    </p:spTree>
    <p:extLst>
      <p:ext uri="{BB962C8B-B14F-4D97-AF65-F5344CB8AC3E}">
        <p14:creationId xmlns:p14="http://schemas.microsoft.com/office/powerpoint/2010/main" val="96965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9DE7-7DB1-4E04-83A3-42D4E1522CE4}"/>
              </a:ext>
            </a:extLst>
          </p:cNvPr>
          <p:cNvSpPr>
            <a:spLocks noGrp="1"/>
          </p:cNvSpPr>
          <p:nvPr>
            <p:ph type="title"/>
          </p:nvPr>
        </p:nvSpPr>
        <p:spPr/>
        <p:txBody>
          <a:bodyPr/>
          <a:lstStyle/>
          <a:p>
            <a:r>
              <a:rPr lang="en-IN" dirty="0"/>
              <a:t>Release update</a:t>
            </a:r>
          </a:p>
        </p:txBody>
      </p:sp>
      <p:pic>
        <p:nvPicPr>
          <p:cNvPr id="4" name="Content Placeholder 3">
            <a:extLst>
              <a:ext uri="{FF2B5EF4-FFF2-40B4-BE49-F238E27FC236}">
                <a16:creationId xmlns:a16="http://schemas.microsoft.com/office/drawing/2014/main" id="{C74A1031-A06B-4E71-8701-71136E11C99D}"/>
              </a:ext>
            </a:extLst>
          </p:cNvPr>
          <p:cNvPicPr>
            <a:picLocks noGrp="1" noChangeAspect="1"/>
          </p:cNvPicPr>
          <p:nvPr>
            <p:ph idx="1"/>
          </p:nvPr>
        </p:nvPicPr>
        <p:blipFill>
          <a:blip r:embed="rId2"/>
          <a:stretch>
            <a:fillRect/>
          </a:stretch>
        </p:blipFill>
        <p:spPr>
          <a:xfrm>
            <a:off x="838201" y="1690688"/>
            <a:ext cx="3347906" cy="2361195"/>
          </a:xfrm>
          <a:prstGeom prst="rect">
            <a:avLst/>
          </a:prstGeom>
        </p:spPr>
      </p:pic>
      <p:pic>
        <p:nvPicPr>
          <p:cNvPr id="5" name="Picture 4">
            <a:extLst>
              <a:ext uri="{FF2B5EF4-FFF2-40B4-BE49-F238E27FC236}">
                <a16:creationId xmlns:a16="http://schemas.microsoft.com/office/drawing/2014/main" id="{1CE84539-AA1E-4699-BA77-FDDE853C7C74}"/>
              </a:ext>
            </a:extLst>
          </p:cNvPr>
          <p:cNvPicPr>
            <a:picLocks noChangeAspect="1"/>
          </p:cNvPicPr>
          <p:nvPr/>
        </p:nvPicPr>
        <p:blipFill>
          <a:blip r:embed="rId3"/>
          <a:stretch>
            <a:fillRect/>
          </a:stretch>
        </p:blipFill>
        <p:spPr>
          <a:xfrm>
            <a:off x="4555587" y="1697103"/>
            <a:ext cx="3774681" cy="2361196"/>
          </a:xfrm>
          <a:prstGeom prst="rect">
            <a:avLst/>
          </a:prstGeom>
        </p:spPr>
      </p:pic>
      <p:pic>
        <p:nvPicPr>
          <p:cNvPr id="7" name="Picture 6">
            <a:extLst>
              <a:ext uri="{FF2B5EF4-FFF2-40B4-BE49-F238E27FC236}">
                <a16:creationId xmlns:a16="http://schemas.microsoft.com/office/drawing/2014/main" id="{4164B613-9390-44F9-8365-558452BB85F1}"/>
              </a:ext>
            </a:extLst>
          </p:cNvPr>
          <p:cNvPicPr>
            <a:picLocks noChangeAspect="1"/>
          </p:cNvPicPr>
          <p:nvPr/>
        </p:nvPicPr>
        <p:blipFill>
          <a:blip r:embed="rId4"/>
          <a:stretch>
            <a:fillRect/>
          </a:stretch>
        </p:blipFill>
        <p:spPr>
          <a:xfrm>
            <a:off x="8699748" y="1573793"/>
            <a:ext cx="3359152" cy="2478090"/>
          </a:xfrm>
          <a:prstGeom prst="rect">
            <a:avLst/>
          </a:prstGeom>
        </p:spPr>
      </p:pic>
    </p:spTree>
    <p:extLst>
      <p:ext uri="{BB962C8B-B14F-4D97-AF65-F5344CB8AC3E}">
        <p14:creationId xmlns:p14="http://schemas.microsoft.com/office/powerpoint/2010/main" val="3181647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B93BE-B3F4-42D9-BC69-BC7165D8A4C9}"/>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1E404D4D-668B-422F-BE4C-D68C362ADC9D}"/>
              </a:ext>
            </a:extLst>
          </p:cNvPr>
          <p:cNvSpPr>
            <a:spLocks noGrp="1"/>
          </p:cNvSpPr>
          <p:nvPr>
            <p:ph idx="1"/>
          </p:nvPr>
        </p:nvSpPr>
        <p:spPr/>
        <p:txBody>
          <a:bodyPr/>
          <a:lstStyle/>
          <a:p>
            <a:r>
              <a:rPr lang="en-IN" dirty="0"/>
              <a:t>Provides simple rolling updates and rollbacks</a:t>
            </a:r>
          </a:p>
          <a:p>
            <a:r>
              <a:rPr lang="en-IN" dirty="0"/>
              <a:t>Supports blue-green deployments</a:t>
            </a:r>
          </a:p>
          <a:p>
            <a:r>
              <a:rPr lang="en-IN" dirty="0"/>
              <a:t>Canary releases</a:t>
            </a:r>
          </a:p>
          <a:p>
            <a:r>
              <a:rPr lang="en-IN" dirty="0"/>
              <a:t>Handles replication controllers</a:t>
            </a:r>
          </a:p>
          <a:p>
            <a:endParaRPr lang="en-IN" dirty="0"/>
          </a:p>
        </p:txBody>
      </p:sp>
      <p:pic>
        <p:nvPicPr>
          <p:cNvPr id="4" name="Picture 3">
            <a:extLst>
              <a:ext uri="{FF2B5EF4-FFF2-40B4-BE49-F238E27FC236}">
                <a16:creationId xmlns:a16="http://schemas.microsoft.com/office/drawing/2014/main" id="{B0680C5D-0562-474A-AD9D-99DDE2CA9307}"/>
              </a:ext>
            </a:extLst>
          </p:cNvPr>
          <p:cNvPicPr>
            <a:picLocks noChangeAspect="1"/>
          </p:cNvPicPr>
          <p:nvPr/>
        </p:nvPicPr>
        <p:blipFill>
          <a:blip r:embed="rId2"/>
          <a:stretch>
            <a:fillRect/>
          </a:stretch>
        </p:blipFill>
        <p:spPr>
          <a:xfrm>
            <a:off x="6565985" y="3499666"/>
            <a:ext cx="4676223" cy="2993209"/>
          </a:xfrm>
          <a:prstGeom prst="rect">
            <a:avLst/>
          </a:prstGeom>
        </p:spPr>
      </p:pic>
    </p:spTree>
    <p:extLst>
      <p:ext uri="{BB962C8B-B14F-4D97-AF65-F5344CB8AC3E}">
        <p14:creationId xmlns:p14="http://schemas.microsoft.com/office/powerpoint/2010/main" val="3516867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236ED-A516-4DAC-BBB1-16131C65D50B}"/>
              </a:ext>
            </a:extLst>
          </p:cNvPr>
          <p:cNvSpPr>
            <a:spLocks noGrp="1"/>
          </p:cNvSpPr>
          <p:nvPr>
            <p:ph type="title"/>
          </p:nvPr>
        </p:nvSpPr>
        <p:spPr/>
        <p:txBody>
          <a:bodyPr/>
          <a:lstStyle/>
          <a:p>
            <a:r>
              <a:rPr lang="en-IN" dirty="0"/>
              <a:t>Hands on</a:t>
            </a:r>
          </a:p>
        </p:txBody>
      </p:sp>
      <p:sp>
        <p:nvSpPr>
          <p:cNvPr id="3" name="Content Placeholder 2">
            <a:extLst>
              <a:ext uri="{FF2B5EF4-FFF2-40B4-BE49-F238E27FC236}">
                <a16:creationId xmlns:a16="http://schemas.microsoft.com/office/drawing/2014/main" id="{7FC27506-0130-4000-9893-0D5B68439271}"/>
              </a:ext>
            </a:extLst>
          </p:cNvPr>
          <p:cNvSpPr>
            <a:spLocks noGrp="1"/>
          </p:cNvSpPr>
          <p:nvPr>
            <p:ph idx="1"/>
          </p:nvPr>
        </p:nvSpPr>
        <p:spPr/>
        <p:txBody>
          <a:bodyPr/>
          <a:lstStyle/>
          <a:p>
            <a:r>
              <a:rPr lang="en-US" dirty="0" err="1"/>
              <a:t>kubectl</a:t>
            </a:r>
            <a:r>
              <a:rPr lang="en-US" dirty="0"/>
              <a:t> create -f .\</a:t>
            </a:r>
            <a:r>
              <a:rPr lang="en-US" dirty="0" err="1"/>
              <a:t>deploy.yaml</a:t>
            </a:r>
            <a:endParaRPr lang="en-IN" dirty="0"/>
          </a:p>
        </p:txBody>
      </p:sp>
    </p:spTree>
    <p:extLst>
      <p:ext uri="{BB962C8B-B14F-4D97-AF65-F5344CB8AC3E}">
        <p14:creationId xmlns:p14="http://schemas.microsoft.com/office/powerpoint/2010/main" val="255878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F3C3-F235-4CB8-84F6-7CEAE9A0F922}"/>
              </a:ext>
            </a:extLst>
          </p:cNvPr>
          <p:cNvSpPr>
            <a:spLocks noGrp="1"/>
          </p:cNvSpPr>
          <p:nvPr>
            <p:ph type="title"/>
          </p:nvPr>
        </p:nvSpPr>
        <p:spPr/>
        <p:txBody>
          <a:bodyPr/>
          <a:lstStyle/>
          <a:p>
            <a:r>
              <a:rPr lang="en-IN" dirty="0"/>
              <a:t>What is Kubernetes</a:t>
            </a:r>
          </a:p>
        </p:txBody>
      </p:sp>
      <p:sp>
        <p:nvSpPr>
          <p:cNvPr id="3" name="Content Placeholder 2">
            <a:extLst>
              <a:ext uri="{FF2B5EF4-FFF2-40B4-BE49-F238E27FC236}">
                <a16:creationId xmlns:a16="http://schemas.microsoft.com/office/drawing/2014/main" id="{AEE45F11-BE9C-4E3B-BEB1-9C60E35EF862}"/>
              </a:ext>
            </a:extLst>
          </p:cNvPr>
          <p:cNvSpPr>
            <a:spLocks noGrp="1"/>
          </p:cNvSpPr>
          <p:nvPr>
            <p:ph idx="1"/>
          </p:nvPr>
        </p:nvSpPr>
        <p:spPr/>
        <p:txBody>
          <a:bodyPr/>
          <a:lstStyle/>
          <a:p>
            <a:r>
              <a:rPr lang="en-US" dirty="0"/>
              <a:t>an open-source system for </a:t>
            </a:r>
          </a:p>
          <a:p>
            <a:pPr lvl="1"/>
            <a:r>
              <a:rPr lang="en-US" dirty="0"/>
              <a:t>automating deployment, </a:t>
            </a:r>
          </a:p>
          <a:p>
            <a:pPr lvl="1"/>
            <a:r>
              <a:rPr lang="en-US" dirty="0"/>
              <a:t>scaling, and </a:t>
            </a:r>
          </a:p>
          <a:p>
            <a:pPr lvl="1"/>
            <a:r>
              <a:rPr lang="en-US" dirty="0"/>
              <a:t>management of containerized applications.</a:t>
            </a:r>
          </a:p>
          <a:p>
            <a:pPr lvl="1"/>
            <a:r>
              <a:rPr lang="en-US" dirty="0"/>
              <a:t>originally designed by Google, and is now maintained by the </a:t>
            </a:r>
            <a:r>
              <a:rPr lang="en-US" dirty="0">
                <a:hlinkClick r:id="rId2" tooltip="Cloud Native Computing Foundation"/>
              </a:rPr>
              <a:t>Cloud Native Computing Foundation</a:t>
            </a:r>
            <a:r>
              <a:rPr lang="en-US" dirty="0"/>
              <a:t>.</a:t>
            </a:r>
          </a:p>
          <a:p>
            <a:pPr lvl="1"/>
            <a:r>
              <a:rPr lang="en-US" dirty="0"/>
              <a:t>Open source</a:t>
            </a:r>
          </a:p>
          <a:p>
            <a:pPr lvl="1"/>
            <a:r>
              <a:rPr lang="en-US" dirty="0"/>
              <a:t>Written in Go</a:t>
            </a:r>
          </a:p>
          <a:p>
            <a:pPr lvl="1"/>
            <a:r>
              <a:rPr lang="en-US" dirty="0"/>
              <a:t>Stands on </a:t>
            </a:r>
            <a:r>
              <a:rPr lang="en-US" dirty="0" err="1"/>
              <a:t>linux</a:t>
            </a:r>
            <a:endParaRPr lang="en-US" dirty="0"/>
          </a:p>
          <a:p>
            <a:pPr lvl="1"/>
            <a:r>
              <a:rPr lang="en-US" dirty="0"/>
              <a:t>Geek word means : The person who steers a ship</a:t>
            </a:r>
            <a:endParaRPr lang="en-IN" dirty="0"/>
          </a:p>
          <a:p>
            <a:pPr lvl="1"/>
            <a:endParaRPr lang="en-US" dirty="0"/>
          </a:p>
          <a:p>
            <a:endParaRPr lang="en-IN" dirty="0"/>
          </a:p>
        </p:txBody>
      </p:sp>
    </p:spTree>
    <p:extLst>
      <p:ext uri="{BB962C8B-B14F-4D97-AF65-F5344CB8AC3E}">
        <p14:creationId xmlns:p14="http://schemas.microsoft.com/office/powerpoint/2010/main" val="1795542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87EC-ED0F-4B41-BEF5-A4EEEC11291D}"/>
              </a:ext>
            </a:extLst>
          </p:cNvPr>
          <p:cNvSpPr>
            <a:spLocks noGrp="1"/>
          </p:cNvSpPr>
          <p:nvPr>
            <p:ph type="title"/>
          </p:nvPr>
        </p:nvSpPr>
        <p:spPr/>
        <p:txBody>
          <a:bodyPr/>
          <a:lstStyle/>
          <a:p>
            <a:r>
              <a:rPr lang="en-IN" dirty="0"/>
              <a:t>How to release update </a:t>
            </a:r>
          </a:p>
        </p:txBody>
      </p:sp>
      <p:sp>
        <p:nvSpPr>
          <p:cNvPr id="3" name="Content Placeholder 2">
            <a:extLst>
              <a:ext uri="{FF2B5EF4-FFF2-40B4-BE49-F238E27FC236}">
                <a16:creationId xmlns:a16="http://schemas.microsoft.com/office/drawing/2014/main" id="{BF82A610-B257-47EA-82C9-BD1409AE492E}"/>
              </a:ext>
            </a:extLst>
          </p:cNvPr>
          <p:cNvSpPr>
            <a:spLocks noGrp="1"/>
          </p:cNvSpPr>
          <p:nvPr>
            <p:ph idx="1"/>
          </p:nvPr>
        </p:nvSpPr>
        <p:spPr/>
        <p:txBody>
          <a:bodyPr/>
          <a:lstStyle/>
          <a:p>
            <a:r>
              <a:rPr lang="en-IN" dirty="0"/>
              <a:t>Update the image in deploy </a:t>
            </a:r>
            <a:r>
              <a:rPr lang="en-IN" dirty="0" err="1"/>
              <a:t>yaml</a:t>
            </a:r>
            <a:endParaRPr lang="en-IN" dirty="0"/>
          </a:p>
          <a:p>
            <a:r>
              <a:rPr lang="en-US" dirty="0" err="1"/>
              <a:t>kubectl</a:t>
            </a:r>
            <a:r>
              <a:rPr lang="en-US" dirty="0"/>
              <a:t> apply -f .\</a:t>
            </a:r>
            <a:r>
              <a:rPr lang="en-US" dirty="0" err="1"/>
              <a:t>deploy_update.yaml</a:t>
            </a:r>
            <a:r>
              <a:rPr lang="en-US" dirty="0"/>
              <a:t>  --record</a:t>
            </a:r>
          </a:p>
          <a:p>
            <a:r>
              <a:rPr lang="en-US" dirty="0" err="1"/>
              <a:t>kubectl</a:t>
            </a:r>
            <a:r>
              <a:rPr lang="en-US" dirty="0"/>
              <a:t> rollout status deployment hello-deploy</a:t>
            </a:r>
          </a:p>
          <a:p>
            <a:r>
              <a:rPr lang="en-IN" dirty="0" err="1"/>
              <a:t>kubectl</a:t>
            </a:r>
            <a:r>
              <a:rPr lang="en-IN" dirty="0"/>
              <a:t> get deploy hello-deploy</a:t>
            </a:r>
          </a:p>
          <a:p>
            <a:r>
              <a:rPr lang="en-US" dirty="0" err="1"/>
              <a:t>kubectl</a:t>
            </a:r>
            <a:r>
              <a:rPr lang="en-US" dirty="0"/>
              <a:t> rollout history deployment hello-deploy</a:t>
            </a:r>
            <a:endParaRPr lang="en-IN" dirty="0"/>
          </a:p>
        </p:txBody>
      </p:sp>
    </p:spTree>
    <p:extLst>
      <p:ext uri="{BB962C8B-B14F-4D97-AF65-F5344CB8AC3E}">
        <p14:creationId xmlns:p14="http://schemas.microsoft.com/office/powerpoint/2010/main" val="3640296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023E-3C94-48C5-BDE7-74F354882270}"/>
              </a:ext>
            </a:extLst>
          </p:cNvPr>
          <p:cNvSpPr>
            <a:spLocks noGrp="1"/>
          </p:cNvSpPr>
          <p:nvPr>
            <p:ph type="title"/>
          </p:nvPr>
        </p:nvSpPr>
        <p:spPr/>
        <p:txBody>
          <a:bodyPr/>
          <a:lstStyle/>
          <a:p>
            <a:r>
              <a:rPr lang="en-IN" dirty="0"/>
              <a:t>How to rollback </a:t>
            </a:r>
          </a:p>
        </p:txBody>
      </p:sp>
      <p:sp>
        <p:nvSpPr>
          <p:cNvPr id="3" name="Content Placeholder 2">
            <a:extLst>
              <a:ext uri="{FF2B5EF4-FFF2-40B4-BE49-F238E27FC236}">
                <a16:creationId xmlns:a16="http://schemas.microsoft.com/office/drawing/2014/main" id="{84CA10E7-1D33-4A40-8BA7-4BC95C0F2854}"/>
              </a:ext>
            </a:extLst>
          </p:cNvPr>
          <p:cNvSpPr>
            <a:spLocks noGrp="1"/>
          </p:cNvSpPr>
          <p:nvPr>
            <p:ph idx="1"/>
          </p:nvPr>
        </p:nvSpPr>
        <p:spPr/>
        <p:txBody>
          <a:bodyPr/>
          <a:lstStyle/>
          <a:p>
            <a:r>
              <a:rPr lang="en-IN" dirty="0" err="1"/>
              <a:t>Kubectl</a:t>
            </a:r>
            <a:r>
              <a:rPr lang="en-IN" dirty="0"/>
              <a:t> rollout undo deployment hello-deploy --to-revision=1</a:t>
            </a:r>
          </a:p>
        </p:txBody>
      </p:sp>
    </p:spTree>
    <p:extLst>
      <p:ext uri="{BB962C8B-B14F-4D97-AF65-F5344CB8AC3E}">
        <p14:creationId xmlns:p14="http://schemas.microsoft.com/office/powerpoint/2010/main" val="1600811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D48E-E314-4A92-AB03-209ADB4531D0}"/>
              </a:ext>
            </a:extLst>
          </p:cNvPr>
          <p:cNvSpPr>
            <a:spLocks noGrp="1"/>
          </p:cNvSpPr>
          <p:nvPr>
            <p:ph type="title"/>
          </p:nvPr>
        </p:nvSpPr>
        <p:spPr/>
        <p:txBody>
          <a:bodyPr/>
          <a:lstStyle/>
          <a:p>
            <a:r>
              <a:rPr lang="en-IN" dirty="0"/>
              <a:t>Autoscaling</a:t>
            </a:r>
          </a:p>
        </p:txBody>
      </p:sp>
      <p:sp>
        <p:nvSpPr>
          <p:cNvPr id="3" name="Content Placeholder 2">
            <a:extLst>
              <a:ext uri="{FF2B5EF4-FFF2-40B4-BE49-F238E27FC236}">
                <a16:creationId xmlns:a16="http://schemas.microsoft.com/office/drawing/2014/main" id="{BB34AB58-B2C1-4CD3-8BBB-A495AF033CCC}"/>
              </a:ext>
            </a:extLst>
          </p:cNvPr>
          <p:cNvSpPr>
            <a:spLocks noGrp="1"/>
          </p:cNvSpPr>
          <p:nvPr>
            <p:ph idx="1"/>
          </p:nvPr>
        </p:nvSpPr>
        <p:spPr/>
        <p:txBody>
          <a:bodyPr/>
          <a:lstStyle/>
          <a:p>
            <a:r>
              <a:rPr lang="en-IN" dirty="0"/>
              <a:t>horizontal</a:t>
            </a:r>
          </a:p>
          <a:p>
            <a:pPr lvl="1"/>
            <a:r>
              <a:rPr lang="en-IN" dirty="0" err="1"/>
              <a:t>kubectl</a:t>
            </a:r>
            <a:r>
              <a:rPr lang="en-IN" dirty="0"/>
              <a:t> </a:t>
            </a:r>
            <a:r>
              <a:rPr lang="en-IN" dirty="0" err="1"/>
              <a:t>autoscale</a:t>
            </a:r>
            <a:r>
              <a:rPr lang="en-IN" dirty="0"/>
              <a:t> deployment &lt;Application Name&gt; --</a:t>
            </a:r>
            <a:r>
              <a:rPr lang="en-IN" dirty="0" err="1"/>
              <a:t>cpu</a:t>
            </a:r>
            <a:r>
              <a:rPr lang="en-IN" dirty="0"/>
              <a:t>-percent = 50 --min = 1 --max = 10</a:t>
            </a:r>
          </a:p>
        </p:txBody>
      </p:sp>
    </p:spTree>
    <p:extLst>
      <p:ext uri="{BB962C8B-B14F-4D97-AF65-F5344CB8AC3E}">
        <p14:creationId xmlns:p14="http://schemas.microsoft.com/office/powerpoint/2010/main" val="3915009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80C1-9F3B-4936-868F-9329BD17F64B}"/>
              </a:ext>
            </a:extLst>
          </p:cNvPr>
          <p:cNvSpPr>
            <a:spLocks noGrp="1"/>
          </p:cNvSpPr>
          <p:nvPr>
            <p:ph type="title"/>
          </p:nvPr>
        </p:nvSpPr>
        <p:spPr/>
        <p:txBody>
          <a:bodyPr/>
          <a:lstStyle/>
          <a:p>
            <a:r>
              <a:rPr lang="en-IN" dirty="0"/>
              <a:t>Config Management </a:t>
            </a:r>
          </a:p>
        </p:txBody>
      </p:sp>
      <p:sp>
        <p:nvSpPr>
          <p:cNvPr id="3" name="Content Placeholder 2">
            <a:extLst>
              <a:ext uri="{FF2B5EF4-FFF2-40B4-BE49-F238E27FC236}">
                <a16:creationId xmlns:a16="http://schemas.microsoft.com/office/drawing/2014/main" id="{8F350EFE-BBCA-48D4-AEE3-CFB87B76C99E}"/>
              </a:ext>
            </a:extLst>
          </p:cNvPr>
          <p:cNvSpPr>
            <a:spLocks noGrp="1"/>
          </p:cNvSpPr>
          <p:nvPr>
            <p:ph idx="1"/>
          </p:nvPr>
        </p:nvSpPr>
        <p:spPr/>
        <p:txBody>
          <a:bodyPr/>
          <a:lstStyle/>
          <a:p>
            <a:r>
              <a:rPr lang="en-IN" dirty="0" err="1"/>
              <a:t>ConfigMap</a:t>
            </a:r>
            <a:endParaRPr lang="en-IN" dirty="0"/>
          </a:p>
          <a:p>
            <a:pPr lvl="1"/>
            <a:r>
              <a:rPr lang="en-US" dirty="0"/>
              <a:t>is just a set of key-value pairs</a:t>
            </a:r>
          </a:p>
          <a:p>
            <a:pPr lvl="1"/>
            <a:r>
              <a:rPr lang="en-US" dirty="0"/>
              <a:t>three ways to consume a </a:t>
            </a:r>
            <a:r>
              <a:rPr lang="en-US" dirty="0" err="1"/>
              <a:t>ConfigMap</a:t>
            </a:r>
            <a:r>
              <a:rPr lang="en-US" dirty="0"/>
              <a:t> in a pod:</a:t>
            </a:r>
          </a:p>
          <a:p>
            <a:pPr lvl="2"/>
            <a:r>
              <a:rPr lang="en-US" dirty="0"/>
              <a:t>Command line arguments</a:t>
            </a:r>
          </a:p>
          <a:p>
            <a:pPr lvl="2"/>
            <a:r>
              <a:rPr lang="en-US" dirty="0"/>
              <a:t>Environment variables</a:t>
            </a:r>
          </a:p>
          <a:p>
            <a:pPr lvl="2"/>
            <a:r>
              <a:rPr lang="en-US" dirty="0"/>
              <a:t>Files in a volume</a:t>
            </a:r>
          </a:p>
          <a:p>
            <a:pPr lvl="1"/>
            <a:endParaRPr lang="en-IN" dirty="0"/>
          </a:p>
        </p:txBody>
      </p:sp>
    </p:spTree>
    <p:extLst>
      <p:ext uri="{BB962C8B-B14F-4D97-AF65-F5344CB8AC3E}">
        <p14:creationId xmlns:p14="http://schemas.microsoft.com/office/powerpoint/2010/main" val="2660388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BDD4-0BD3-43FC-B533-9AD5F9038EF9}"/>
              </a:ext>
            </a:extLst>
          </p:cNvPr>
          <p:cNvSpPr>
            <a:spLocks noGrp="1"/>
          </p:cNvSpPr>
          <p:nvPr>
            <p:ph type="title"/>
          </p:nvPr>
        </p:nvSpPr>
        <p:spPr/>
        <p:txBody>
          <a:bodyPr/>
          <a:lstStyle/>
          <a:p>
            <a:r>
              <a:rPr lang="en-IN" dirty="0"/>
              <a:t>Usage </a:t>
            </a:r>
            <a:r>
              <a:rPr lang="en-IN" dirty="0" err="1"/>
              <a:t>PokemonGo</a:t>
            </a:r>
            <a:endParaRPr lang="en-IN" dirty="0"/>
          </a:p>
        </p:txBody>
      </p:sp>
      <p:pic>
        <p:nvPicPr>
          <p:cNvPr id="5122" name="Picture 2" descr="google-cloud-pokemon-go-1kwkj.PNG">
            <a:extLst>
              <a:ext uri="{FF2B5EF4-FFF2-40B4-BE49-F238E27FC236}">
                <a16:creationId xmlns:a16="http://schemas.microsoft.com/office/drawing/2014/main" id="{8B61FE89-9825-44F9-AE21-16B0C2EC36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0228" y="2057757"/>
            <a:ext cx="6667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266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1309-84F7-48D6-A139-EE8B3CF8524A}"/>
              </a:ext>
            </a:extLst>
          </p:cNvPr>
          <p:cNvSpPr>
            <a:spLocks noGrp="1"/>
          </p:cNvSpPr>
          <p:nvPr>
            <p:ph type="title"/>
          </p:nvPr>
        </p:nvSpPr>
        <p:spPr/>
        <p:txBody>
          <a:bodyPr/>
          <a:lstStyle/>
          <a:p>
            <a:r>
              <a:rPr lang="en-US" dirty="0"/>
              <a:t>Setup dashboard using </a:t>
            </a:r>
            <a:r>
              <a:rPr lang="en-US" dirty="0" err="1"/>
              <a:t>kubectl</a:t>
            </a:r>
            <a:endParaRPr lang="en-IN" dirty="0"/>
          </a:p>
        </p:txBody>
      </p:sp>
      <p:sp>
        <p:nvSpPr>
          <p:cNvPr id="3" name="Content Placeholder 2">
            <a:extLst>
              <a:ext uri="{FF2B5EF4-FFF2-40B4-BE49-F238E27FC236}">
                <a16:creationId xmlns:a16="http://schemas.microsoft.com/office/drawing/2014/main" id="{ACD5F115-CD95-433B-9526-0ECD132568E2}"/>
              </a:ext>
            </a:extLst>
          </p:cNvPr>
          <p:cNvSpPr>
            <a:spLocks noGrp="1"/>
          </p:cNvSpPr>
          <p:nvPr>
            <p:ph idx="1"/>
          </p:nvPr>
        </p:nvSpPr>
        <p:spPr>
          <a:xfrm>
            <a:off x="838200" y="1825625"/>
            <a:ext cx="10515600" cy="4351338"/>
          </a:xfrm>
        </p:spPr>
        <p:txBody>
          <a:bodyPr>
            <a:normAutofit lnSpcReduction="10000"/>
          </a:bodyPr>
          <a:lstStyle/>
          <a:p>
            <a:r>
              <a:rPr lang="en-IN" sz="1400" dirty="0"/>
              <a:t>Deploying the Dashboard UI:</a:t>
            </a:r>
          </a:p>
          <a:p>
            <a:pPr lvl="1"/>
            <a:r>
              <a:rPr lang="en-US" sz="1000" dirty="0" err="1"/>
              <a:t>kubectl</a:t>
            </a:r>
            <a:r>
              <a:rPr lang="en-US" sz="1000" dirty="0"/>
              <a:t> apply -f </a:t>
            </a:r>
            <a:r>
              <a:rPr lang="en-US" sz="1000" dirty="0">
                <a:hlinkClick r:id="rId2"/>
              </a:rPr>
              <a:t>https://raw.githubusercontent.com/kubernetes/dashboard/v2.0.0-beta1/aio/deploy/recommended.yaml</a:t>
            </a:r>
            <a:r>
              <a:rPr lang="en-US" sz="1000" dirty="0"/>
              <a:t> 		</a:t>
            </a:r>
            <a:endParaRPr lang="en-IN" sz="1000" dirty="0"/>
          </a:p>
          <a:p>
            <a:r>
              <a:rPr lang="en-IN" sz="1400" dirty="0"/>
              <a:t>Copy provided snippets to some dashboard-</a:t>
            </a:r>
            <a:r>
              <a:rPr lang="en-IN" sz="1400" dirty="0" err="1"/>
              <a:t>adminuser.yaml</a:t>
            </a:r>
            <a:r>
              <a:rPr lang="en-IN" sz="1400" dirty="0"/>
              <a:t> file and use </a:t>
            </a:r>
            <a:r>
              <a:rPr lang="en-IN" sz="1400" dirty="0" err="1"/>
              <a:t>kubectl</a:t>
            </a:r>
            <a:r>
              <a:rPr lang="en-IN" sz="1400" dirty="0"/>
              <a:t> apply -f dashboard-</a:t>
            </a:r>
            <a:r>
              <a:rPr lang="en-IN" sz="1400" dirty="0" err="1"/>
              <a:t>adminuser.yaml</a:t>
            </a:r>
            <a:r>
              <a:rPr lang="en-IN" sz="1400" dirty="0"/>
              <a:t> to create them.</a:t>
            </a:r>
          </a:p>
          <a:p>
            <a:r>
              <a:rPr lang="en-IN" sz="1400" dirty="0"/>
              <a:t>Create Service Account</a:t>
            </a:r>
          </a:p>
          <a:p>
            <a:pPr lvl="1"/>
            <a:r>
              <a:rPr lang="en-IN" sz="1000" dirty="0"/>
              <a:t>We are creating Service Account with name admin-user in namespace </a:t>
            </a:r>
            <a:r>
              <a:rPr lang="en-IN" sz="1000" dirty="0" err="1"/>
              <a:t>kube</a:t>
            </a:r>
            <a:r>
              <a:rPr lang="en-IN" sz="1000" dirty="0"/>
              <a:t>-system first.</a:t>
            </a:r>
          </a:p>
          <a:p>
            <a:pPr marL="1371600" lvl="3" indent="0">
              <a:buNone/>
            </a:pPr>
            <a:r>
              <a:rPr lang="en-IN" dirty="0" err="1"/>
              <a:t>apiVersion</a:t>
            </a:r>
            <a:r>
              <a:rPr lang="en-IN" dirty="0"/>
              <a:t>: v1</a:t>
            </a:r>
          </a:p>
          <a:p>
            <a:pPr marL="1371600" lvl="3" indent="0">
              <a:buNone/>
            </a:pPr>
            <a:r>
              <a:rPr lang="en-IN" dirty="0"/>
              <a:t>kind: </a:t>
            </a:r>
            <a:r>
              <a:rPr lang="en-IN" dirty="0" err="1"/>
              <a:t>ServiceAccount</a:t>
            </a:r>
            <a:endParaRPr lang="en-IN" dirty="0"/>
          </a:p>
          <a:p>
            <a:pPr marL="1371600" lvl="3" indent="0">
              <a:buNone/>
            </a:pPr>
            <a:r>
              <a:rPr lang="en-IN" dirty="0"/>
              <a:t>metadata:</a:t>
            </a:r>
          </a:p>
          <a:p>
            <a:pPr marL="1371600" lvl="3" indent="0">
              <a:buNone/>
            </a:pPr>
            <a:r>
              <a:rPr lang="en-IN" dirty="0"/>
              <a:t>  name: admin-user</a:t>
            </a:r>
          </a:p>
          <a:p>
            <a:pPr marL="1371600" lvl="3" indent="0">
              <a:buNone/>
            </a:pPr>
            <a:r>
              <a:rPr lang="en-IN" dirty="0"/>
              <a:t>  namespace: </a:t>
            </a:r>
            <a:r>
              <a:rPr lang="en-IN" dirty="0" err="1"/>
              <a:t>kube</a:t>
            </a:r>
            <a:r>
              <a:rPr lang="en-IN" dirty="0"/>
              <a:t>-system</a:t>
            </a:r>
          </a:p>
          <a:p>
            <a:pPr marL="0" indent="0">
              <a:buNone/>
            </a:pPr>
            <a:r>
              <a:rPr lang="en-IN" sz="1400" dirty="0"/>
              <a:t>Bearer token :</a:t>
            </a:r>
          </a:p>
          <a:p>
            <a:pPr marL="457200" lvl="1" indent="0">
              <a:buNone/>
            </a:pPr>
            <a:r>
              <a:rPr lang="en-US" sz="1000" dirty="0" err="1"/>
              <a:t>kubectl</a:t>
            </a:r>
            <a:r>
              <a:rPr lang="en-US" sz="1000" dirty="0"/>
              <a:t> -n </a:t>
            </a:r>
            <a:r>
              <a:rPr lang="en-US" sz="1000" dirty="0" err="1"/>
              <a:t>kube</a:t>
            </a:r>
            <a:r>
              <a:rPr lang="en-US" sz="1000" dirty="0"/>
              <a:t>-system describe secret $(</a:t>
            </a:r>
            <a:r>
              <a:rPr lang="en-US" sz="1000" dirty="0" err="1"/>
              <a:t>kubectl</a:t>
            </a:r>
            <a:r>
              <a:rPr lang="en-US" sz="1000" dirty="0"/>
              <a:t> -n </a:t>
            </a:r>
            <a:r>
              <a:rPr lang="en-US" sz="1000" dirty="0" err="1"/>
              <a:t>kube</a:t>
            </a:r>
            <a:r>
              <a:rPr lang="en-US" sz="1000" dirty="0"/>
              <a:t>-system get secret | grep admin-user | </a:t>
            </a:r>
            <a:r>
              <a:rPr lang="en-US" sz="1000" dirty="0" err="1"/>
              <a:t>awk</a:t>
            </a:r>
            <a:r>
              <a:rPr lang="en-US" sz="1000" dirty="0"/>
              <a:t> '{print $1}’)</a:t>
            </a:r>
          </a:p>
          <a:p>
            <a:pPr marL="457200" lvl="1" indent="0">
              <a:buNone/>
            </a:pPr>
            <a:r>
              <a:rPr lang="en-US" sz="1000" dirty="0" err="1"/>
              <a:t>kubectl</a:t>
            </a:r>
            <a:r>
              <a:rPr lang="en-US" sz="1000" dirty="0"/>
              <a:t> proxy : to open the proxy</a:t>
            </a:r>
          </a:p>
          <a:p>
            <a:pPr marL="0" indent="0">
              <a:buNone/>
            </a:pPr>
            <a:r>
              <a:rPr lang="en-US" sz="1400" dirty="0" err="1"/>
              <a:t>Kubectl</a:t>
            </a:r>
            <a:r>
              <a:rPr lang="en-US" sz="1400" dirty="0"/>
              <a:t> will make Dashboard available at </a:t>
            </a:r>
            <a:r>
              <a:rPr lang="en-US" sz="1400" dirty="0">
                <a:hlinkClick r:id="rId3"/>
              </a:rPr>
              <a:t>http://localhost:8001/api/v1/namespaces/kubernetes-dashboard/services/https:kubernetes-dashboard:/proxy/</a:t>
            </a:r>
            <a:r>
              <a:rPr lang="en-US" sz="1400" dirty="0"/>
              <a:t>.</a:t>
            </a:r>
          </a:p>
          <a:p>
            <a:pPr marL="0" indent="0">
              <a:buNone/>
            </a:pPr>
            <a:r>
              <a:rPr lang="en-US" sz="1400" dirty="0"/>
              <a:t>Copy the token named : admin-user-token</a:t>
            </a:r>
          </a:p>
          <a:p>
            <a:pPr marL="457200" lvl="1" indent="0">
              <a:buNone/>
            </a:pPr>
            <a:endParaRPr lang="en-US" sz="1000" dirty="0"/>
          </a:p>
          <a:p>
            <a:pPr marL="457200" lvl="1" indent="0">
              <a:buNone/>
            </a:pPr>
            <a:endParaRPr lang="en-US" sz="1000" dirty="0"/>
          </a:p>
          <a:p>
            <a:pPr marL="0" indent="0">
              <a:buNone/>
            </a:pPr>
            <a:endParaRPr lang="en-IN" dirty="0"/>
          </a:p>
        </p:txBody>
      </p:sp>
    </p:spTree>
    <p:extLst>
      <p:ext uri="{BB962C8B-B14F-4D97-AF65-F5344CB8AC3E}">
        <p14:creationId xmlns:p14="http://schemas.microsoft.com/office/powerpoint/2010/main" val="3453585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CBCC-27EC-4222-92C6-A4BC6D8130E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D839A1A-BA7A-43BE-BD8D-E92B5A5BF2F6}"/>
              </a:ext>
            </a:extLst>
          </p:cNvPr>
          <p:cNvSpPr>
            <a:spLocks noGrp="1"/>
          </p:cNvSpPr>
          <p:nvPr>
            <p:ph idx="1"/>
          </p:nvPr>
        </p:nvSpPr>
        <p:spPr/>
        <p:txBody>
          <a:bodyPr/>
          <a:lstStyle/>
          <a:p>
            <a:r>
              <a:rPr lang="en-IN" dirty="0">
                <a:hlinkClick r:id="rId2"/>
              </a:rPr>
              <a:t>https://kubernetes.io/docs/tutorials/</a:t>
            </a:r>
            <a:endParaRPr lang="en-IN" dirty="0"/>
          </a:p>
          <a:p>
            <a:r>
              <a:rPr lang="en-IN" dirty="0" err="1"/>
              <a:t>Kubectl</a:t>
            </a:r>
            <a:r>
              <a:rPr lang="en-IN" dirty="0"/>
              <a:t> dl  :</a:t>
            </a:r>
            <a:r>
              <a:rPr lang="en-IN" dirty="0">
                <a:hlinkClick r:id="rId3"/>
              </a:rPr>
              <a:t>https://kubernetes.io/docs/tasks/tools/install-</a:t>
            </a:r>
            <a:r>
              <a:rPr lang="en-IN" dirty="0" err="1">
                <a:hlinkClick r:id="rId3"/>
              </a:rPr>
              <a:t>kubectl</a:t>
            </a:r>
            <a:r>
              <a:rPr lang="en-IN" dirty="0">
                <a:hlinkClick r:id="rId3"/>
              </a:rPr>
              <a:t>/</a:t>
            </a:r>
            <a:endParaRPr lang="en-IN" dirty="0"/>
          </a:p>
          <a:p>
            <a:endParaRPr lang="en-IN" dirty="0"/>
          </a:p>
        </p:txBody>
      </p:sp>
    </p:spTree>
    <p:extLst>
      <p:ext uri="{BB962C8B-B14F-4D97-AF65-F5344CB8AC3E}">
        <p14:creationId xmlns:p14="http://schemas.microsoft.com/office/powerpoint/2010/main" val="84048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CC91-BFBE-4692-8430-C6602CB7E0E8}"/>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DEA870FB-B581-4034-8C65-4AD3145A0EB2}"/>
              </a:ext>
            </a:extLst>
          </p:cNvPr>
          <p:cNvSpPr>
            <a:spLocks noGrp="1"/>
          </p:cNvSpPr>
          <p:nvPr>
            <p:ph idx="1"/>
          </p:nvPr>
        </p:nvSpPr>
        <p:spPr/>
        <p:txBody>
          <a:bodyPr>
            <a:normAutofit/>
          </a:bodyPr>
          <a:lstStyle/>
          <a:p>
            <a:r>
              <a:rPr lang="en-US" dirty="0"/>
              <a:t>Service discovery and load balancing</a:t>
            </a:r>
          </a:p>
          <a:p>
            <a:r>
              <a:rPr lang="en-US" dirty="0"/>
              <a:t>Horizontal &amp; vertical Auto scaling</a:t>
            </a:r>
          </a:p>
          <a:p>
            <a:r>
              <a:rPr lang="en-US" dirty="0"/>
              <a:t>Secret and configuration management</a:t>
            </a:r>
          </a:p>
          <a:p>
            <a:r>
              <a:rPr lang="en-IN" dirty="0"/>
              <a:t>Storage orchestration</a:t>
            </a:r>
          </a:p>
          <a:p>
            <a:r>
              <a:rPr lang="en-IN" dirty="0"/>
              <a:t>Automated rollouts and rollbacks(blue/green deployment)</a:t>
            </a:r>
          </a:p>
          <a:p>
            <a:r>
              <a:rPr lang="en-IN" dirty="0"/>
              <a:t>Batch execution</a:t>
            </a:r>
          </a:p>
          <a:p>
            <a:r>
              <a:rPr lang="en-IN" dirty="0"/>
              <a:t>Self-healing</a:t>
            </a:r>
          </a:p>
          <a:p>
            <a:r>
              <a:rPr lang="en-IN" dirty="0"/>
              <a:t>Supports canary deployments using </a:t>
            </a:r>
            <a:r>
              <a:rPr lang="en-IN" dirty="0" err="1"/>
              <a:t>istio</a:t>
            </a:r>
            <a:r>
              <a:rPr lang="en-IN" dirty="0"/>
              <a:t> plugin</a:t>
            </a:r>
          </a:p>
        </p:txBody>
      </p:sp>
    </p:spTree>
    <p:extLst>
      <p:ext uri="{BB962C8B-B14F-4D97-AF65-F5344CB8AC3E}">
        <p14:creationId xmlns:p14="http://schemas.microsoft.com/office/powerpoint/2010/main" val="192697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29C8-16EF-4FE1-8A89-3EF995CB41F7}"/>
              </a:ext>
            </a:extLst>
          </p:cNvPr>
          <p:cNvSpPr>
            <a:spLocks noGrp="1"/>
          </p:cNvSpPr>
          <p:nvPr>
            <p:ph type="title"/>
          </p:nvPr>
        </p:nvSpPr>
        <p:spPr/>
        <p:txBody>
          <a:bodyPr/>
          <a:lstStyle/>
          <a:p>
            <a:r>
              <a:rPr lang="en-IN" dirty="0" err="1"/>
              <a:t>Kube</a:t>
            </a:r>
            <a:r>
              <a:rPr lang="en-IN" dirty="0"/>
              <a:t> vs </a:t>
            </a:r>
            <a:r>
              <a:rPr lang="en-IN" dirty="0" err="1"/>
              <a:t>cf</a:t>
            </a:r>
            <a:endParaRPr lang="en-IN" dirty="0"/>
          </a:p>
        </p:txBody>
      </p:sp>
      <p:sp>
        <p:nvSpPr>
          <p:cNvPr id="8" name="Content Placeholder 7">
            <a:extLst>
              <a:ext uri="{FF2B5EF4-FFF2-40B4-BE49-F238E27FC236}">
                <a16:creationId xmlns:a16="http://schemas.microsoft.com/office/drawing/2014/main" id="{2651E76D-6D16-419D-8EE3-E48253AF3F36}"/>
              </a:ext>
            </a:extLst>
          </p:cNvPr>
          <p:cNvSpPr>
            <a:spLocks noGrp="1"/>
          </p:cNvSpPr>
          <p:nvPr>
            <p:ph idx="1"/>
          </p:nvPr>
        </p:nvSpPr>
        <p:spPr>
          <a:xfrm>
            <a:off x="7164198" y="1510018"/>
            <a:ext cx="4189602" cy="4666945"/>
          </a:xfrm>
        </p:spPr>
        <p:txBody>
          <a:bodyPr/>
          <a:lstStyle/>
          <a:p>
            <a:r>
              <a:rPr lang="en-IN" dirty="0"/>
              <a:t>PCF is “Application” PaaS</a:t>
            </a:r>
          </a:p>
          <a:p>
            <a:r>
              <a:rPr lang="en-IN" dirty="0"/>
              <a:t>K8s is “Container” PaaS</a:t>
            </a:r>
          </a:p>
          <a:p>
            <a:endParaRPr lang="en-IN" dirty="0"/>
          </a:p>
        </p:txBody>
      </p:sp>
      <p:pic>
        <p:nvPicPr>
          <p:cNvPr id="9" name="Content Placeholder 3">
            <a:extLst>
              <a:ext uri="{FF2B5EF4-FFF2-40B4-BE49-F238E27FC236}">
                <a16:creationId xmlns:a16="http://schemas.microsoft.com/office/drawing/2014/main" id="{2ADB1FB8-673F-40B8-ADDB-2EEE3DBE829D}"/>
              </a:ext>
            </a:extLst>
          </p:cNvPr>
          <p:cNvPicPr>
            <a:picLocks noChangeAspect="1"/>
          </p:cNvPicPr>
          <p:nvPr/>
        </p:nvPicPr>
        <p:blipFill>
          <a:blip r:embed="rId2"/>
          <a:stretch>
            <a:fillRect/>
          </a:stretch>
        </p:blipFill>
        <p:spPr>
          <a:xfrm>
            <a:off x="733766" y="1510018"/>
            <a:ext cx="6430432" cy="4734057"/>
          </a:xfrm>
          <a:prstGeom prst="rect">
            <a:avLst/>
          </a:prstGeom>
        </p:spPr>
      </p:pic>
    </p:spTree>
    <p:extLst>
      <p:ext uri="{BB962C8B-B14F-4D97-AF65-F5344CB8AC3E}">
        <p14:creationId xmlns:p14="http://schemas.microsoft.com/office/powerpoint/2010/main" val="298060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7F76-EE9C-449A-8FB9-57AE95FB2843}"/>
              </a:ext>
            </a:extLst>
          </p:cNvPr>
          <p:cNvSpPr>
            <a:spLocks noGrp="1"/>
          </p:cNvSpPr>
          <p:nvPr>
            <p:ph type="title"/>
          </p:nvPr>
        </p:nvSpPr>
        <p:spPr/>
        <p:txBody>
          <a:bodyPr/>
          <a:lstStyle/>
          <a:p>
            <a:r>
              <a:rPr lang="en-IN" dirty="0" err="1"/>
              <a:t>contd</a:t>
            </a:r>
            <a:endParaRPr lang="en-IN" dirty="0"/>
          </a:p>
        </p:txBody>
      </p:sp>
      <p:sp>
        <p:nvSpPr>
          <p:cNvPr id="3" name="Content Placeholder 2">
            <a:extLst>
              <a:ext uri="{FF2B5EF4-FFF2-40B4-BE49-F238E27FC236}">
                <a16:creationId xmlns:a16="http://schemas.microsoft.com/office/drawing/2014/main" id="{E971C8CF-BCAC-48DA-917D-D60402C5A61A}"/>
              </a:ext>
            </a:extLst>
          </p:cNvPr>
          <p:cNvSpPr>
            <a:spLocks noGrp="1"/>
          </p:cNvSpPr>
          <p:nvPr>
            <p:ph idx="1"/>
          </p:nvPr>
        </p:nvSpPr>
        <p:spPr/>
        <p:txBody>
          <a:bodyPr/>
          <a:lstStyle/>
          <a:p>
            <a:r>
              <a:rPr lang="en-US" dirty="0"/>
              <a:t>PCF is ideal for </a:t>
            </a:r>
          </a:p>
          <a:p>
            <a:pPr lvl="1"/>
            <a:r>
              <a:rPr lang="en-US" dirty="0"/>
              <a:t>new applications, </a:t>
            </a:r>
          </a:p>
          <a:p>
            <a:pPr lvl="1"/>
            <a:r>
              <a:rPr lang="en-US" dirty="0"/>
              <a:t>cloud-native apps and apps that run fine out of a </a:t>
            </a:r>
            <a:r>
              <a:rPr lang="en-US" dirty="0" err="1"/>
              <a:t>buildpack</a:t>
            </a:r>
            <a:r>
              <a:rPr lang="en-US" dirty="0"/>
              <a:t>. </a:t>
            </a:r>
          </a:p>
          <a:p>
            <a:pPr lvl="1"/>
            <a:r>
              <a:rPr lang="en-US" dirty="0"/>
              <a:t>For teams working with short lifecycles and frequent releases, PCF offers an excellent product.</a:t>
            </a:r>
          </a:p>
          <a:p>
            <a:r>
              <a:rPr lang="en-US" dirty="0"/>
              <a:t>K8s</a:t>
            </a:r>
          </a:p>
          <a:p>
            <a:pPr lvl="1"/>
            <a:r>
              <a:rPr lang="en-US" dirty="0"/>
              <a:t>a lower-level abstraction in the PaaS world meaning greater flexibility to implement customizations and build your containers to run how you want them to run. Unfortunately, this also means more work for your engineering teams and decreased productivity.</a:t>
            </a:r>
            <a:endParaRPr lang="en-IN" dirty="0"/>
          </a:p>
        </p:txBody>
      </p:sp>
    </p:spTree>
    <p:extLst>
      <p:ext uri="{BB962C8B-B14F-4D97-AF65-F5344CB8AC3E}">
        <p14:creationId xmlns:p14="http://schemas.microsoft.com/office/powerpoint/2010/main" val="346686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F469-CA67-4268-A91D-3FDA753FD489}"/>
              </a:ext>
            </a:extLst>
          </p:cNvPr>
          <p:cNvSpPr>
            <a:spLocks noGrp="1"/>
          </p:cNvSpPr>
          <p:nvPr>
            <p:ph type="title"/>
          </p:nvPr>
        </p:nvSpPr>
        <p:spPr/>
        <p:txBody>
          <a:bodyPr/>
          <a:lstStyle/>
          <a:p>
            <a:r>
              <a:rPr lang="en-IN" dirty="0"/>
              <a:t>Kubernetes cluster</a:t>
            </a:r>
          </a:p>
        </p:txBody>
      </p:sp>
      <p:sp>
        <p:nvSpPr>
          <p:cNvPr id="3" name="Content Placeholder 2">
            <a:extLst>
              <a:ext uri="{FF2B5EF4-FFF2-40B4-BE49-F238E27FC236}">
                <a16:creationId xmlns:a16="http://schemas.microsoft.com/office/drawing/2014/main" id="{3DA77F31-304C-4A3A-9ECB-321BFE7A50F5}"/>
              </a:ext>
            </a:extLst>
          </p:cNvPr>
          <p:cNvSpPr>
            <a:spLocks noGrp="1"/>
          </p:cNvSpPr>
          <p:nvPr>
            <p:ph idx="1"/>
          </p:nvPr>
        </p:nvSpPr>
        <p:spPr/>
        <p:txBody>
          <a:bodyPr>
            <a:normAutofit/>
          </a:bodyPr>
          <a:lstStyle/>
          <a:p>
            <a:r>
              <a:rPr lang="en-US" dirty="0"/>
              <a:t>The </a:t>
            </a:r>
            <a:r>
              <a:rPr lang="en-US" b="1" dirty="0"/>
              <a:t>Master</a:t>
            </a:r>
            <a:r>
              <a:rPr lang="en-US" dirty="0"/>
              <a:t> coordinates the cluster</a:t>
            </a:r>
          </a:p>
          <a:p>
            <a:r>
              <a:rPr lang="en-US" b="1" dirty="0"/>
              <a:t>Nodes</a:t>
            </a:r>
            <a:r>
              <a:rPr lang="en-US" dirty="0"/>
              <a:t> are the workers that run </a:t>
            </a:r>
          </a:p>
          <a:p>
            <a:pPr marL="0" indent="0">
              <a:buNone/>
            </a:pPr>
            <a:r>
              <a:rPr lang="en-US" dirty="0"/>
              <a:t>applications</a:t>
            </a:r>
          </a:p>
        </p:txBody>
      </p:sp>
      <p:pic>
        <p:nvPicPr>
          <p:cNvPr id="4" name="Picture 3">
            <a:extLst>
              <a:ext uri="{FF2B5EF4-FFF2-40B4-BE49-F238E27FC236}">
                <a16:creationId xmlns:a16="http://schemas.microsoft.com/office/drawing/2014/main" id="{97C70219-6D50-4B0E-A441-546FAEE24AEC}"/>
              </a:ext>
            </a:extLst>
          </p:cNvPr>
          <p:cNvPicPr>
            <a:picLocks noChangeAspect="1"/>
          </p:cNvPicPr>
          <p:nvPr/>
        </p:nvPicPr>
        <p:blipFill>
          <a:blip r:embed="rId2"/>
          <a:stretch>
            <a:fillRect/>
          </a:stretch>
        </p:blipFill>
        <p:spPr>
          <a:xfrm>
            <a:off x="6920916" y="1825625"/>
            <a:ext cx="4432883" cy="3505200"/>
          </a:xfrm>
          <a:prstGeom prst="rect">
            <a:avLst/>
          </a:prstGeom>
        </p:spPr>
      </p:pic>
    </p:spTree>
    <p:extLst>
      <p:ext uri="{BB962C8B-B14F-4D97-AF65-F5344CB8AC3E}">
        <p14:creationId xmlns:p14="http://schemas.microsoft.com/office/powerpoint/2010/main" val="44307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69A5-2D34-489C-92B8-C6BF22B61D3E}"/>
              </a:ext>
            </a:extLst>
          </p:cNvPr>
          <p:cNvSpPr>
            <a:spLocks noGrp="1"/>
          </p:cNvSpPr>
          <p:nvPr>
            <p:ph type="title"/>
          </p:nvPr>
        </p:nvSpPr>
        <p:spPr/>
        <p:txBody>
          <a:bodyPr/>
          <a:lstStyle/>
          <a:p>
            <a:r>
              <a:rPr lang="en-IN" dirty="0"/>
              <a:t>Tools to setup k8 cluster</a:t>
            </a:r>
          </a:p>
        </p:txBody>
      </p:sp>
      <p:pic>
        <p:nvPicPr>
          <p:cNvPr id="4" name="Content Placeholder 3">
            <a:extLst>
              <a:ext uri="{FF2B5EF4-FFF2-40B4-BE49-F238E27FC236}">
                <a16:creationId xmlns:a16="http://schemas.microsoft.com/office/drawing/2014/main" id="{9BC40CA0-6D60-43D3-9D67-29EDC32EDF76}"/>
              </a:ext>
            </a:extLst>
          </p:cNvPr>
          <p:cNvPicPr>
            <a:picLocks noGrp="1" noChangeAspect="1"/>
          </p:cNvPicPr>
          <p:nvPr>
            <p:ph idx="1"/>
          </p:nvPr>
        </p:nvPicPr>
        <p:blipFill>
          <a:blip r:embed="rId2"/>
          <a:stretch>
            <a:fillRect/>
          </a:stretch>
        </p:blipFill>
        <p:spPr>
          <a:xfrm>
            <a:off x="990755" y="1817236"/>
            <a:ext cx="9589706" cy="4351338"/>
          </a:xfrm>
          <a:prstGeom prst="rect">
            <a:avLst/>
          </a:prstGeom>
        </p:spPr>
      </p:pic>
    </p:spTree>
    <p:extLst>
      <p:ext uri="{BB962C8B-B14F-4D97-AF65-F5344CB8AC3E}">
        <p14:creationId xmlns:p14="http://schemas.microsoft.com/office/powerpoint/2010/main" val="69551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8844-ECD7-48B4-904B-440A0E1D2E3A}"/>
              </a:ext>
            </a:extLst>
          </p:cNvPr>
          <p:cNvSpPr>
            <a:spLocks noGrp="1"/>
          </p:cNvSpPr>
          <p:nvPr>
            <p:ph type="title"/>
          </p:nvPr>
        </p:nvSpPr>
        <p:spPr/>
        <p:txBody>
          <a:bodyPr/>
          <a:lstStyle/>
          <a:p>
            <a:r>
              <a:rPr lang="en-IN" dirty="0"/>
              <a:t>Hands on : Installation</a:t>
            </a:r>
          </a:p>
        </p:txBody>
      </p:sp>
      <p:sp>
        <p:nvSpPr>
          <p:cNvPr id="3" name="Content Placeholder 2">
            <a:extLst>
              <a:ext uri="{FF2B5EF4-FFF2-40B4-BE49-F238E27FC236}">
                <a16:creationId xmlns:a16="http://schemas.microsoft.com/office/drawing/2014/main" id="{5594EAF7-C5B2-4F1A-B83F-D4B4EB4DE5DD}"/>
              </a:ext>
            </a:extLst>
          </p:cNvPr>
          <p:cNvSpPr>
            <a:spLocks noGrp="1"/>
          </p:cNvSpPr>
          <p:nvPr>
            <p:ph idx="1"/>
          </p:nvPr>
        </p:nvSpPr>
        <p:spPr/>
        <p:txBody>
          <a:bodyPr/>
          <a:lstStyle/>
          <a:p>
            <a:r>
              <a:rPr lang="en-IN" sz="1800" dirty="0"/>
              <a:t>Set up </a:t>
            </a:r>
            <a:r>
              <a:rPr lang="en-IN" sz="1800" dirty="0" err="1"/>
              <a:t>kubernetes</a:t>
            </a:r>
            <a:endParaRPr lang="en-IN" sz="1800" dirty="0"/>
          </a:p>
          <a:p>
            <a:pPr lvl="1"/>
            <a:r>
              <a:rPr lang="en-IN" sz="1200" dirty="0"/>
              <a:t>Install </a:t>
            </a:r>
            <a:r>
              <a:rPr lang="en-IN" sz="1200" dirty="0" err="1"/>
              <a:t>kubectl</a:t>
            </a:r>
            <a:endParaRPr lang="en-IN" sz="1200" dirty="0"/>
          </a:p>
          <a:p>
            <a:pPr lvl="2"/>
            <a:r>
              <a:rPr lang="en-IN" sz="1200" dirty="0"/>
              <a:t>Validate : </a:t>
            </a:r>
            <a:r>
              <a:rPr lang="en-IN" sz="1200" dirty="0" err="1"/>
              <a:t>kubectl</a:t>
            </a:r>
            <a:r>
              <a:rPr lang="en-IN" sz="1200" dirty="0"/>
              <a:t> version : server info will not be provided </a:t>
            </a:r>
          </a:p>
          <a:p>
            <a:pPr lvl="1"/>
            <a:r>
              <a:rPr lang="en-IN" sz="1200" dirty="0"/>
              <a:t>Install </a:t>
            </a:r>
            <a:r>
              <a:rPr lang="en-IN" sz="1200" dirty="0" err="1"/>
              <a:t>minikube</a:t>
            </a:r>
            <a:endParaRPr lang="en-IN" sz="1200" dirty="0"/>
          </a:p>
          <a:p>
            <a:r>
              <a:rPr lang="en-IN" sz="1800" dirty="0"/>
              <a:t>Setup Kubernetes cluster </a:t>
            </a:r>
          </a:p>
          <a:p>
            <a:pPr lvl="1"/>
            <a:r>
              <a:rPr lang="en-IN" sz="1200" dirty="0"/>
              <a:t> </a:t>
            </a:r>
            <a:r>
              <a:rPr lang="en-IN" sz="1200" dirty="0" err="1"/>
              <a:t>minikube</a:t>
            </a:r>
            <a:r>
              <a:rPr lang="en-IN" sz="1200" dirty="0"/>
              <a:t> start : downloads and sets up cluster(single node). This also creates a </a:t>
            </a:r>
            <a:r>
              <a:rPr lang="en-IN" sz="1200" dirty="0" err="1"/>
              <a:t>virtualbox</a:t>
            </a:r>
            <a:r>
              <a:rPr lang="en-IN" sz="1200" dirty="0"/>
              <a:t> named </a:t>
            </a:r>
            <a:r>
              <a:rPr lang="en-IN" sz="1200" dirty="0" err="1"/>
              <a:t>minikube</a:t>
            </a:r>
            <a:endParaRPr lang="en-IN" sz="1200" dirty="0"/>
          </a:p>
          <a:p>
            <a:r>
              <a:rPr lang="en-IN" sz="1800" dirty="0"/>
              <a:t>Setup k8 dashboard</a:t>
            </a:r>
          </a:p>
          <a:p>
            <a:pPr lvl="1"/>
            <a:r>
              <a:rPr lang="en-US" sz="1200" dirty="0" err="1"/>
              <a:t>minikube</a:t>
            </a:r>
            <a:r>
              <a:rPr lang="en-US" sz="1200" dirty="0"/>
              <a:t> dashboard</a:t>
            </a:r>
          </a:p>
          <a:p>
            <a:pPr lvl="1"/>
            <a:r>
              <a:rPr lang="en-US" sz="1200" dirty="0" err="1"/>
              <a:t>minikube</a:t>
            </a:r>
            <a:r>
              <a:rPr lang="en-US" sz="1200" dirty="0"/>
              <a:t> </a:t>
            </a:r>
            <a:r>
              <a:rPr lang="en-US" sz="1200" dirty="0" err="1"/>
              <a:t>ip</a:t>
            </a:r>
            <a:r>
              <a:rPr lang="en-US" sz="1200" dirty="0"/>
              <a:t> : to get </a:t>
            </a:r>
            <a:r>
              <a:rPr lang="en-US" sz="1200" dirty="0" err="1"/>
              <a:t>ip</a:t>
            </a:r>
            <a:r>
              <a:rPr lang="en-US" sz="1200" dirty="0"/>
              <a:t> of the node</a:t>
            </a:r>
            <a:endParaRPr lang="en-IN" sz="1200" dirty="0"/>
          </a:p>
          <a:p>
            <a:r>
              <a:rPr lang="en-IN" sz="1800" dirty="0"/>
              <a:t>Validate and get info</a:t>
            </a:r>
          </a:p>
          <a:p>
            <a:pPr lvl="1"/>
            <a:r>
              <a:rPr lang="en-IN" sz="1200" dirty="0" err="1"/>
              <a:t>Kubectl</a:t>
            </a:r>
            <a:r>
              <a:rPr lang="en-IN" sz="1200" dirty="0"/>
              <a:t> version : server info also provided</a:t>
            </a:r>
          </a:p>
          <a:p>
            <a:pPr lvl="1"/>
            <a:r>
              <a:rPr lang="en-US" sz="1200" dirty="0" err="1"/>
              <a:t>kubectl</a:t>
            </a:r>
            <a:r>
              <a:rPr lang="en-US" sz="1200" dirty="0"/>
              <a:t> get nodes : To view the nodes in the cluster</a:t>
            </a:r>
          </a:p>
          <a:p>
            <a:pPr lvl="1"/>
            <a:endParaRPr lang="en-IN" sz="1200" dirty="0"/>
          </a:p>
          <a:p>
            <a:pPr lvl="1"/>
            <a:endParaRPr lang="en-IN" dirty="0"/>
          </a:p>
        </p:txBody>
      </p:sp>
    </p:spTree>
    <p:extLst>
      <p:ext uri="{BB962C8B-B14F-4D97-AF65-F5344CB8AC3E}">
        <p14:creationId xmlns:p14="http://schemas.microsoft.com/office/powerpoint/2010/main" val="160627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1892</TotalTime>
  <Words>981</Words>
  <Application>Microsoft Office PowerPoint</Application>
  <PresentationFormat>Widescreen</PresentationFormat>
  <Paragraphs>181</Paragraphs>
  <Slides>36</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KUBERNETES (K8s)</vt:lpstr>
      <vt:lpstr>Problems with containers</vt:lpstr>
      <vt:lpstr>What is Kubernetes</vt:lpstr>
      <vt:lpstr>Features</vt:lpstr>
      <vt:lpstr>Kube vs cf</vt:lpstr>
      <vt:lpstr>contd</vt:lpstr>
      <vt:lpstr>Kubernetes cluster</vt:lpstr>
      <vt:lpstr>Tools to setup k8 cluster</vt:lpstr>
      <vt:lpstr>Hands on : Installation</vt:lpstr>
      <vt:lpstr>Dashboard</vt:lpstr>
      <vt:lpstr>Pods</vt:lpstr>
      <vt:lpstr>Hands on</vt:lpstr>
      <vt:lpstr>Deploy pod using manifest file</vt:lpstr>
      <vt:lpstr>Node</vt:lpstr>
      <vt:lpstr>Node</vt:lpstr>
      <vt:lpstr>Hands on</vt:lpstr>
      <vt:lpstr>Pods limitation</vt:lpstr>
      <vt:lpstr>Replication controller</vt:lpstr>
      <vt:lpstr>Hands On</vt:lpstr>
      <vt:lpstr>Service</vt:lpstr>
      <vt:lpstr>Service</vt:lpstr>
      <vt:lpstr>Hands on : Service</vt:lpstr>
      <vt:lpstr>Yaml file : set up a service</vt:lpstr>
      <vt:lpstr>Service types</vt:lpstr>
      <vt:lpstr>Label</vt:lpstr>
      <vt:lpstr>Label </vt:lpstr>
      <vt:lpstr>Release update</vt:lpstr>
      <vt:lpstr>Deployment</vt:lpstr>
      <vt:lpstr>Hands on</vt:lpstr>
      <vt:lpstr>How to release update </vt:lpstr>
      <vt:lpstr>How to rollback </vt:lpstr>
      <vt:lpstr>Autoscaling</vt:lpstr>
      <vt:lpstr>Config Management </vt:lpstr>
      <vt:lpstr>Usage PokemonGo</vt:lpstr>
      <vt:lpstr>Setup dashboard using kubectl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hmnshkakar300@gmail.com</dc:creator>
  <cp:lastModifiedBy>hmnshkakar300@gmail.com</cp:lastModifiedBy>
  <cp:revision>94</cp:revision>
  <dcterms:created xsi:type="dcterms:W3CDTF">2019-08-02T16:01:58Z</dcterms:created>
  <dcterms:modified xsi:type="dcterms:W3CDTF">2019-08-04T12:35:55Z</dcterms:modified>
</cp:coreProperties>
</file>