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7" roundtripDataSignature="AMtx7mg88TAzp5Wk3rBY1K5pM3CrZ3Vc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ter template">
  <p:cSld name="Poster template">
    <p:spTree>
      <p:nvGrpSpPr>
        <p:cNvPr id="7" name="Shape 7"/>
        <p:cNvGrpSpPr/>
        <p:nvPr/>
      </p:nvGrpSpPr>
      <p:grpSpPr>
        <a:xfrm>
          <a:off x="0" y="0"/>
          <a:ext cx="0" cy="0"/>
          <a:chOff x="0" y="0"/>
          <a:chExt cx="0" cy="0"/>
        </a:xfrm>
      </p:grpSpPr>
      <p:sp>
        <p:nvSpPr>
          <p:cNvPr id="8" name="Google Shape;8;p3"/>
          <p:cNvSpPr txBox="1"/>
          <p:nvPr>
            <p:ph type="ctrTitle"/>
          </p:nvPr>
        </p:nvSpPr>
        <p:spPr>
          <a:xfrm>
            <a:off x="0" y="685800"/>
            <a:ext cx="43891200" cy="48006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211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 name="Google Shape;9;p3"/>
          <p:cNvSpPr txBox="1"/>
          <p:nvPr>
            <p:ph idx="1" type="body"/>
          </p:nvPr>
        </p:nvSpPr>
        <p:spPr>
          <a:xfrm>
            <a:off x="29413200" y="30861000"/>
            <a:ext cx="13844016" cy="1219200"/>
          </a:xfrm>
          <a:prstGeom prst="rect">
            <a:avLst/>
          </a:prstGeom>
          <a:noFill/>
          <a:ln>
            <a:noFill/>
          </a:ln>
        </p:spPr>
        <p:txBody>
          <a:bodyPr anchorCtr="0" anchor="ctr" bIns="45700" lIns="91425" spcFirstLastPara="1" rIns="91425" wrap="square" tIns="45700">
            <a:noAutofit/>
          </a:bodyPr>
          <a:lstStyle>
            <a:lvl1pPr indent="-838200" lvl="0" marL="457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228600" lvl="1" marL="914400" marR="0" rtl="0" algn="l">
              <a:spcBef>
                <a:spcPts val="2680"/>
              </a:spcBef>
              <a:spcAft>
                <a:spcPts val="0"/>
              </a:spcAft>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300"/>
              </a:spcBef>
              <a:spcAft>
                <a:spcPts val="0"/>
              </a:spcAft>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92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92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0" name="Google Shape;10;p3"/>
          <p:cNvSpPr txBox="1"/>
          <p:nvPr>
            <p:ph idx="2" type="body"/>
          </p:nvPr>
        </p:nvSpPr>
        <p:spPr>
          <a:xfrm>
            <a:off x="29413200" y="5471160"/>
            <a:ext cx="13844016" cy="1655064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20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1" name="Google Shape;11;p3"/>
          <p:cNvSpPr txBox="1"/>
          <p:nvPr>
            <p:ph idx="3" type="body"/>
          </p:nvPr>
        </p:nvSpPr>
        <p:spPr>
          <a:xfrm>
            <a:off x="29413200" y="27432000"/>
            <a:ext cx="13844016" cy="3200400"/>
          </a:xfrm>
          <a:prstGeom prst="rect">
            <a:avLst/>
          </a:prstGeom>
          <a:noFill/>
          <a:ln>
            <a:noFill/>
          </a:ln>
        </p:spPr>
        <p:txBody>
          <a:bodyPr anchorCtr="0" anchor="ctr" bIns="45700" lIns="91425" spcFirstLastPara="1" rIns="91425" wrap="square" tIns="45700">
            <a:noAutofit/>
          </a:bodyPr>
          <a:lstStyle>
            <a:lvl1pPr indent="-838200" lvl="0" marL="457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228600" lvl="1" marL="914400" marR="0" rtl="0" algn="l">
              <a:spcBef>
                <a:spcPts val="2680"/>
              </a:spcBef>
              <a:spcAft>
                <a:spcPts val="0"/>
              </a:spcAft>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300"/>
              </a:spcBef>
              <a:spcAft>
                <a:spcPts val="0"/>
              </a:spcAft>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92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92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2" name="Google Shape;12;p3"/>
          <p:cNvSpPr txBox="1"/>
          <p:nvPr>
            <p:ph idx="4" type="body"/>
          </p:nvPr>
        </p:nvSpPr>
        <p:spPr>
          <a:xfrm>
            <a:off x="29413200" y="22326600"/>
            <a:ext cx="13844016" cy="4873752"/>
          </a:xfrm>
          <a:prstGeom prst="rect">
            <a:avLst/>
          </a:prstGeom>
          <a:noFill/>
          <a:ln>
            <a:noFill/>
          </a:ln>
        </p:spPr>
        <p:txBody>
          <a:bodyPr anchorCtr="0" anchor="ctr" bIns="45700" lIns="91425" spcFirstLastPara="1" rIns="91425" wrap="square" tIns="45700">
            <a:noAutofit/>
          </a:bodyPr>
          <a:lstStyle>
            <a:lvl1pPr indent="-838200" lvl="0" marL="457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228600" lvl="1" marL="914400" marR="0" rtl="0" algn="l">
              <a:spcBef>
                <a:spcPts val="2680"/>
              </a:spcBef>
              <a:spcAft>
                <a:spcPts val="0"/>
              </a:spcAft>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300"/>
              </a:spcBef>
              <a:spcAft>
                <a:spcPts val="0"/>
              </a:spcAft>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92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92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3" name="Google Shape;13;p3"/>
          <p:cNvSpPr txBox="1"/>
          <p:nvPr>
            <p:ph idx="5" type="body"/>
          </p:nvPr>
        </p:nvSpPr>
        <p:spPr>
          <a:xfrm>
            <a:off x="15049500" y="5486400"/>
            <a:ext cx="13844016" cy="26773632"/>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20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4" name="Google Shape;14;p3"/>
          <p:cNvSpPr txBox="1"/>
          <p:nvPr>
            <p:ph idx="6" type="body"/>
          </p:nvPr>
        </p:nvSpPr>
        <p:spPr>
          <a:xfrm>
            <a:off x="685800" y="5486400"/>
            <a:ext cx="13844016" cy="26773632"/>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20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295400" y="12115800"/>
            <a:ext cx="40614600" cy="10210800"/>
          </a:xfrm>
          <a:prstGeom prst="rect">
            <a:avLst/>
          </a:prstGeom>
          <a:noFill/>
          <a:ln>
            <a:noFill/>
          </a:ln>
        </p:spPr>
        <p:txBody>
          <a:bodyPr anchorCtr="0" anchor="ctr" bIns="219450" lIns="438900" spcFirstLastPara="1" rIns="438900" wrap="square" tIns="219450">
            <a:normAutofit/>
          </a:bodyPr>
          <a:lstStyle>
            <a:lvl1pPr lvl="0" marR="0" rtl="0" algn="ctr">
              <a:spcBef>
                <a:spcPts val="0"/>
              </a:spcBef>
              <a:spcAft>
                <a:spcPts val="0"/>
              </a:spcAft>
              <a:buClr>
                <a:schemeClr val="dk1"/>
              </a:buClr>
              <a:buSzPts val="21100"/>
              <a:buFont typeface="Arial"/>
              <a:buNone/>
              <a:defRPr b="0" i="0" sz="211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sp>
        <p:nvSpPr>
          <p:cNvPr id="19" name="Google Shape;19;p1"/>
          <p:cNvSpPr txBox="1"/>
          <p:nvPr>
            <p:ph type="ctrTitle"/>
          </p:nvPr>
        </p:nvSpPr>
        <p:spPr>
          <a:xfrm>
            <a:off x="0" y="685800"/>
            <a:ext cx="43891200" cy="4800600"/>
          </a:xfrm>
          <a:prstGeom prst="rect">
            <a:avLst/>
          </a:prstGeom>
          <a:noFill/>
          <a:ln>
            <a:noFill/>
          </a:ln>
        </p:spPr>
        <p:txBody>
          <a:bodyPr anchorCtr="0" anchor="ctr" bIns="219450" lIns="438900" spcFirstLastPara="1" rIns="438900" wrap="square" tIns="219450">
            <a:normAutofit/>
          </a:bodyPr>
          <a:lstStyle/>
          <a:p>
            <a:pPr indent="0" lvl="0" marL="0" rtl="0" algn="ctr">
              <a:spcBef>
                <a:spcPts val="0"/>
              </a:spcBef>
              <a:spcAft>
                <a:spcPts val="0"/>
              </a:spcAft>
              <a:buClr>
                <a:schemeClr val="dk1"/>
              </a:buClr>
              <a:buSzPts val="9600"/>
              <a:buFont typeface="Arial"/>
              <a:buNone/>
            </a:pPr>
            <a:r>
              <a:rPr b="1" lang="en-US" sz="9600"/>
              <a:t>AR/VR Blackjack Assistant Game</a:t>
            </a:r>
            <a:br>
              <a:rPr lang="en-US" sz="9600"/>
            </a:br>
            <a:r>
              <a:rPr lang="en-US" sz="5500"/>
              <a:t>Sponsor: Bill </a:t>
            </a:r>
            <a:r>
              <a:rPr lang="en-US" sz="5500"/>
              <a:t>Michael</a:t>
            </a:r>
            <a:br>
              <a:rPr lang="en-US" sz="5500"/>
            </a:br>
            <a:r>
              <a:rPr lang="en-US" sz="5500"/>
              <a:t>Advisor(s): Dr. Dana Wortman</a:t>
            </a:r>
            <a:br>
              <a:rPr lang="en-US" sz="5500"/>
            </a:br>
            <a:r>
              <a:rPr lang="en-US" sz="5500"/>
              <a:t>Jack Brock, </a:t>
            </a:r>
            <a:r>
              <a:rPr lang="en-US" sz="5500"/>
              <a:t>Amber Dolezal, Austin Hobbs, Amyleila Mejia, Stefano Signorelli</a:t>
            </a:r>
            <a:endParaRPr/>
          </a:p>
        </p:txBody>
      </p:sp>
      <p:sp>
        <p:nvSpPr>
          <p:cNvPr id="20" name="Google Shape;20;p1"/>
          <p:cNvSpPr txBox="1"/>
          <p:nvPr/>
        </p:nvSpPr>
        <p:spPr>
          <a:xfrm>
            <a:off x="-624450" y="6892850"/>
            <a:ext cx="43891200" cy="4800600"/>
          </a:xfrm>
          <a:prstGeom prst="rect">
            <a:avLst/>
          </a:prstGeom>
          <a:noFill/>
          <a:ln>
            <a:noFill/>
          </a:ln>
        </p:spPr>
        <p:txBody>
          <a:bodyPr anchorCtr="0" anchor="ctr" bIns="219450" lIns="438900" spcFirstLastPara="1" rIns="438900" wrap="square" tIns="219450">
            <a:normAutofit/>
          </a:bodyPr>
          <a:lstStyle/>
          <a:p>
            <a:pPr indent="0" lvl="0" marL="0" marR="0" rtl="0" algn="l">
              <a:lnSpc>
                <a:spcPct val="100000"/>
              </a:lnSpc>
              <a:spcBef>
                <a:spcPts val="0"/>
              </a:spcBef>
              <a:spcAft>
                <a:spcPts val="0"/>
              </a:spcAft>
              <a:buClr>
                <a:schemeClr val="dk1"/>
              </a:buClr>
              <a:buSzPts val="21100"/>
              <a:buFont typeface="Times New Roman"/>
              <a:buNone/>
            </a:pPr>
            <a:r>
              <a:t/>
            </a:r>
            <a:endParaRPr b="0" i="0" sz="21100" u="none" cap="none" strike="noStrike">
              <a:solidFill>
                <a:schemeClr val="dk1"/>
              </a:solidFill>
              <a:latin typeface="Arial"/>
              <a:ea typeface="Arial"/>
              <a:cs typeface="Arial"/>
              <a:sym typeface="Arial"/>
            </a:endParaRPr>
          </a:p>
        </p:txBody>
      </p:sp>
      <p:sp>
        <p:nvSpPr>
          <p:cNvPr id="21" name="Google Shape;21;p1"/>
          <p:cNvSpPr txBox="1"/>
          <p:nvPr/>
        </p:nvSpPr>
        <p:spPr>
          <a:xfrm>
            <a:off x="36042600" y="1149144"/>
            <a:ext cx="6348616"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8000" u="none" cap="none" strike="noStrike">
                <a:solidFill>
                  <a:schemeClr val="dk1"/>
                </a:solidFill>
                <a:latin typeface="Arial"/>
                <a:ea typeface="Arial"/>
                <a:cs typeface="Arial"/>
                <a:sym typeface="Arial"/>
              </a:rPr>
              <a:t>Company or Team Logo</a:t>
            </a:r>
            <a:endParaRPr b="0" i="0" sz="8000" u="none" cap="none" strike="noStrike">
              <a:solidFill>
                <a:schemeClr val="dk1"/>
              </a:solidFill>
              <a:latin typeface="Arial"/>
              <a:ea typeface="Arial"/>
              <a:cs typeface="Arial"/>
              <a:sym typeface="Arial"/>
            </a:endParaRPr>
          </a:p>
        </p:txBody>
      </p:sp>
      <p:sp>
        <p:nvSpPr>
          <p:cNvPr id="22" name="Google Shape;22;p1"/>
          <p:cNvSpPr txBox="1"/>
          <p:nvPr/>
        </p:nvSpPr>
        <p:spPr>
          <a:xfrm>
            <a:off x="15049500" y="5257800"/>
            <a:ext cx="13844100" cy="26746200"/>
          </a:xfrm>
          <a:prstGeom prst="rect">
            <a:avLst/>
          </a:prstGeom>
          <a:noFill/>
          <a:ln cap="flat" cmpd="sng" w="9525">
            <a:solidFill>
              <a:srgbClr val="BFBFBF"/>
            </a:solidFill>
            <a:prstDash val="dot"/>
            <a:round/>
            <a:headEnd len="sm" w="sm" type="none"/>
            <a:tailEnd len="sm" w="sm" type="none"/>
          </a:ln>
        </p:spPr>
        <p:txBody>
          <a:bodyPr anchorCtr="0" anchor="t" bIns="45700" lIns="91425" spcFirstLastPara="1" rIns="91425" wrap="square" tIns="45700">
            <a:noAutofit/>
          </a:bodyPr>
          <a:lstStyle/>
          <a:p>
            <a:pPr indent="-1645920" lvl="0" marL="1645920" rtl="0" algn="just">
              <a:spcBef>
                <a:spcPts val="1200"/>
              </a:spcBef>
              <a:spcAft>
                <a:spcPts val="0"/>
              </a:spcAft>
              <a:buClr>
                <a:schemeClr val="dk1"/>
              </a:buClr>
              <a:buSzPts val="6000"/>
              <a:buFont typeface="Arial"/>
              <a:buNone/>
            </a:pPr>
            <a:r>
              <a:t/>
            </a:r>
            <a:endParaRPr sz="6000">
              <a:solidFill>
                <a:schemeClr val="dk1"/>
              </a:solidFill>
            </a:endParaRPr>
          </a:p>
          <a:p>
            <a:pPr indent="-1645920" lvl="0" marL="1645920" rtl="0" algn="just">
              <a:spcBef>
                <a:spcPts val="1200"/>
              </a:spcBef>
              <a:spcAft>
                <a:spcPts val="0"/>
              </a:spcAft>
              <a:buClr>
                <a:schemeClr val="dk1"/>
              </a:buClr>
              <a:buSzPts val="6000"/>
              <a:buFont typeface="Arial"/>
              <a:buNone/>
            </a:pPr>
            <a:r>
              <a:t/>
            </a:r>
            <a:endParaRPr sz="6000">
              <a:solidFill>
                <a:schemeClr val="dk1"/>
              </a:solidFill>
            </a:endParaRPr>
          </a:p>
          <a:p>
            <a:pPr indent="-1645920" lvl="0" marL="1645920" rtl="0" algn="just">
              <a:spcBef>
                <a:spcPts val="1200"/>
              </a:spcBef>
              <a:spcAft>
                <a:spcPts val="0"/>
              </a:spcAft>
              <a:buClr>
                <a:schemeClr val="dk1"/>
              </a:buClr>
              <a:buSzPts val="6000"/>
              <a:buFont typeface="Arial"/>
              <a:buNone/>
            </a:pPr>
            <a:r>
              <a:t/>
            </a:r>
            <a:endParaRPr sz="6000">
              <a:solidFill>
                <a:schemeClr val="dk1"/>
              </a:solidFill>
            </a:endParaRPr>
          </a:p>
          <a:p>
            <a:pPr indent="-1645920" lvl="0" marL="1645920" rtl="0" algn="ctr">
              <a:spcBef>
                <a:spcPts val="1200"/>
              </a:spcBef>
              <a:spcAft>
                <a:spcPts val="0"/>
              </a:spcAft>
              <a:buClr>
                <a:schemeClr val="dk1"/>
              </a:buClr>
              <a:buSzPts val="6000"/>
              <a:buFont typeface="Arial"/>
              <a:buNone/>
            </a:pPr>
            <a:r>
              <a:t/>
            </a:r>
            <a:endParaRPr sz="6000">
              <a:solidFill>
                <a:schemeClr val="dk1"/>
              </a:solidFill>
            </a:endParaRPr>
          </a:p>
        </p:txBody>
      </p:sp>
      <p:sp>
        <p:nvSpPr>
          <p:cNvPr id="23" name="Google Shape;23;p1"/>
          <p:cNvSpPr txBox="1"/>
          <p:nvPr/>
        </p:nvSpPr>
        <p:spPr>
          <a:xfrm>
            <a:off x="1687550" y="5819125"/>
            <a:ext cx="13844100" cy="26199000"/>
          </a:xfrm>
          <a:prstGeom prst="rect">
            <a:avLst/>
          </a:prstGeom>
          <a:noFill/>
          <a:ln cap="flat" cmpd="sng" w="9525">
            <a:solidFill>
              <a:srgbClr val="BFBFBF"/>
            </a:solidFill>
            <a:prstDash val="dot"/>
            <a:round/>
            <a:headEnd len="sm" w="sm" type="none"/>
            <a:tailEnd len="sm" w="sm" type="none"/>
          </a:ln>
        </p:spPr>
        <p:txBody>
          <a:bodyPr anchorCtr="0" anchor="t" bIns="45700" lIns="91425" spcFirstLastPara="1" rIns="91425" wrap="square" tIns="45700">
            <a:noAutofit/>
          </a:bodyPr>
          <a:lstStyle/>
          <a:p>
            <a:pPr indent="-1645920" lvl="0" marL="1645920" marR="0" rtl="0" algn="ctr">
              <a:lnSpc>
                <a:spcPct val="100000"/>
              </a:lnSpc>
              <a:spcBef>
                <a:spcPts val="0"/>
              </a:spcBef>
              <a:spcAft>
                <a:spcPts val="0"/>
              </a:spcAft>
              <a:buClr>
                <a:schemeClr val="dk1"/>
              </a:buClr>
              <a:buSzPts val="6000"/>
              <a:buFont typeface="Arial"/>
              <a:buNone/>
            </a:pPr>
            <a:r>
              <a:rPr b="1" lang="en-US" sz="6000">
                <a:solidFill>
                  <a:schemeClr val="dk1"/>
                </a:solidFill>
              </a:rPr>
              <a:t>Background</a:t>
            </a:r>
            <a:endParaRPr b="1" sz="6000">
              <a:solidFill>
                <a:schemeClr val="dk1"/>
              </a:solidFill>
            </a:endParaRPr>
          </a:p>
          <a:p>
            <a:pPr indent="-1645920" lvl="0" marL="1645920" marR="0" rtl="0" algn="l">
              <a:lnSpc>
                <a:spcPct val="100000"/>
              </a:lnSpc>
              <a:spcBef>
                <a:spcPts val="0"/>
              </a:spcBef>
              <a:spcAft>
                <a:spcPts val="0"/>
              </a:spcAft>
              <a:buClr>
                <a:schemeClr val="dk1"/>
              </a:buClr>
              <a:buSzPts val="6000"/>
              <a:buFont typeface="Arial"/>
              <a:buNone/>
            </a:pPr>
            <a:r>
              <a:t/>
            </a:r>
            <a:endParaRPr sz="6000">
              <a:solidFill>
                <a:schemeClr val="dk1"/>
              </a:solidFill>
            </a:endParaRPr>
          </a:p>
          <a:p>
            <a:pPr indent="0" lvl="0" marL="0" marR="0" rtl="0" algn="just">
              <a:lnSpc>
                <a:spcPct val="100000"/>
              </a:lnSpc>
              <a:spcBef>
                <a:spcPts val="1200"/>
              </a:spcBef>
              <a:spcAft>
                <a:spcPts val="0"/>
              </a:spcAft>
              <a:buClr>
                <a:schemeClr val="dk1"/>
              </a:buClr>
              <a:buSzPts val="6000"/>
              <a:buFont typeface="Arial"/>
              <a:buNone/>
            </a:pPr>
            <a:r>
              <a:rPr lang="en-US" sz="6000">
                <a:solidFill>
                  <a:schemeClr val="dk1"/>
                </a:solidFill>
              </a:rPr>
              <a:t>Our task was to implement a program with an AR headset that ran on a separate computer, and streamed processed data back to the headset, as opposed to the entire program running on the headset. The purpose of this is mainly to increase the battery life of the headset, but other auxiliary advantages exist, such as running programs the headset doesn't have the computational power to handle.</a:t>
            </a:r>
            <a:endParaRPr sz="6000">
              <a:solidFill>
                <a:schemeClr val="dk1"/>
              </a:solidFill>
            </a:endParaRPr>
          </a:p>
          <a:p>
            <a:pPr indent="0" lvl="0" marL="0" marR="0" rtl="0" algn="just">
              <a:lnSpc>
                <a:spcPct val="100000"/>
              </a:lnSpc>
              <a:spcBef>
                <a:spcPts val="1200"/>
              </a:spcBef>
              <a:spcAft>
                <a:spcPts val="0"/>
              </a:spcAft>
              <a:buClr>
                <a:schemeClr val="dk1"/>
              </a:buClr>
              <a:buSzPts val="6000"/>
              <a:buFont typeface="Arial"/>
              <a:buNone/>
            </a:pPr>
            <a:r>
              <a:rPr lang="en-US" sz="6000">
                <a:solidFill>
                  <a:schemeClr val="dk1"/>
                </a:solidFill>
              </a:rPr>
              <a:t>Our chosen program is a blackjack helper, which provides the user with game statistics to help a novice+ win at blackjack.</a:t>
            </a:r>
            <a:endParaRPr sz="6000">
              <a:solidFill>
                <a:schemeClr val="dk1"/>
              </a:solidFill>
            </a:endParaRPr>
          </a:p>
          <a:p>
            <a:pPr indent="0" lvl="0" marL="0" marR="0" rtl="0" algn="just">
              <a:lnSpc>
                <a:spcPct val="100000"/>
              </a:lnSpc>
              <a:spcBef>
                <a:spcPts val="1200"/>
              </a:spcBef>
              <a:spcAft>
                <a:spcPts val="0"/>
              </a:spcAft>
              <a:buClr>
                <a:schemeClr val="dk1"/>
              </a:buClr>
              <a:buSzPts val="6000"/>
              <a:buFont typeface="Arial"/>
              <a:buNone/>
            </a:pPr>
            <a:r>
              <a:rPr lang="en-US" sz="6000">
                <a:solidFill>
                  <a:schemeClr val="dk1"/>
                </a:solidFill>
              </a:rPr>
              <a:t>While we have gotten most of our project working, object detection continues to give us difficulties, prohibiting us from providing a full demonstration of our product. Without this final key component, we are unable to fully fulfill the original requirements, and thus cannot meaningfully test for many of them, such as the improved battery life of the device.</a:t>
            </a:r>
            <a:endParaRPr sz="6000">
              <a:solidFill>
                <a:schemeClr val="dk1"/>
              </a:solidFill>
            </a:endParaRPr>
          </a:p>
          <a:p>
            <a:pPr indent="0" lvl="0" marL="0" marR="0" rtl="0" algn="l">
              <a:lnSpc>
                <a:spcPct val="100000"/>
              </a:lnSpc>
              <a:spcBef>
                <a:spcPts val="1200"/>
              </a:spcBef>
              <a:spcAft>
                <a:spcPts val="0"/>
              </a:spcAft>
              <a:buClr>
                <a:schemeClr val="dk1"/>
              </a:buClr>
              <a:buSzPts val="6000"/>
              <a:buFont typeface="Arial"/>
              <a:buNone/>
            </a:pPr>
            <a:r>
              <a:t/>
            </a:r>
            <a:endParaRPr sz="6000">
              <a:solidFill>
                <a:schemeClr val="dk1"/>
              </a:solidFill>
            </a:endParaRPr>
          </a:p>
          <a:p>
            <a:pPr indent="0" lvl="0" marL="0" marR="0" rtl="0" algn="l">
              <a:lnSpc>
                <a:spcPct val="100000"/>
              </a:lnSpc>
              <a:spcBef>
                <a:spcPts val="1200"/>
              </a:spcBef>
              <a:spcAft>
                <a:spcPts val="0"/>
              </a:spcAft>
              <a:buClr>
                <a:schemeClr val="dk1"/>
              </a:buClr>
              <a:buSzPts val="6000"/>
              <a:buFont typeface="Arial"/>
              <a:buNone/>
            </a:pPr>
            <a:r>
              <a:t/>
            </a:r>
            <a:endParaRPr sz="6000">
              <a:solidFill>
                <a:schemeClr val="dk1"/>
              </a:solidFill>
            </a:endParaRPr>
          </a:p>
        </p:txBody>
      </p:sp>
      <p:sp>
        <p:nvSpPr>
          <p:cNvPr id="24" name="Google Shape;24;p1"/>
          <p:cNvSpPr txBox="1"/>
          <p:nvPr>
            <p:ph idx="1" type="body"/>
          </p:nvPr>
        </p:nvSpPr>
        <p:spPr>
          <a:xfrm>
            <a:off x="29422725" y="29969025"/>
            <a:ext cx="13844100" cy="1219200"/>
          </a:xfrm>
          <a:prstGeom prst="rect">
            <a:avLst/>
          </a:prstGeom>
          <a:noFill/>
          <a:ln cap="flat" cmpd="sng" w="9525">
            <a:solidFill>
              <a:srgbClr val="BFBFBF"/>
            </a:solidFill>
            <a:prstDash val="dot"/>
            <a:round/>
            <a:headEnd len="sm" w="sm" type="none"/>
            <a:tailEnd len="sm" w="sm" type="none"/>
          </a:ln>
        </p:spPr>
        <p:txBody>
          <a:bodyPr anchorCtr="0" anchor="ctr" bIns="45700" lIns="91425" spcFirstLastPara="1" rIns="91425" wrap="square" tIns="45700">
            <a:noAutofit/>
          </a:bodyPr>
          <a:lstStyle/>
          <a:p>
            <a:pPr indent="-1645920" lvl="0" marL="1645920" marR="0" rtl="0" algn="ctr">
              <a:spcBef>
                <a:spcPts val="0"/>
              </a:spcBef>
              <a:spcAft>
                <a:spcPts val="0"/>
              </a:spcAft>
              <a:buClr>
                <a:schemeClr val="dk1"/>
              </a:buClr>
              <a:buSzPts val="5200"/>
              <a:buFont typeface="Arial"/>
              <a:buNone/>
            </a:pPr>
            <a:r>
              <a:rPr lang="en-US" sz="5200">
                <a:solidFill>
                  <a:schemeClr val="dk1"/>
                </a:solidFill>
              </a:rPr>
              <a:t>Team Name: ARAnnihilators</a:t>
            </a:r>
            <a:endParaRPr/>
          </a:p>
        </p:txBody>
      </p:sp>
      <p:sp>
        <p:nvSpPr>
          <p:cNvPr id="25" name="Google Shape;25;p1"/>
          <p:cNvSpPr txBox="1"/>
          <p:nvPr>
            <p:ph idx="2" type="body"/>
          </p:nvPr>
        </p:nvSpPr>
        <p:spPr>
          <a:xfrm>
            <a:off x="28420975" y="6160738"/>
            <a:ext cx="12968400" cy="18814200"/>
          </a:xfrm>
          <a:prstGeom prst="rect">
            <a:avLst/>
          </a:prstGeom>
          <a:noFill/>
          <a:ln cap="flat" cmpd="sng" w="9525">
            <a:solidFill>
              <a:srgbClr val="BFBFBF"/>
            </a:solidFill>
            <a:prstDash val="dot"/>
            <a:round/>
            <a:headEnd len="sm" w="sm" type="none"/>
            <a:tailEnd len="sm" w="sm" type="none"/>
          </a:ln>
        </p:spPr>
        <p:txBody>
          <a:bodyPr anchorCtr="0" anchor="t" bIns="45700" lIns="91425" spcFirstLastPara="1" rIns="91425" wrap="square" tIns="45700">
            <a:noAutofit/>
          </a:bodyPr>
          <a:lstStyle/>
          <a:p>
            <a:pPr indent="-1645920" lvl="0" marL="1645920" rtl="0" algn="ctr">
              <a:spcBef>
                <a:spcPts val="1200"/>
              </a:spcBef>
              <a:spcAft>
                <a:spcPts val="0"/>
              </a:spcAft>
              <a:buClr>
                <a:schemeClr val="dk1"/>
              </a:buClr>
              <a:buSzPts val="6000"/>
              <a:buFont typeface="Arial"/>
              <a:buNone/>
            </a:pPr>
            <a:r>
              <a:rPr b="1" lang="en-US" sz="6000">
                <a:solidFill>
                  <a:schemeClr val="dk1"/>
                </a:solidFill>
              </a:rPr>
              <a:t>Results</a:t>
            </a:r>
            <a:endParaRPr b="1" sz="6000">
              <a:solidFill>
                <a:schemeClr val="dk1"/>
              </a:solidFill>
            </a:endParaRPr>
          </a:p>
          <a:p>
            <a:pPr indent="-1645920" lvl="0" marL="1645920" rtl="0" algn="just">
              <a:spcBef>
                <a:spcPts val="1200"/>
              </a:spcBef>
              <a:spcAft>
                <a:spcPts val="0"/>
              </a:spcAft>
              <a:buClr>
                <a:schemeClr val="dk1"/>
              </a:buClr>
              <a:buSzPts val="6000"/>
              <a:buFont typeface="Arial"/>
              <a:buNone/>
            </a:pPr>
            <a:r>
              <a:t/>
            </a:r>
            <a:endParaRPr b="1" sz="6000">
              <a:solidFill>
                <a:schemeClr val="dk1"/>
              </a:solidFill>
            </a:endParaRPr>
          </a:p>
          <a:p>
            <a:pPr indent="0" lvl="0" marL="0" rtl="0" algn="just">
              <a:lnSpc>
                <a:spcPct val="100000"/>
              </a:lnSpc>
              <a:spcBef>
                <a:spcPts val="1200"/>
              </a:spcBef>
              <a:spcAft>
                <a:spcPts val="0"/>
              </a:spcAft>
              <a:buClr>
                <a:schemeClr val="dk1"/>
              </a:buClr>
              <a:buSzPts val="6000"/>
              <a:buFont typeface="Arial"/>
              <a:buNone/>
            </a:pPr>
            <a:r>
              <a:rPr lang="en-US" sz="6000">
                <a:solidFill>
                  <a:schemeClr val="dk1"/>
                </a:solidFill>
              </a:rPr>
              <a:t>We successfully connected the HoloLens to our provided router and successfully setup communication (outside of a game).</a:t>
            </a:r>
            <a:endParaRPr sz="6000">
              <a:solidFill>
                <a:schemeClr val="dk1"/>
              </a:solidFill>
            </a:endParaRPr>
          </a:p>
          <a:p>
            <a:pPr indent="0" lvl="0" marL="0" rtl="0" algn="just">
              <a:lnSpc>
                <a:spcPct val="100000"/>
              </a:lnSpc>
              <a:spcBef>
                <a:spcPts val="1200"/>
              </a:spcBef>
              <a:spcAft>
                <a:spcPts val="0"/>
              </a:spcAft>
              <a:buClr>
                <a:schemeClr val="dk1"/>
              </a:buClr>
              <a:buSzPts val="6000"/>
              <a:buFont typeface="Arial"/>
              <a:buNone/>
            </a:pPr>
            <a:r>
              <a:rPr lang="en-US" sz="6000">
                <a:solidFill>
                  <a:schemeClr val="dk1"/>
                </a:solidFill>
              </a:rPr>
              <a:t>The UI renders correctly, and successfully updates on the screen probabilities with a given set of dealer &amp; player cards.</a:t>
            </a:r>
            <a:endParaRPr sz="6000">
              <a:solidFill>
                <a:schemeClr val="dk1"/>
              </a:solidFill>
            </a:endParaRPr>
          </a:p>
          <a:p>
            <a:pPr indent="0" lvl="0" marL="0" rtl="0" algn="just">
              <a:lnSpc>
                <a:spcPct val="100000"/>
              </a:lnSpc>
              <a:spcBef>
                <a:spcPts val="1200"/>
              </a:spcBef>
              <a:spcAft>
                <a:spcPts val="0"/>
              </a:spcAft>
              <a:buClr>
                <a:schemeClr val="dk1"/>
              </a:buClr>
              <a:buSzPts val="6000"/>
              <a:buFont typeface="Arial"/>
              <a:buNone/>
            </a:pPr>
            <a:r>
              <a:rPr lang="en-US" sz="6000">
                <a:solidFill>
                  <a:schemeClr val="dk1"/>
                </a:solidFill>
              </a:rPr>
              <a:t>YOLO was able to successfully identify playing cards, however was unable to fully integrate to final project.</a:t>
            </a:r>
            <a:endParaRPr sz="6000">
              <a:solidFill>
                <a:schemeClr val="dk1"/>
              </a:solidFill>
            </a:endParaRPr>
          </a:p>
          <a:p>
            <a:pPr indent="0" lvl="0" marL="0" rtl="0" algn="just">
              <a:lnSpc>
                <a:spcPct val="100000"/>
              </a:lnSpc>
              <a:spcBef>
                <a:spcPts val="1200"/>
              </a:spcBef>
              <a:spcAft>
                <a:spcPts val="0"/>
              </a:spcAft>
              <a:buClr>
                <a:schemeClr val="dk1"/>
              </a:buClr>
              <a:buSzPts val="6000"/>
              <a:buFont typeface="Arial"/>
              <a:buNone/>
            </a:pPr>
            <a:r>
              <a:rPr lang="en-US" sz="6000">
                <a:solidFill>
                  <a:schemeClr val="dk1"/>
                </a:solidFill>
              </a:rPr>
              <a:t>An overlay (coins) was made to show when player hits 21 or wins.</a:t>
            </a:r>
            <a:endParaRPr sz="6000">
              <a:solidFill>
                <a:schemeClr val="dk1"/>
              </a:solidFill>
            </a:endParaRPr>
          </a:p>
          <a:p>
            <a:pPr indent="0" lvl="0" marL="0" rtl="0" algn="just">
              <a:lnSpc>
                <a:spcPct val="100000"/>
              </a:lnSpc>
              <a:spcBef>
                <a:spcPts val="1200"/>
              </a:spcBef>
              <a:spcAft>
                <a:spcPts val="0"/>
              </a:spcAft>
              <a:buClr>
                <a:schemeClr val="dk1"/>
              </a:buClr>
              <a:buSzPts val="6000"/>
              <a:buFont typeface="Arial"/>
              <a:buNone/>
            </a:pPr>
            <a:r>
              <a:rPr lang="en-US" sz="6000">
                <a:solidFill>
                  <a:schemeClr val="dk1"/>
                </a:solidFill>
              </a:rPr>
              <a:t>Sound plays when player loses.</a:t>
            </a:r>
            <a:endParaRPr sz="6000">
              <a:solidFill>
                <a:schemeClr val="dk1"/>
              </a:solidFill>
            </a:endParaRPr>
          </a:p>
          <a:p>
            <a:pPr indent="0" lvl="0" marL="0" rtl="0" algn="just">
              <a:lnSpc>
                <a:spcPct val="100000"/>
              </a:lnSpc>
              <a:spcBef>
                <a:spcPts val="1200"/>
              </a:spcBef>
              <a:spcAft>
                <a:spcPts val="0"/>
              </a:spcAft>
              <a:buClr>
                <a:schemeClr val="dk1"/>
              </a:buClr>
              <a:buSzPts val="6000"/>
              <a:buFont typeface="Arial"/>
              <a:buNone/>
            </a:pPr>
            <a:r>
              <a:rPr lang="en-US" sz="6000">
                <a:solidFill>
                  <a:schemeClr val="dk1"/>
                </a:solidFill>
              </a:rPr>
              <a:t>YOLO successfully identifies cards in the webcam scene using darknet.</a:t>
            </a:r>
            <a:endParaRPr b="1" sz="6000">
              <a:solidFill>
                <a:schemeClr val="dk1"/>
              </a:solidFill>
            </a:endParaRPr>
          </a:p>
        </p:txBody>
      </p:sp>
      <p:pic>
        <p:nvPicPr>
          <p:cNvPr descr="Shape&#10;&#10;Description automatically generated with medium confidence" id="26" name="Google Shape;26;p1"/>
          <p:cNvPicPr preferRelativeResize="0"/>
          <p:nvPr/>
        </p:nvPicPr>
        <p:blipFill rotWithShape="1">
          <a:blip r:embed="rId3">
            <a:alphaModFix/>
          </a:blip>
          <a:srcRect b="0" l="0" r="0" t="0"/>
          <a:stretch/>
        </p:blipFill>
        <p:spPr>
          <a:xfrm>
            <a:off x="533400" y="1676400"/>
            <a:ext cx="10929373" cy="1500034"/>
          </a:xfrm>
          <a:prstGeom prst="rect">
            <a:avLst/>
          </a:prstGeom>
          <a:noFill/>
          <a:ln>
            <a:noFill/>
          </a:ln>
        </p:spPr>
      </p:pic>
      <p:pic>
        <p:nvPicPr>
          <p:cNvPr id="27" name="Google Shape;27;p1"/>
          <p:cNvPicPr preferRelativeResize="0"/>
          <p:nvPr/>
        </p:nvPicPr>
        <p:blipFill rotWithShape="1">
          <a:blip r:embed="rId4">
            <a:alphaModFix/>
          </a:blip>
          <a:srcRect b="58844" l="0" r="22612" t="0"/>
          <a:stretch/>
        </p:blipFill>
        <p:spPr>
          <a:xfrm>
            <a:off x="37024575" y="768150"/>
            <a:ext cx="5784400" cy="4343400"/>
          </a:xfrm>
          <a:prstGeom prst="rect">
            <a:avLst/>
          </a:prstGeom>
          <a:noFill/>
          <a:ln>
            <a:noFill/>
          </a:ln>
        </p:spPr>
      </p:pic>
      <p:pic>
        <p:nvPicPr>
          <p:cNvPr id="28" name="Google Shape;28;p1"/>
          <p:cNvPicPr preferRelativeResize="0"/>
          <p:nvPr/>
        </p:nvPicPr>
        <p:blipFill>
          <a:blip r:embed="rId5">
            <a:alphaModFix/>
          </a:blip>
          <a:stretch>
            <a:fillRect/>
          </a:stretch>
        </p:blipFill>
        <p:spPr>
          <a:xfrm>
            <a:off x="34718588" y="768150"/>
            <a:ext cx="5233505" cy="4343400"/>
          </a:xfrm>
          <a:prstGeom prst="rect">
            <a:avLst/>
          </a:prstGeom>
          <a:noFill/>
          <a:ln>
            <a:noFill/>
          </a:ln>
        </p:spPr>
      </p:pic>
      <p:pic>
        <p:nvPicPr>
          <p:cNvPr id="29" name="Google Shape;29;p1"/>
          <p:cNvPicPr preferRelativeResize="0"/>
          <p:nvPr/>
        </p:nvPicPr>
        <p:blipFill rotWithShape="1">
          <a:blip r:embed="rId6">
            <a:alphaModFix/>
          </a:blip>
          <a:srcRect b="4491" l="18747" r="5872" t="53570"/>
          <a:stretch/>
        </p:blipFill>
        <p:spPr>
          <a:xfrm>
            <a:off x="16758700" y="9208900"/>
            <a:ext cx="10435225" cy="11099301"/>
          </a:xfrm>
          <a:prstGeom prst="rect">
            <a:avLst/>
          </a:prstGeom>
          <a:noFill/>
          <a:ln>
            <a:noFill/>
          </a:ln>
        </p:spPr>
      </p:pic>
      <p:pic>
        <p:nvPicPr>
          <p:cNvPr id="30" name="Google Shape;30;p1"/>
          <p:cNvPicPr preferRelativeResize="0"/>
          <p:nvPr/>
        </p:nvPicPr>
        <p:blipFill>
          <a:blip r:embed="rId7">
            <a:alphaModFix/>
          </a:blip>
          <a:stretch>
            <a:fillRect/>
          </a:stretch>
        </p:blipFill>
        <p:spPr>
          <a:xfrm>
            <a:off x="15985888" y="22416589"/>
            <a:ext cx="11980824" cy="67323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rDesPosterTemplat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2021-01-07T19:15:15Z</dcterms:created>
  <dc:creator>William Michael</dc:creator>
</cp:coreProperties>
</file>