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43ac89b0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43ac89b0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43ac89b0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43ac89b0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43ac89b0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43ac89b0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43ac89b0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43ac89b0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43ac89b0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43ac89b0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43ac89b0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43ac89b0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43ac89b0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43ac89b0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43ac89b0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43ac89b0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43ac89b0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43ac89b0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e43ac89b0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e43ac89b0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43ac89b07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43ac89b07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43ac89b07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43ac89b07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000000"/>
                </a:solidFill>
                <a:latin typeface="Cambria"/>
                <a:ea typeface="Cambria"/>
                <a:cs typeface="Cambria"/>
                <a:sym typeface="Cambria"/>
              </a:rPr>
              <a:t>Hypothesis Testing</a:t>
            </a:r>
            <a:endParaRPr b="1">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510325" y="630075"/>
            <a:ext cx="8138100" cy="71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solidFill>
                  <a:srgbClr val="000000"/>
                </a:solidFill>
                <a:latin typeface="Calibri"/>
                <a:ea typeface="Calibri"/>
                <a:cs typeface="Calibri"/>
                <a:sym typeface="Calibri"/>
              </a:rPr>
              <a:t>Give some examples of hypothesis based statements?</a:t>
            </a:r>
            <a:endParaRPr b="1" sz="2700">
              <a:solidFill>
                <a:srgbClr val="000000"/>
              </a:solidFill>
              <a:latin typeface="Calibri"/>
              <a:ea typeface="Calibri"/>
              <a:cs typeface="Calibri"/>
              <a:sym typeface="Calibri"/>
            </a:endParaRPr>
          </a:p>
        </p:txBody>
      </p:sp>
      <p:sp>
        <p:nvSpPr>
          <p:cNvPr id="225" name="Google Shape;225;p34"/>
          <p:cNvSpPr txBox="1"/>
          <p:nvPr>
            <p:ph idx="1" type="body"/>
          </p:nvPr>
        </p:nvSpPr>
        <p:spPr>
          <a:xfrm>
            <a:off x="819150" y="1584675"/>
            <a:ext cx="7505700" cy="2840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500">
                <a:solidFill>
                  <a:srgbClr val="000000"/>
                </a:solidFill>
                <a:latin typeface="Comic Sans MS"/>
                <a:ea typeface="Comic Sans MS"/>
                <a:cs typeface="Comic Sans MS"/>
                <a:sym typeface="Comic Sans MS"/>
              </a:rPr>
              <a:t>If we have dataset of a country where we want to make assumptions on population of country. So, we'll make assumptions on the basis of Null Hypothesis or Alternate Hypothesis.</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1500">
                <a:solidFill>
                  <a:srgbClr val="000000"/>
                </a:solidFill>
                <a:latin typeface="Comic Sans MS"/>
                <a:ea typeface="Comic Sans MS"/>
                <a:cs typeface="Comic Sans MS"/>
                <a:sym typeface="Comic Sans MS"/>
              </a:rPr>
              <a:t>         H0 - India is populated country</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1500">
                <a:solidFill>
                  <a:srgbClr val="000000"/>
                </a:solidFill>
                <a:latin typeface="Comic Sans MS"/>
                <a:ea typeface="Comic Sans MS"/>
                <a:cs typeface="Comic Sans MS"/>
                <a:sym typeface="Comic Sans MS"/>
              </a:rPr>
              <a:t>         H1 - India is not populated country.</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1500">
                <a:solidFill>
                  <a:srgbClr val="000000"/>
                </a:solidFill>
                <a:latin typeface="Comic Sans MS"/>
                <a:ea typeface="Comic Sans MS"/>
                <a:cs typeface="Comic Sans MS"/>
                <a:sym typeface="Comic Sans MS"/>
              </a:rPr>
              <a:t>     So, first we'll run test using test(t test) and suppose if P value is less than 0.05 then we'll reject this Null Hypothesis and select India is populated Country.</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highlight>
                  <a:schemeClr val="dk1"/>
                </a:highlight>
                <a:latin typeface="Calibri"/>
                <a:ea typeface="Calibri"/>
                <a:cs typeface="Calibri"/>
                <a:sym typeface="Calibri"/>
              </a:rPr>
              <a:t>What is P value?</a:t>
            </a:r>
            <a:endParaRPr b="1">
              <a:solidFill>
                <a:srgbClr val="000000"/>
              </a:solidFill>
              <a:highlight>
                <a:schemeClr val="dk1"/>
              </a:highlight>
              <a:latin typeface="Calibri"/>
              <a:ea typeface="Calibri"/>
              <a:cs typeface="Calibri"/>
              <a:sym typeface="Calibri"/>
            </a:endParaRPr>
          </a:p>
        </p:txBody>
      </p:sp>
      <p:sp>
        <p:nvSpPr>
          <p:cNvPr id="231" name="Google Shape;231;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Comic Sans MS"/>
                <a:ea typeface="Comic Sans MS"/>
                <a:cs typeface="Comic Sans MS"/>
                <a:sym typeface="Comic Sans MS"/>
              </a:rPr>
              <a:t>In Hypothesis testing we take some sample data out and make assumptions on that using some test like (chi test, anova test). Afterthat, we get significant value that’s called P Value.</a:t>
            </a:r>
            <a:endParaRPr b="1" sz="1400">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sz="1400">
                <a:solidFill>
                  <a:srgbClr val="000000"/>
                </a:solidFill>
                <a:latin typeface="Comic Sans MS"/>
                <a:ea typeface="Comic Sans MS"/>
                <a:cs typeface="Comic Sans MS"/>
                <a:sym typeface="Comic Sans MS"/>
              </a:rPr>
              <a:t>On the basis of P value we reject Null hypothesis or Alternate Hypothesis.</a:t>
            </a:r>
            <a:endParaRPr b="1" sz="1400">
              <a:solidFill>
                <a:srgbClr val="00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Which test can be performed to get P value?</a:t>
            </a:r>
            <a:endParaRPr b="1">
              <a:solidFill>
                <a:srgbClr val="000000"/>
              </a:solidFill>
              <a:latin typeface="Calibri"/>
              <a:ea typeface="Calibri"/>
              <a:cs typeface="Calibri"/>
              <a:sym typeface="Calibri"/>
            </a:endParaRPr>
          </a:p>
        </p:txBody>
      </p:sp>
      <p:sp>
        <p:nvSpPr>
          <p:cNvPr id="237" name="Google Shape;237;p36"/>
          <p:cNvSpPr txBox="1"/>
          <p:nvPr>
            <p:ph idx="1" type="body"/>
          </p:nvPr>
        </p:nvSpPr>
        <p:spPr>
          <a:xfrm>
            <a:off x="819150" y="1651825"/>
            <a:ext cx="7505700" cy="278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b="1" lang="en" sz="1405">
                <a:solidFill>
                  <a:srgbClr val="000000"/>
                </a:solidFill>
                <a:latin typeface="Comic Sans MS"/>
                <a:ea typeface="Comic Sans MS"/>
                <a:cs typeface="Comic Sans MS"/>
                <a:sym typeface="Comic Sans MS"/>
              </a:rPr>
              <a:t>In Hypothesis testing we perform some test to get P value or Significant value-</a:t>
            </a:r>
            <a:endParaRPr b="1" sz="1405">
              <a:solidFill>
                <a:srgbClr val="000000"/>
              </a:solidFill>
              <a:latin typeface="Comic Sans MS"/>
              <a:ea typeface="Comic Sans MS"/>
              <a:cs typeface="Comic Sans MS"/>
              <a:sym typeface="Comic Sans MS"/>
            </a:endParaRPr>
          </a:p>
          <a:p>
            <a:pPr indent="0" lvl="0" marL="0" rtl="0" algn="l">
              <a:lnSpc>
                <a:spcPct val="95000"/>
              </a:lnSpc>
              <a:spcBef>
                <a:spcPts val="1200"/>
              </a:spcBef>
              <a:spcAft>
                <a:spcPts val="0"/>
              </a:spcAft>
              <a:buSzPts val="935"/>
              <a:buNone/>
            </a:pPr>
            <a:r>
              <a:rPr b="1" lang="en" sz="1405">
                <a:solidFill>
                  <a:srgbClr val="000000"/>
                </a:solidFill>
                <a:latin typeface="Comic Sans MS"/>
                <a:ea typeface="Comic Sans MS"/>
                <a:cs typeface="Comic Sans MS"/>
                <a:sym typeface="Comic Sans MS"/>
              </a:rPr>
              <a:t>→    Chi test - we run t test on 2 categorical value.</a:t>
            </a:r>
            <a:endParaRPr b="1" sz="1405">
              <a:solidFill>
                <a:srgbClr val="000000"/>
              </a:solidFill>
              <a:latin typeface="Comic Sans MS"/>
              <a:ea typeface="Comic Sans MS"/>
              <a:cs typeface="Comic Sans MS"/>
              <a:sym typeface="Comic Sans MS"/>
            </a:endParaRPr>
          </a:p>
          <a:p>
            <a:pPr indent="0" lvl="0" marL="457200" rtl="0" algn="l">
              <a:lnSpc>
                <a:spcPct val="95000"/>
              </a:lnSpc>
              <a:spcBef>
                <a:spcPts val="1200"/>
              </a:spcBef>
              <a:spcAft>
                <a:spcPts val="0"/>
              </a:spcAft>
              <a:buSzPts val="935"/>
              <a:buNone/>
            </a:pPr>
            <a:r>
              <a:t/>
            </a:r>
            <a:endParaRPr b="1" sz="1405">
              <a:solidFill>
                <a:srgbClr val="000000"/>
              </a:solidFill>
              <a:latin typeface="Comic Sans MS"/>
              <a:ea typeface="Comic Sans MS"/>
              <a:cs typeface="Comic Sans MS"/>
              <a:sym typeface="Comic Sans MS"/>
            </a:endParaRPr>
          </a:p>
          <a:p>
            <a:pPr indent="0" lvl="0" marL="0" rtl="0" algn="l">
              <a:lnSpc>
                <a:spcPct val="95000"/>
              </a:lnSpc>
              <a:spcBef>
                <a:spcPts val="1200"/>
              </a:spcBef>
              <a:spcAft>
                <a:spcPts val="0"/>
              </a:spcAft>
              <a:buSzPts val="935"/>
              <a:buNone/>
            </a:pPr>
            <a:r>
              <a:rPr b="1" lang="en" sz="1405">
                <a:solidFill>
                  <a:srgbClr val="000000"/>
                </a:solidFill>
                <a:latin typeface="Comic Sans MS"/>
                <a:ea typeface="Comic Sans MS"/>
                <a:cs typeface="Comic Sans MS"/>
                <a:sym typeface="Comic Sans MS"/>
              </a:rPr>
              <a:t>→    T test. - we run test on 1 categorical and 1 continuous feature dataset.</a:t>
            </a:r>
            <a:endParaRPr b="1" sz="1405">
              <a:solidFill>
                <a:srgbClr val="000000"/>
              </a:solidFill>
              <a:latin typeface="Comic Sans MS"/>
              <a:ea typeface="Comic Sans MS"/>
              <a:cs typeface="Comic Sans MS"/>
              <a:sym typeface="Comic Sans MS"/>
            </a:endParaRPr>
          </a:p>
          <a:p>
            <a:pPr indent="0" lvl="0" marL="457200" rtl="0" algn="l">
              <a:lnSpc>
                <a:spcPct val="95000"/>
              </a:lnSpc>
              <a:spcBef>
                <a:spcPts val="1200"/>
              </a:spcBef>
              <a:spcAft>
                <a:spcPts val="0"/>
              </a:spcAft>
              <a:buSzPts val="935"/>
              <a:buNone/>
            </a:pPr>
            <a:r>
              <a:t/>
            </a:r>
            <a:endParaRPr b="1" sz="1405">
              <a:solidFill>
                <a:srgbClr val="000000"/>
              </a:solidFill>
              <a:latin typeface="Comic Sans MS"/>
              <a:ea typeface="Comic Sans MS"/>
              <a:cs typeface="Comic Sans MS"/>
              <a:sym typeface="Comic Sans MS"/>
            </a:endParaRPr>
          </a:p>
          <a:p>
            <a:pPr indent="0" lvl="0" marL="0" rtl="0" algn="l">
              <a:lnSpc>
                <a:spcPct val="95000"/>
              </a:lnSpc>
              <a:spcBef>
                <a:spcPts val="1200"/>
              </a:spcBef>
              <a:spcAft>
                <a:spcPts val="0"/>
              </a:spcAft>
              <a:buSzPts val="935"/>
              <a:buNone/>
            </a:pPr>
            <a:r>
              <a:rPr b="1" lang="en" sz="1405">
                <a:solidFill>
                  <a:srgbClr val="000000"/>
                </a:solidFill>
                <a:latin typeface="Comic Sans MS"/>
                <a:ea typeface="Comic Sans MS"/>
                <a:cs typeface="Comic Sans MS"/>
                <a:sym typeface="Comic Sans MS"/>
              </a:rPr>
              <a:t>→    Anova test - we run Anova test if in our datasets categorical and continuous     value is more than  3-4.</a:t>
            </a:r>
            <a:endParaRPr b="1" sz="1405">
              <a:solidFill>
                <a:srgbClr val="000000"/>
              </a:solidFill>
              <a:latin typeface="Comic Sans MS"/>
              <a:ea typeface="Comic Sans MS"/>
              <a:cs typeface="Comic Sans MS"/>
              <a:sym typeface="Comic Sans MS"/>
            </a:endParaRPr>
          </a:p>
          <a:p>
            <a:pPr indent="0" lvl="0" marL="457200" rtl="0" algn="l">
              <a:lnSpc>
                <a:spcPct val="95000"/>
              </a:lnSpc>
              <a:spcBef>
                <a:spcPts val="1200"/>
              </a:spcBef>
              <a:spcAft>
                <a:spcPts val="1200"/>
              </a:spcAft>
              <a:buSzPts val="935"/>
              <a:buNone/>
            </a:pPr>
            <a:r>
              <a:t/>
            </a:r>
            <a:endParaRPr b="1" sz="1205">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Hypothesis Testing:-</a:t>
            </a:r>
            <a:endParaRPr b="1">
              <a:solidFill>
                <a:srgbClr val="000000"/>
              </a:solidFill>
              <a:latin typeface="Calibri"/>
              <a:ea typeface="Calibri"/>
              <a:cs typeface="Calibri"/>
              <a:sym typeface="Calibri"/>
            </a:endParaRPr>
          </a:p>
        </p:txBody>
      </p:sp>
      <p:sp>
        <p:nvSpPr>
          <p:cNvPr id="179" name="Google Shape;179;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Hypothesis testing is the process in which we take out some sample data (small amount) from population data (huge data) for testing purpose. In Hypothesis first we take some sample data then we make initial assumptions on that data for either rejecting Null Hypothesis or accept Alternate Hypothesis.</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It represents two Mutual Exclusive statement - </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H0 - Null Hypothesis</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a:solidFill>
                  <a:srgbClr val="000000"/>
                </a:solidFill>
                <a:latin typeface="Comic Sans MS"/>
                <a:ea typeface="Comic Sans MS"/>
                <a:cs typeface="Comic Sans MS"/>
                <a:sym typeface="Comic Sans MS"/>
              </a:rPr>
              <a:t>*    H1 - Alternate Hypothesis</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819150" y="469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Steps of Hypothesis Testing:- </a:t>
            </a:r>
            <a:endParaRPr b="1">
              <a:solidFill>
                <a:srgbClr val="000000"/>
              </a:solidFill>
              <a:latin typeface="Calibri"/>
              <a:ea typeface="Calibri"/>
              <a:cs typeface="Calibri"/>
              <a:sym typeface="Calibri"/>
            </a:endParaRPr>
          </a:p>
        </p:txBody>
      </p:sp>
      <p:sp>
        <p:nvSpPr>
          <p:cNvPr id="185" name="Google Shape;185;p27"/>
          <p:cNvSpPr txBox="1"/>
          <p:nvPr>
            <p:ph idx="1" type="body"/>
          </p:nvPr>
        </p:nvSpPr>
        <p:spPr>
          <a:xfrm>
            <a:off x="496900" y="1181800"/>
            <a:ext cx="8050200" cy="339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565">
                <a:solidFill>
                  <a:srgbClr val="000000"/>
                </a:solidFill>
                <a:latin typeface="Comic Sans MS"/>
                <a:ea typeface="Comic Sans MS"/>
                <a:cs typeface="Comic Sans MS"/>
                <a:sym typeface="Comic Sans MS"/>
              </a:rPr>
              <a:t>     In Hypothesis Testing we take out some sample data and make initial assumptions on that step by step -</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65">
                <a:solidFill>
                  <a:srgbClr val="000000"/>
                </a:solidFill>
                <a:latin typeface="Comic Sans MS"/>
                <a:ea typeface="Comic Sans MS"/>
                <a:cs typeface="Comic Sans MS"/>
                <a:sym typeface="Comic Sans MS"/>
              </a:rPr>
              <a:t>1.  We make initial assumption on the basis of Mutual Exclusive statement :- </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65">
                <a:solidFill>
                  <a:srgbClr val="000000"/>
                </a:solidFill>
                <a:latin typeface="Comic Sans MS"/>
                <a:ea typeface="Comic Sans MS"/>
                <a:cs typeface="Comic Sans MS"/>
                <a:sym typeface="Comic Sans MS"/>
              </a:rPr>
              <a:t>Example - H0  -  Null Hypothesis  ( India is a most populated Country.)</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65">
                <a:solidFill>
                  <a:srgbClr val="000000"/>
                </a:solidFill>
                <a:latin typeface="Comic Sans MS"/>
                <a:ea typeface="Comic Sans MS"/>
                <a:cs typeface="Comic Sans MS"/>
                <a:sym typeface="Comic Sans MS"/>
              </a:rPr>
              <a:t>            H1  -  Alternate Hypothesis ( America is most populated Country.)</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65">
                <a:solidFill>
                  <a:srgbClr val="000000"/>
                </a:solidFill>
                <a:latin typeface="Comic Sans MS"/>
                <a:ea typeface="Comic Sans MS"/>
                <a:cs typeface="Comic Sans MS"/>
                <a:sym typeface="Comic Sans MS"/>
              </a:rPr>
              <a:t>So, here we will make assumptions either reject Null Hypothesis or  Alternate Hypothesis by using some test.</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65">
                <a:solidFill>
                  <a:srgbClr val="000000"/>
                </a:solidFill>
                <a:latin typeface="Comic Sans MS"/>
                <a:ea typeface="Comic Sans MS"/>
                <a:cs typeface="Comic Sans MS"/>
                <a:sym typeface="Comic Sans MS"/>
              </a:rPr>
              <a:t>2.  Also then we collect some data on which we want to test.</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65">
                <a:solidFill>
                  <a:srgbClr val="000000"/>
                </a:solidFill>
                <a:latin typeface="Comic Sans MS"/>
                <a:ea typeface="Comic Sans MS"/>
                <a:cs typeface="Comic Sans MS"/>
                <a:sym typeface="Comic Sans MS"/>
              </a:rPr>
              <a:t>3.  As we collect data to get the test for either reject Null hypothesis or accept Null Hypothesis.</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65">
                <a:solidFill>
                  <a:srgbClr val="000000"/>
                </a:solidFill>
                <a:latin typeface="Comic Sans MS"/>
                <a:ea typeface="Comic Sans MS"/>
                <a:cs typeface="Comic Sans MS"/>
                <a:sym typeface="Comic Sans MS"/>
              </a:rPr>
              <a:t>--&gt;      On the basis of test we will get to know either India is most populated country or America.</a:t>
            </a:r>
            <a:endParaRPr b="1" sz="4565">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819150" y="563575"/>
            <a:ext cx="7505700" cy="56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Calibri"/>
                <a:ea typeface="Calibri"/>
                <a:cs typeface="Calibri"/>
                <a:sym typeface="Calibri"/>
              </a:rPr>
              <a:t>Parameters of Hypothesis Testing:-</a:t>
            </a:r>
            <a:endParaRPr b="1">
              <a:solidFill>
                <a:srgbClr val="000000"/>
              </a:solidFill>
              <a:latin typeface="Calibri"/>
              <a:ea typeface="Calibri"/>
              <a:cs typeface="Calibri"/>
              <a:sym typeface="Calibri"/>
            </a:endParaRPr>
          </a:p>
        </p:txBody>
      </p:sp>
      <p:sp>
        <p:nvSpPr>
          <p:cNvPr id="191" name="Google Shape;191;p28"/>
          <p:cNvSpPr txBox="1"/>
          <p:nvPr>
            <p:ph idx="1" type="body"/>
          </p:nvPr>
        </p:nvSpPr>
        <p:spPr>
          <a:xfrm>
            <a:off x="516300" y="1477350"/>
            <a:ext cx="8111400" cy="3276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500">
                <a:solidFill>
                  <a:srgbClr val="000000"/>
                </a:solidFill>
                <a:latin typeface="Comic Sans MS"/>
                <a:ea typeface="Comic Sans MS"/>
                <a:cs typeface="Comic Sans MS"/>
                <a:sym typeface="Comic Sans MS"/>
              </a:rPr>
              <a:t>We perform Hypothesis Testing on the basis of Null Hypothesis or Alternate Hypothesis. Also inorder to work on this Null or Alternate Hypothesis. We first get P value (significant value) on the basis of some test-</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Chi Square test</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T test</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Anova test</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Once we get run any of these test. If significant value if less than the choosen significant then we reject the Null Hypothesis and accept Alternate hypothesis.</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P value  =  significant value</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P value (&lt;=0.05)   [ reject Null Hypothesis ]</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sz="4500">
                <a:solidFill>
                  <a:srgbClr val="000000"/>
                </a:solidFill>
                <a:latin typeface="Comic Sans MS"/>
                <a:ea typeface="Comic Sans MS"/>
                <a:cs typeface="Comic Sans MS"/>
                <a:sym typeface="Comic Sans MS"/>
              </a:rPr>
              <a:t> </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idx="1" type="body"/>
          </p:nvPr>
        </p:nvSpPr>
        <p:spPr>
          <a:xfrm>
            <a:off x="590900" y="711775"/>
            <a:ext cx="7963800" cy="37269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b="1" lang="en" sz="4500">
                <a:solidFill>
                  <a:srgbClr val="000000"/>
                </a:solidFill>
                <a:latin typeface="Comic Sans MS"/>
                <a:ea typeface="Comic Sans MS"/>
                <a:cs typeface="Comic Sans MS"/>
                <a:sym typeface="Comic Sans MS"/>
              </a:rPr>
              <a:t>we run these different test on the basis of situation.</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If we want to run a test on 2 categorical feature dataset, then we will use (Chi square test).</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If we want to run a test on 1 categorical feature and 1 continuous (numerical) feature dataset, then we will use (T test) on this situation.</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4500">
                <a:solidFill>
                  <a:srgbClr val="000000"/>
                </a:solidFill>
                <a:latin typeface="Comic Sans MS"/>
                <a:ea typeface="Comic Sans MS"/>
                <a:cs typeface="Comic Sans MS"/>
                <a:sym typeface="Comic Sans MS"/>
              </a:rPr>
              <a:t>*  If we run a test on comparing continuous and categorical (multiple) feature dataset, then we use (Anova test).  </a:t>
            </a:r>
            <a:endParaRPr b="1" sz="4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819150" y="590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Errors in Hypothesis Testing:-</a:t>
            </a:r>
            <a:endParaRPr b="1">
              <a:solidFill>
                <a:srgbClr val="000000"/>
              </a:solidFill>
              <a:latin typeface="Calibri"/>
              <a:ea typeface="Calibri"/>
              <a:cs typeface="Calibri"/>
              <a:sym typeface="Calibri"/>
            </a:endParaRPr>
          </a:p>
        </p:txBody>
      </p:sp>
      <p:sp>
        <p:nvSpPr>
          <p:cNvPr id="202" name="Google Shape;202;p30"/>
          <p:cNvSpPr txBox="1"/>
          <p:nvPr>
            <p:ph idx="1" type="body"/>
          </p:nvPr>
        </p:nvSpPr>
        <p:spPr>
          <a:xfrm>
            <a:off x="819150" y="1611550"/>
            <a:ext cx="7505700" cy="282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--&gt;      Generally we get two type of errors in Hypothesis testing-</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Type 1 error:-  If we run test and reject Null Hypothesis. But in actual reality that Null Hypothesis true then we get this error.</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Type 2 error:- If we run test and accept Null Hypothesis and reject Alternate. we get this error because whatever we assumptions that's not true maybe because of available dataset, lack of knowledge etc.</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000000"/>
                </a:solidFill>
                <a:latin typeface="Cambria"/>
                <a:ea typeface="Cambria"/>
                <a:cs typeface="Cambria"/>
                <a:sym typeface="Cambria"/>
              </a:rPr>
              <a:t>Assignments</a:t>
            </a:r>
            <a:endParaRPr b="1">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What is hypothesis testing?</a:t>
            </a:r>
            <a:endParaRPr b="1">
              <a:solidFill>
                <a:srgbClr val="000000"/>
              </a:solidFill>
              <a:latin typeface="Calibri"/>
              <a:ea typeface="Calibri"/>
              <a:cs typeface="Calibri"/>
              <a:sym typeface="Calibri"/>
            </a:endParaRPr>
          </a:p>
        </p:txBody>
      </p:sp>
      <p:sp>
        <p:nvSpPr>
          <p:cNvPr id="213" name="Google Shape;213;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Comic Sans MS"/>
                <a:ea typeface="Comic Sans MS"/>
                <a:cs typeface="Comic Sans MS"/>
                <a:sym typeface="Comic Sans MS"/>
              </a:rPr>
              <a:t>Hypothesis testing is the process in which we take out some sample data (small amount) from population data (huge data) for testing purpose. In Hypothesis first we take some sample data then we make initial assumptions on that data for either rejecting Null Hypothesis or accept Alternate Hypothesis.</a:t>
            </a:r>
            <a:endParaRPr b="1" sz="1400">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Calibri"/>
                <a:ea typeface="Calibri"/>
                <a:cs typeface="Calibri"/>
                <a:sym typeface="Calibri"/>
              </a:rPr>
              <a:t>What is Null hypothesis and Alternate hypothesis?</a:t>
            </a:r>
            <a:endParaRPr b="1">
              <a:solidFill>
                <a:srgbClr val="000000"/>
              </a:solidFill>
              <a:latin typeface="Calibri"/>
              <a:ea typeface="Calibri"/>
              <a:cs typeface="Calibri"/>
              <a:sym typeface="Calibri"/>
            </a:endParaRPr>
          </a:p>
        </p:txBody>
      </p:sp>
      <p:sp>
        <p:nvSpPr>
          <p:cNvPr id="219" name="Google Shape;219;p33"/>
          <p:cNvSpPr txBox="1"/>
          <p:nvPr>
            <p:ph idx="1" type="body"/>
          </p:nvPr>
        </p:nvSpPr>
        <p:spPr>
          <a:xfrm>
            <a:off x="819150" y="1611550"/>
            <a:ext cx="7505700" cy="282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In Hypothesis, we take some sample data to make assumptions on that for final result. Also, we make assumptions on behalf of two mutual statement-</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Null Hypothesis:- In Hypothesis testing we reject Null Hypothesis statement if test significant value(P) is equal to or less than 0.05.</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Alternate Hypothesis:- Also we have to accept Alternate Hypothesis if test value is less than 0.05. If it’s more than 0.05 we have to accept it.</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a:solidFill>
                  <a:srgbClr val="000000"/>
                </a:solidFill>
                <a:latin typeface="Comic Sans MS"/>
                <a:ea typeface="Comic Sans MS"/>
                <a:cs typeface="Comic Sans MS"/>
                <a:sym typeface="Comic Sans MS"/>
              </a:rPr>
              <a:t>We reject or accept these statement on the basis of some test Like (chi test, t test, anova test).</a:t>
            </a:r>
            <a:endParaRPr b="1">
              <a:solidFill>
                <a:srgbClr val="00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