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Caveat"/>
      <p:regular r:id="rId14"/>
      <p:bold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veat-bold.fntdata"/><Relationship Id="rId14" Type="http://schemas.openxmlformats.org/officeDocument/2006/relationships/font" Target="fonts/Caveat-regular.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eb50c039e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eb50c039e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b50c039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b50c039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b50c039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b50c039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567850" y="1598125"/>
            <a:ext cx="70209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Deep Learning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Deep Learning:-</a:t>
            </a:r>
            <a:endParaRPr b="1">
              <a:latin typeface="Comic Sans MS"/>
              <a:ea typeface="Comic Sans MS"/>
              <a:cs typeface="Comic Sans MS"/>
              <a:sym typeface="Comic Sans MS"/>
            </a:endParaRPr>
          </a:p>
        </p:txBody>
      </p:sp>
      <p:sp>
        <p:nvSpPr>
          <p:cNvPr id="70" name="Google Shape;70;p14"/>
          <p:cNvSpPr txBox="1"/>
          <p:nvPr/>
        </p:nvSpPr>
        <p:spPr>
          <a:xfrm>
            <a:off x="282025" y="1530975"/>
            <a:ext cx="8520600" cy="3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Caveat"/>
                <a:ea typeface="Caveat"/>
                <a:cs typeface="Caveat"/>
                <a:sym typeface="Caveat"/>
              </a:rPr>
              <a:t>Deep Learning is a upgraded concept of Machine Learning  It can easily handle huge amount of data (structured and unstructured data). As compare to Machine Learning it can be use to solve complex operations problems. Also it is a fastest technique to solve real life problems.</a:t>
            </a:r>
            <a:endParaRPr b="1" sz="2200">
              <a:latin typeface="Caveat"/>
              <a:ea typeface="Caveat"/>
              <a:cs typeface="Caveat"/>
              <a:sym typeface="Caveat"/>
            </a:endParaRPr>
          </a:p>
          <a:p>
            <a:pPr indent="0" lvl="0" marL="0" rtl="0" algn="l">
              <a:spcBef>
                <a:spcPts val="0"/>
              </a:spcBef>
              <a:spcAft>
                <a:spcPts val="0"/>
              </a:spcAft>
              <a:buNone/>
            </a:pPr>
            <a:r>
              <a:t/>
            </a:r>
            <a:endParaRPr b="1" sz="2200">
              <a:latin typeface="Caveat"/>
              <a:ea typeface="Caveat"/>
              <a:cs typeface="Caveat"/>
              <a:sym typeface="Caveat"/>
            </a:endParaRPr>
          </a:p>
          <a:p>
            <a:pPr indent="0" lvl="0" marL="0" rtl="0" algn="l">
              <a:spcBef>
                <a:spcPts val="0"/>
              </a:spcBef>
              <a:spcAft>
                <a:spcPts val="0"/>
              </a:spcAft>
              <a:buNone/>
            </a:pPr>
            <a:r>
              <a:rPr b="1" lang="en" sz="2200">
                <a:latin typeface="Caveat"/>
                <a:ea typeface="Caveat"/>
                <a:cs typeface="Caveat"/>
                <a:sym typeface="Caveat"/>
              </a:rPr>
              <a:t>                   Deep Learning does the (Feature Extraction + Classification) part itself automatically. W</a:t>
            </a:r>
            <a:r>
              <a:rPr b="1" lang="en" sz="2200">
                <a:latin typeface="Caveat"/>
                <a:ea typeface="Caveat"/>
                <a:cs typeface="Caveat"/>
                <a:sym typeface="Caveat"/>
              </a:rPr>
              <a:t>e don’t need to do it manually as we were doing in Machine Learning.</a:t>
            </a:r>
            <a:endParaRPr b="1" sz="22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80050"/>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Performance rate Deep Learning vs Machine Learning:-</a:t>
            </a:r>
            <a:endParaRPr b="1">
              <a:latin typeface="Comic Sans MS"/>
              <a:ea typeface="Comic Sans MS"/>
              <a:cs typeface="Comic Sans MS"/>
              <a:sym typeface="Comic Sans MS"/>
            </a:endParaRPr>
          </a:p>
        </p:txBody>
      </p:sp>
      <p:pic>
        <p:nvPicPr>
          <p:cNvPr id="76" name="Google Shape;76;p15"/>
          <p:cNvPicPr preferRelativeResize="0"/>
          <p:nvPr/>
        </p:nvPicPr>
        <p:blipFill>
          <a:blip r:embed="rId3">
            <a:alphaModFix/>
          </a:blip>
          <a:stretch>
            <a:fillRect/>
          </a:stretch>
        </p:blipFill>
        <p:spPr>
          <a:xfrm>
            <a:off x="688850" y="1297025"/>
            <a:ext cx="6805525" cy="3757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994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ic Sans MS"/>
                <a:ea typeface="Comic Sans MS"/>
                <a:cs typeface="Comic Sans MS"/>
                <a:sym typeface="Comic Sans MS"/>
              </a:rPr>
              <a:t>Use Sector of Deep Learning:-</a:t>
            </a:r>
            <a:endParaRPr b="1">
              <a:latin typeface="Comic Sans MS"/>
              <a:ea typeface="Comic Sans MS"/>
              <a:cs typeface="Comic Sans MS"/>
              <a:sym typeface="Comic Sans MS"/>
            </a:endParaRPr>
          </a:p>
        </p:txBody>
      </p:sp>
      <p:sp>
        <p:nvSpPr>
          <p:cNvPr id="82" name="Google Shape;82;p16"/>
          <p:cNvSpPr txBox="1"/>
          <p:nvPr/>
        </p:nvSpPr>
        <p:spPr>
          <a:xfrm>
            <a:off x="349175" y="1611550"/>
            <a:ext cx="8520600" cy="31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latin typeface="Caveat"/>
                <a:ea typeface="Caveat"/>
                <a:cs typeface="Caveat"/>
                <a:sym typeface="Caveat"/>
              </a:rPr>
              <a:t>   Deep Learning is using now a days different sector for solving real world problems.</a:t>
            </a:r>
            <a:endParaRPr b="1" sz="2300">
              <a:latin typeface="Caveat"/>
              <a:ea typeface="Caveat"/>
              <a:cs typeface="Caveat"/>
              <a:sym typeface="Caveat"/>
            </a:endParaRPr>
          </a:p>
          <a:p>
            <a:pPr indent="0" lvl="0" marL="0" rtl="0" algn="l">
              <a:spcBef>
                <a:spcPts val="0"/>
              </a:spcBef>
              <a:spcAft>
                <a:spcPts val="0"/>
              </a:spcAft>
              <a:buNone/>
            </a:pPr>
            <a:r>
              <a:t/>
            </a:r>
            <a:endParaRPr b="1" sz="2300">
              <a:latin typeface="Caveat"/>
              <a:ea typeface="Caveat"/>
              <a:cs typeface="Caveat"/>
              <a:sym typeface="Caveat"/>
            </a:endParaRPr>
          </a:p>
          <a:p>
            <a:pPr indent="-374650" lvl="0" marL="457200" rtl="0" algn="l">
              <a:spcBef>
                <a:spcPts val="0"/>
              </a:spcBef>
              <a:spcAft>
                <a:spcPts val="0"/>
              </a:spcAft>
              <a:buSzPts val="2300"/>
              <a:buFont typeface="Caveat"/>
              <a:buChar char="-"/>
            </a:pPr>
            <a:r>
              <a:rPr b="1" lang="en" sz="2300">
                <a:latin typeface="Caveat"/>
                <a:ea typeface="Caveat"/>
                <a:cs typeface="Caveat"/>
                <a:sym typeface="Caveat"/>
              </a:rPr>
              <a:t>Medical Field.</a:t>
            </a:r>
            <a:endParaRPr b="1" sz="2300">
              <a:latin typeface="Caveat"/>
              <a:ea typeface="Caveat"/>
              <a:cs typeface="Caveat"/>
              <a:sym typeface="Caveat"/>
            </a:endParaRPr>
          </a:p>
          <a:p>
            <a:pPr indent="-374650" lvl="0" marL="457200" rtl="0" algn="l">
              <a:spcBef>
                <a:spcPts val="0"/>
              </a:spcBef>
              <a:spcAft>
                <a:spcPts val="0"/>
              </a:spcAft>
              <a:buSzPts val="2300"/>
              <a:buFont typeface="Caveat"/>
              <a:buChar char="-"/>
            </a:pPr>
            <a:r>
              <a:rPr b="1" lang="en" sz="2300">
                <a:latin typeface="Caveat"/>
                <a:ea typeface="Caveat"/>
                <a:cs typeface="Caveat"/>
                <a:sym typeface="Caveat"/>
              </a:rPr>
              <a:t>Robotics.</a:t>
            </a:r>
            <a:endParaRPr b="1" sz="2300">
              <a:latin typeface="Caveat"/>
              <a:ea typeface="Caveat"/>
              <a:cs typeface="Caveat"/>
              <a:sym typeface="Caveat"/>
            </a:endParaRPr>
          </a:p>
          <a:p>
            <a:pPr indent="-374650" lvl="0" marL="457200" rtl="0" algn="l">
              <a:spcBef>
                <a:spcPts val="0"/>
              </a:spcBef>
              <a:spcAft>
                <a:spcPts val="0"/>
              </a:spcAft>
              <a:buSzPts val="2300"/>
              <a:buFont typeface="Caveat"/>
              <a:buChar char="-"/>
            </a:pPr>
            <a:r>
              <a:rPr b="1" lang="en" sz="2300">
                <a:latin typeface="Caveat"/>
                <a:ea typeface="Caveat"/>
                <a:cs typeface="Caveat"/>
                <a:sym typeface="Caveat"/>
              </a:rPr>
              <a:t>Self Driving Cars.</a:t>
            </a:r>
            <a:endParaRPr b="1" sz="2300">
              <a:latin typeface="Caveat"/>
              <a:ea typeface="Caveat"/>
              <a:cs typeface="Caveat"/>
              <a:sym typeface="Caveat"/>
            </a:endParaRPr>
          </a:p>
          <a:p>
            <a:pPr indent="-374650" lvl="0" marL="457200" rtl="0" algn="l">
              <a:spcBef>
                <a:spcPts val="0"/>
              </a:spcBef>
              <a:spcAft>
                <a:spcPts val="0"/>
              </a:spcAft>
              <a:buSzPts val="2300"/>
              <a:buFont typeface="Caveat"/>
              <a:buChar char="-"/>
            </a:pPr>
            <a:r>
              <a:rPr b="1" lang="en" sz="2300">
                <a:latin typeface="Caveat"/>
                <a:ea typeface="Caveat"/>
                <a:cs typeface="Caveat"/>
                <a:sym typeface="Caveat"/>
              </a:rPr>
              <a:t>Translation.</a:t>
            </a:r>
            <a:endParaRPr b="1" sz="2300">
              <a:latin typeface="Caveat"/>
              <a:ea typeface="Caveat"/>
              <a:cs typeface="Caveat"/>
              <a:sym typeface="Caveat"/>
            </a:endParaRPr>
          </a:p>
          <a:p>
            <a:pPr indent="-374650" lvl="0" marL="457200" rtl="0" algn="l">
              <a:spcBef>
                <a:spcPts val="0"/>
              </a:spcBef>
              <a:spcAft>
                <a:spcPts val="0"/>
              </a:spcAft>
              <a:buSzPts val="2300"/>
              <a:buFont typeface="Caveat"/>
              <a:buChar char="-"/>
            </a:pPr>
            <a:r>
              <a:rPr b="1" lang="en" sz="2300">
                <a:latin typeface="Caveat"/>
                <a:ea typeface="Caveat"/>
                <a:cs typeface="Caveat"/>
                <a:sym typeface="Caveat"/>
              </a:rPr>
              <a:t>Speech Recognition.</a:t>
            </a:r>
            <a:endParaRPr b="1" sz="23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