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Caveat"/>
      <p:regular r:id="rId11"/>
      <p:bold r:id="rId12"/>
    </p:embeddedFont>
    <p:embeddedFont>
      <p:font typeface="Montserrat"/>
      <p:regular r:id="rId13"/>
      <p:bold r:id="rId14"/>
      <p:italic r:id="rId15"/>
      <p:boldItalic r:id="rId16"/>
    </p:embeddedFont>
    <p:embeddedFont>
      <p:font typeface="La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font" Target="fonts/Caveat-regular.fntdata"/><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font" Target="fonts/Montserrat-regular.fntdata"/><Relationship Id="rId24" Type="http://schemas.openxmlformats.org/officeDocument/2006/relationships/font" Target="fonts/Merriweather-boldItalic.fntdata"/><Relationship Id="rId12" Type="http://schemas.openxmlformats.org/officeDocument/2006/relationships/font" Target="fonts/Caveat-bold.fntdata"/><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b6fb6810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b6fb6810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b6fb681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b6fb6810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b6fb6810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b6fb6810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b6fb68102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b6fb68102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Types of Learning</a:t>
            </a:r>
            <a:endParaRPr b="1">
              <a:latin typeface="Merriweather"/>
              <a:ea typeface="Merriweather"/>
              <a:cs typeface="Merriweather"/>
              <a:sym typeface="Merriweathe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900">
                <a:latin typeface="Caveat"/>
                <a:ea typeface="Caveat"/>
                <a:cs typeface="Caveat"/>
                <a:sym typeface="Caveat"/>
              </a:rPr>
              <a:t>                           </a:t>
            </a:r>
            <a:r>
              <a:rPr b="1" lang="en" sz="1900">
                <a:latin typeface="Caveat"/>
                <a:ea typeface="Caveat"/>
                <a:cs typeface="Caveat"/>
                <a:sym typeface="Caveat"/>
              </a:rPr>
              <a:t>i</a:t>
            </a:r>
            <a:r>
              <a:rPr b="1" lang="en" sz="1900">
                <a:latin typeface="Caveat"/>
                <a:ea typeface="Caveat"/>
                <a:cs typeface="Caveat"/>
                <a:sym typeface="Caveat"/>
              </a:rPr>
              <a:t>n Deep Learning:-</a:t>
            </a:r>
            <a:endParaRPr b="1" sz="19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As usually there’s three types of Learning:-</a:t>
            </a:r>
            <a:endParaRPr b="1">
              <a:latin typeface="Comic Sans MS"/>
              <a:ea typeface="Comic Sans MS"/>
              <a:cs typeface="Comic Sans MS"/>
              <a:sym typeface="Comic Sans MS"/>
            </a:endParaRPr>
          </a:p>
        </p:txBody>
      </p:sp>
      <p:sp>
        <p:nvSpPr>
          <p:cNvPr id="141" name="Google Shape;141;p14"/>
          <p:cNvSpPr txBox="1"/>
          <p:nvPr/>
        </p:nvSpPr>
        <p:spPr>
          <a:xfrm>
            <a:off x="741550" y="1561975"/>
            <a:ext cx="7715100" cy="28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500">
              <a:solidFill>
                <a:srgbClr val="CCCCCC"/>
              </a:solidFill>
              <a:latin typeface="Caveat"/>
              <a:ea typeface="Caveat"/>
              <a:cs typeface="Caveat"/>
              <a:sym typeface="Caveat"/>
            </a:endParaRPr>
          </a:p>
          <a:p>
            <a:pPr indent="-387350" lvl="0" marL="457200" rtl="0" algn="l">
              <a:spcBef>
                <a:spcPts val="0"/>
              </a:spcBef>
              <a:spcAft>
                <a:spcPts val="0"/>
              </a:spcAft>
              <a:buClr>
                <a:srgbClr val="CCCCCC"/>
              </a:buClr>
              <a:buSzPts val="2500"/>
              <a:buFont typeface="Caveat"/>
              <a:buChar char="-"/>
            </a:pPr>
            <a:r>
              <a:rPr b="1" lang="en" sz="2500">
                <a:solidFill>
                  <a:srgbClr val="CCCCCC"/>
                </a:solidFill>
                <a:latin typeface="Caveat"/>
                <a:ea typeface="Caveat"/>
                <a:cs typeface="Caveat"/>
                <a:sym typeface="Caveat"/>
              </a:rPr>
              <a:t>Supervised Learning.</a:t>
            </a:r>
            <a:endParaRPr b="1" sz="2500">
              <a:solidFill>
                <a:srgbClr val="CCCCCC"/>
              </a:solidFill>
              <a:latin typeface="Caveat"/>
              <a:ea typeface="Caveat"/>
              <a:cs typeface="Caveat"/>
              <a:sym typeface="Caveat"/>
            </a:endParaRPr>
          </a:p>
          <a:p>
            <a:pPr indent="-387350" lvl="0" marL="457200" rtl="0" algn="l">
              <a:spcBef>
                <a:spcPts val="0"/>
              </a:spcBef>
              <a:spcAft>
                <a:spcPts val="0"/>
              </a:spcAft>
              <a:buClr>
                <a:srgbClr val="CCCCCC"/>
              </a:buClr>
              <a:buSzPts val="2500"/>
              <a:buFont typeface="Caveat"/>
              <a:buChar char="-"/>
            </a:pPr>
            <a:r>
              <a:rPr b="1" lang="en" sz="2500">
                <a:solidFill>
                  <a:srgbClr val="CCCCCC"/>
                </a:solidFill>
                <a:latin typeface="Caveat"/>
                <a:ea typeface="Caveat"/>
                <a:cs typeface="Caveat"/>
                <a:sym typeface="Caveat"/>
              </a:rPr>
              <a:t>Unsupervised Learning.</a:t>
            </a:r>
            <a:endParaRPr b="1" sz="2500">
              <a:solidFill>
                <a:srgbClr val="CCCCCC"/>
              </a:solidFill>
              <a:latin typeface="Caveat"/>
              <a:ea typeface="Caveat"/>
              <a:cs typeface="Caveat"/>
              <a:sym typeface="Caveat"/>
            </a:endParaRPr>
          </a:p>
          <a:p>
            <a:pPr indent="-387350" lvl="0" marL="457200" rtl="0" algn="l">
              <a:spcBef>
                <a:spcPts val="0"/>
              </a:spcBef>
              <a:spcAft>
                <a:spcPts val="0"/>
              </a:spcAft>
              <a:buClr>
                <a:srgbClr val="CCCCCC"/>
              </a:buClr>
              <a:buSzPts val="2500"/>
              <a:buFont typeface="Caveat"/>
              <a:buChar char="-"/>
            </a:pPr>
            <a:r>
              <a:rPr b="1" lang="en" sz="2500">
                <a:solidFill>
                  <a:srgbClr val="CCCCCC"/>
                </a:solidFill>
                <a:latin typeface="Caveat"/>
                <a:ea typeface="Caveat"/>
                <a:cs typeface="Caveat"/>
                <a:sym typeface="Caveat"/>
              </a:rPr>
              <a:t>Reinforcement Learning.</a:t>
            </a:r>
            <a:endParaRPr b="1" sz="2500">
              <a:solidFill>
                <a:srgbClr val="CCCCCC"/>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Supervised Learning:-</a:t>
            </a:r>
            <a:endParaRPr b="1">
              <a:latin typeface="Comic Sans MS"/>
              <a:ea typeface="Comic Sans MS"/>
              <a:cs typeface="Comic Sans MS"/>
              <a:sym typeface="Comic Sans MS"/>
            </a:endParaRPr>
          </a:p>
        </p:txBody>
      </p:sp>
      <p:sp>
        <p:nvSpPr>
          <p:cNvPr id="147" name="Google Shape;147;p15"/>
          <p:cNvSpPr txBox="1"/>
          <p:nvPr/>
        </p:nvSpPr>
        <p:spPr>
          <a:xfrm>
            <a:off x="410225" y="1041325"/>
            <a:ext cx="8330700" cy="3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                        </a:t>
            </a:r>
            <a:r>
              <a:rPr b="1" lang="en" sz="2600">
                <a:solidFill>
                  <a:srgbClr val="CCCCCC"/>
                </a:solidFill>
                <a:latin typeface="Caveat"/>
                <a:ea typeface="Caveat"/>
                <a:cs typeface="Caveat"/>
                <a:sym typeface="Caveat"/>
              </a:rPr>
              <a:t>Supervised Learning is the process where it’s in learning process. It means someone training at that point of time or we can say there’s a supervisor available who train or gives knowledge.</a:t>
            </a:r>
            <a:endParaRPr b="1" sz="2600">
              <a:solidFill>
                <a:srgbClr val="CCCCCC"/>
              </a:solidFill>
              <a:latin typeface="Caveat"/>
              <a:ea typeface="Caveat"/>
              <a:cs typeface="Caveat"/>
              <a:sym typeface="Caveat"/>
            </a:endParaRPr>
          </a:p>
        </p:txBody>
      </p:sp>
      <p:sp>
        <p:nvSpPr>
          <p:cNvPr id="148" name="Google Shape;148;p15"/>
          <p:cNvSpPr txBox="1"/>
          <p:nvPr/>
        </p:nvSpPr>
        <p:spPr>
          <a:xfrm>
            <a:off x="6673925" y="3928625"/>
            <a:ext cx="734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49" name="Google Shape;149;p15"/>
          <p:cNvPicPr preferRelativeResize="0"/>
          <p:nvPr/>
        </p:nvPicPr>
        <p:blipFill>
          <a:blip r:embed="rId3">
            <a:alphaModFix/>
          </a:blip>
          <a:stretch>
            <a:fillRect/>
          </a:stretch>
        </p:blipFill>
        <p:spPr>
          <a:xfrm>
            <a:off x="4995775" y="2371425"/>
            <a:ext cx="4042275" cy="2718349"/>
          </a:xfrm>
          <a:prstGeom prst="rect">
            <a:avLst/>
          </a:prstGeom>
          <a:noFill/>
          <a:ln>
            <a:noFill/>
          </a:ln>
        </p:spPr>
      </p:pic>
      <p:sp>
        <p:nvSpPr>
          <p:cNvPr id="150" name="Google Shape;150;p15"/>
          <p:cNvSpPr txBox="1"/>
          <p:nvPr/>
        </p:nvSpPr>
        <p:spPr>
          <a:xfrm>
            <a:off x="410225" y="2940125"/>
            <a:ext cx="4142400" cy="13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EFEFEF"/>
                </a:solidFill>
                <a:latin typeface="Caveat"/>
                <a:ea typeface="Caveat"/>
                <a:cs typeface="Caveat"/>
                <a:sym typeface="Caveat"/>
              </a:rPr>
              <a:t>Example:- As it showing in picture she’s training baby about Toys or how to play the game. </a:t>
            </a:r>
            <a:endParaRPr b="1" sz="2100">
              <a:solidFill>
                <a:srgbClr val="EFEFEF"/>
              </a:solidFill>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84075" y="138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Unsupervised Learning:-</a:t>
            </a:r>
            <a:endParaRPr b="1">
              <a:latin typeface="Comic Sans MS"/>
              <a:ea typeface="Comic Sans MS"/>
              <a:cs typeface="Comic Sans MS"/>
              <a:sym typeface="Comic Sans MS"/>
            </a:endParaRPr>
          </a:p>
        </p:txBody>
      </p:sp>
      <p:sp>
        <p:nvSpPr>
          <p:cNvPr id="156" name="Google Shape;156;p16"/>
          <p:cNvSpPr txBox="1"/>
          <p:nvPr/>
        </p:nvSpPr>
        <p:spPr>
          <a:xfrm>
            <a:off x="523750" y="859500"/>
            <a:ext cx="8124900" cy="3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D9D9D9"/>
                </a:solidFill>
                <a:latin typeface="Caveat"/>
                <a:ea typeface="Caveat"/>
                <a:cs typeface="Caveat"/>
                <a:sym typeface="Caveat"/>
              </a:rPr>
              <a:t>              </a:t>
            </a:r>
            <a:r>
              <a:rPr b="1" lang="en" sz="2200">
                <a:solidFill>
                  <a:srgbClr val="D9D9D9"/>
                </a:solidFill>
                <a:latin typeface="Caveat"/>
                <a:ea typeface="Caveat"/>
                <a:cs typeface="Caveat"/>
                <a:sym typeface="Caveat"/>
              </a:rPr>
              <a:t>Unsupervised Learning is the process when there’s not any supervisor available for training or there’s not any label (pre data). In this  process there’s not able to grab the knowledge by themself about new things. In Unsupervised Learning there’s not pre-knowledge available. It works on basis of clustering and classifying the information.  </a:t>
            </a:r>
            <a:endParaRPr b="1" sz="2200">
              <a:solidFill>
                <a:srgbClr val="D9D9D9"/>
              </a:solidFill>
              <a:latin typeface="Caveat"/>
              <a:ea typeface="Caveat"/>
              <a:cs typeface="Caveat"/>
              <a:sym typeface="Caveat"/>
            </a:endParaRPr>
          </a:p>
        </p:txBody>
      </p:sp>
      <p:pic>
        <p:nvPicPr>
          <p:cNvPr id="157" name="Google Shape;157;p16"/>
          <p:cNvPicPr preferRelativeResize="0"/>
          <p:nvPr/>
        </p:nvPicPr>
        <p:blipFill>
          <a:blip r:embed="rId3">
            <a:alphaModFix/>
          </a:blip>
          <a:stretch>
            <a:fillRect/>
          </a:stretch>
        </p:blipFill>
        <p:spPr>
          <a:xfrm>
            <a:off x="4572000" y="2350890"/>
            <a:ext cx="4504950" cy="2698582"/>
          </a:xfrm>
          <a:prstGeom prst="rect">
            <a:avLst/>
          </a:prstGeom>
          <a:noFill/>
          <a:ln>
            <a:noFill/>
          </a:ln>
        </p:spPr>
      </p:pic>
      <p:sp>
        <p:nvSpPr>
          <p:cNvPr id="158" name="Google Shape;158;p16"/>
          <p:cNvSpPr txBox="1"/>
          <p:nvPr/>
        </p:nvSpPr>
        <p:spPr>
          <a:xfrm>
            <a:off x="456600" y="2914200"/>
            <a:ext cx="3921300" cy="22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CCCCCC"/>
                </a:solidFill>
                <a:latin typeface="Caveat"/>
                <a:ea typeface="Caveat"/>
                <a:cs typeface="Caveat"/>
                <a:sym typeface="Caveat"/>
              </a:rPr>
              <a:t>Example:- As in this picture </a:t>
            </a:r>
            <a:r>
              <a:rPr b="1" lang="en" sz="2100">
                <a:solidFill>
                  <a:srgbClr val="CCCCCC"/>
                </a:solidFill>
                <a:latin typeface="Caveat"/>
                <a:ea typeface="Caveat"/>
                <a:cs typeface="Caveat"/>
                <a:sym typeface="Caveat"/>
              </a:rPr>
              <a:t>showing if we give a bucket of fruits to the person and ask to do the differentiate so it’ll happen basis on classification or clustering.</a:t>
            </a:r>
            <a:endParaRPr b="1" sz="2100">
              <a:solidFill>
                <a:srgbClr val="CCCCCC"/>
              </a:solidFill>
              <a:latin typeface="Caveat"/>
              <a:ea typeface="Caveat"/>
              <a:cs typeface="Caveat"/>
              <a:sym typeface="Cave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Reinforcement Learning:-</a:t>
            </a:r>
            <a:endParaRPr b="1">
              <a:latin typeface="Comic Sans MS"/>
              <a:ea typeface="Comic Sans MS"/>
              <a:cs typeface="Comic Sans MS"/>
              <a:sym typeface="Comic Sans MS"/>
            </a:endParaRPr>
          </a:p>
        </p:txBody>
      </p:sp>
      <p:sp>
        <p:nvSpPr>
          <p:cNvPr id="164" name="Google Shape;164;p17"/>
          <p:cNvSpPr txBox="1"/>
          <p:nvPr/>
        </p:nvSpPr>
        <p:spPr>
          <a:xfrm>
            <a:off x="523750" y="1034075"/>
            <a:ext cx="8259300" cy="38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CCCCCC"/>
                </a:solidFill>
                <a:latin typeface="Caveat"/>
                <a:ea typeface="Caveat"/>
                <a:cs typeface="Caveat"/>
                <a:sym typeface="Caveat"/>
              </a:rPr>
              <a:t>                 Reinforcement Learning is the process new things come it check the existing data it may be (supervised or unsupervised) and then act according to that.</a:t>
            </a:r>
            <a:endParaRPr b="1" sz="2200">
              <a:solidFill>
                <a:srgbClr val="CCCCCC"/>
              </a:solidFill>
              <a:latin typeface="Caveat"/>
              <a:ea typeface="Caveat"/>
              <a:cs typeface="Caveat"/>
              <a:sym typeface="Caveat"/>
            </a:endParaRPr>
          </a:p>
          <a:p>
            <a:pPr indent="0" lvl="0" marL="0" rtl="0" algn="l">
              <a:spcBef>
                <a:spcPts val="0"/>
              </a:spcBef>
              <a:spcAft>
                <a:spcPts val="0"/>
              </a:spcAft>
              <a:buNone/>
            </a:pPr>
            <a:r>
              <a:rPr b="1" lang="en" sz="2200">
                <a:solidFill>
                  <a:srgbClr val="CCCCCC"/>
                </a:solidFill>
                <a:latin typeface="Caveat"/>
                <a:ea typeface="Caveat"/>
                <a:cs typeface="Caveat"/>
                <a:sym typeface="Caveat"/>
              </a:rPr>
              <a:t>In Reinforcement it learn to act based on feed form/ reward.</a:t>
            </a:r>
            <a:endParaRPr b="1" sz="2200">
              <a:solidFill>
                <a:srgbClr val="CCCCCC"/>
              </a:solidFill>
              <a:latin typeface="Caveat"/>
              <a:ea typeface="Caveat"/>
              <a:cs typeface="Caveat"/>
              <a:sym typeface="Caveat"/>
            </a:endParaRPr>
          </a:p>
        </p:txBody>
      </p:sp>
      <p:pic>
        <p:nvPicPr>
          <p:cNvPr id="165" name="Google Shape;165;p17"/>
          <p:cNvPicPr preferRelativeResize="0"/>
          <p:nvPr/>
        </p:nvPicPr>
        <p:blipFill>
          <a:blip r:embed="rId3">
            <a:alphaModFix/>
          </a:blip>
          <a:stretch>
            <a:fillRect/>
          </a:stretch>
        </p:blipFill>
        <p:spPr>
          <a:xfrm>
            <a:off x="91625" y="2224650"/>
            <a:ext cx="5162325" cy="2847401"/>
          </a:xfrm>
          <a:prstGeom prst="rect">
            <a:avLst/>
          </a:prstGeom>
          <a:noFill/>
          <a:ln>
            <a:noFill/>
          </a:ln>
        </p:spPr>
      </p:pic>
      <p:sp>
        <p:nvSpPr>
          <p:cNvPr id="166" name="Google Shape;166;p17"/>
          <p:cNvSpPr txBox="1"/>
          <p:nvPr/>
        </p:nvSpPr>
        <p:spPr>
          <a:xfrm>
            <a:off x="5679900" y="2824200"/>
            <a:ext cx="3171300" cy="23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CCCCCC"/>
                </a:solidFill>
                <a:latin typeface="Caveat"/>
                <a:ea typeface="Caveat"/>
                <a:cs typeface="Caveat"/>
                <a:sym typeface="Caveat"/>
              </a:rPr>
              <a:t>Example:- It acts according to new </a:t>
            </a:r>
            <a:r>
              <a:rPr b="1" lang="en" sz="2100">
                <a:solidFill>
                  <a:srgbClr val="CCCCCC"/>
                </a:solidFill>
                <a:latin typeface="Caveat"/>
                <a:ea typeface="Caveat"/>
                <a:cs typeface="Caveat"/>
                <a:sym typeface="Caveat"/>
              </a:rPr>
              <a:t>things based on exist data then get result whether reward or loss.</a:t>
            </a:r>
            <a:endParaRPr b="1" sz="2100">
              <a:solidFill>
                <a:srgbClr val="CCCCCC"/>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